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8" r:id="rId5"/>
    <p:sldId id="267" r:id="rId6"/>
    <p:sldId id="266" r:id="rId7"/>
    <p:sldId id="265" r:id="rId8"/>
    <p:sldId id="264" r:id="rId9"/>
    <p:sldId id="263" r:id="rId10"/>
    <p:sldId id="282" r:id="rId11"/>
    <p:sldId id="283" r:id="rId12"/>
    <p:sldId id="262" r:id="rId13"/>
    <p:sldId id="284" r:id="rId14"/>
    <p:sldId id="291" r:id="rId15"/>
    <p:sldId id="290" r:id="rId16"/>
    <p:sldId id="261" r:id="rId17"/>
    <p:sldId id="297" r:id="rId18"/>
    <p:sldId id="296" r:id="rId19"/>
    <p:sldId id="295" r:id="rId20"/>
    <p:sldId id="286" r:id="rId21"/>
    <p:sldId id="287" r:id="rId22"/>
    <p:sldId id="288" r:id="rId23"/>
    <p:sldId id="294" r:id="rId24"/>
    <p:sldId id="280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1BB0-C5C0-4D65-8212-4EF8055F0E9C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8768-ABA8-40EC-AB5A-3E59751D617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68413"/>
            <a:ext cx="7775575" cy="3240087"/>
          </a:xfrm>
        </p:spPr>
        <p:txBody>
          <a:bodyPr/>
          <a:lstStyle/>
          <a:p>
            <a:r>
              <a:rPr lang="ru-RU" sz="4000"/>
              <a:t>Споры по поводу транснациональных рек, международно-правовая практика ООН по их разрешению</a:t>
            </a:r>
            <a:br>
              <a:rPr lang="ru-RU" sz="4000"/>
            </a:br>
            <a:endParaRPr lang="ru-RU" sz="4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95738" y="4941888"/>
            <a:ext cx="4608512" cy="719137"/>
          </a:xfrm>
        </p:spPr>
        <p:txBody>
          <a:bodyPr/>
          <a:lstStyle/>
          <a:p>
            <a:r>
              <a:rPr lang="ru-RU"/>
              <a:t>Ишметова Шахида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621463" cy="1392238"/>
          </a:xfrm>
        </p:spPr>
        <p:txBody>
          <a:bodyPr/>
          <a:lstStyle/>
          <a:p>
            <a:r>
              <a:rPr lang="ru-RU" sz="3200"/>
              <a:t>В отношении указанных вод приняты два документа:</a:t>
            </a: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556792"/>
            <a:ext cx="7560839" cy="46085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b="1" dirty="0"/>
              <a:t>Конвенция по охране и использованию трансграничных водотоков и международных озер, Хельсинки, 1992 г.</a:t>
            </a:r>
          </a:p>
          <a:p>
            <a:pPr>
              <a:lnSpc>
                <a:spcPct val="80000"/>
              </a:lnSpc>
              <a:buNone/>
            </a:pPr>
            <a:endParaRPr lang="ru-RU" sz="2800" b="1" dirty="0"/>
          </a:p>
          <a:p>
            <a:pPr>
              <a:lnSpc>
                <a:spcPct val="80000"/>
              </a:lnSpc>
            </a:pPr>
            <a:r>
              <a:rPr lang="ru-RU" sz="2800" dirty="0"/>
              <a:t> </a:t>
            </a:r>
            <a:r>
              <a:rPr lang="ru-RU" sz="2800" b="1" dirty="0"/>
              <a:t>Конвенция о праве несудоходных видов использования международных водотоков, Нью-Йорк, 21 мая 1997 г</a:t>
            </a:r>
            <a:r>
              <a:rPr lang="ru-RU" sz="2800" dirty="0"/>
              <a:t>. Конвенция, в которой 37 статей, определяет порядок использования международных водотоков не во вред другим пользователям.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Трансграничными водотоками являются также </a:t>
            </a:r>
            <a:r>
              <a:rPr lang="ru-RU" sz="2400" b="1" dirty="0"/>
              <a:t>международные озера</a:t>
            </a:r>
            <a:r>
              <a:rPr lang="ru-RU" sz="2400" dirty="0"/>
              <a:t>. Таких озер в мире насчитывается </a:t>
            </a:r>
            <a:r>
              <a:rPr lang="ru-RU" sz="2400" b="1" dirty="0"/>
              <a:t>свыше сотни</a:t>
            </a:r>
            <a:r>
              <a:rPr lang="ru-RU" sz="2400" dirty="0"/>
              <a:t>. Среди них </a:t>
            </a:r>
            <a:r>
              <a:rPr lang="ru-RU" sz="2400" b="1" dirty="0"/>
              <a:t>Боденское озеро</a:t>
            </a:r>
            <a:r>
              <a:rPr lang="ru-RU" sz="2400" dirty="0"/>
              <a:t>, берега которого омывают берега Австрии, Германии и Швейцарии; </a:t>
            </a:r>
            <a:r>
              <a:rPr lang="ru-RU" sz="2400" b="1" dirty="0"/>
              <a:t>Великие Озера</a:t>
            </a:r>
            <a:r>
              <a:rPr lang="ru-RU" sz="2400" dirty="0"/>
              <a:t>, принадлежащие Канаде и США; </a:t>
            </a:r>
            <a:r>
              <a:rPr lang="ru-RU" sz="2400" b="1" dirty="0"/>
              <a:t>Каспийское море,</a:t>
            </a:r>
            <a:r>
              <a:rPr lang="ru-RU" sz="2400" dirty="0"/>
              <a:t> омывающее берега </a:t>
            </a:r>
            <a:r>
              <a:rPr lang="ru-RU" sz="2400" b="1" dirty="0"/>
              <a:t>пяти государств</a:t>
            </a:r>
            <a:r>
              <a:rPr lang="ru-RU" sz="2400" dirty="0"/>
              <a:t>: Азербайджана, Ирана, Казахстана, России и Туркменистана. Правовой режим таких озер определяется международными договорами прибрежных государств. Правовой режим Каспия еще не урегулирован, ведутся переговоры. Последний (второй по счету) саммит по этому вопросу состоялся в </a:t>
            </a:r>
            <a:r>
              <a:rPr lang="ru-RU" sz="2400" b="1" dirty="0"/>
              <a:t>октябре 2007 г. в Тегеране</a:t>
            </a:r>
            <a:r>
              <a:rPr lang="ru-RU" sz="2400" dirty="0"/>
              <a:t>.</a:t>
            </a:r>
          </a:p>
          <a:p>
            <a:pPr>
              <a:lnSpc>
                <a:spcPct val="80000"/>
              </a:lnSpc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100" dirty="0"/>
            </a:br>
            <a:r>
              <a:rPr lang="ru-RU" sz="3100" dirty="0"/>
              <a:t>В рамках этого института уже сложился ряд  международно-правовых принципов, основными из которых являются следующие:</a:t>
            </a:r>
            <a:br>
              <a:rPr lang="ru-RU" sz="31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069160"/>
          </a:xfrm>
        </p:spPr>
        <p:txBody>
          <a:bodyPr>
            <a:noAutofit/>
          </a:bodyPr>
          <a:lstStyle/>
          <a:p>
            <a:r>
              <a:rPr lang="ru-RU" sz="1800" dirty="0"/>
              <a:t>- принцип международного сотрудничества;</a:t>
            </a:r>
          </a:p>
          <a:p>
            <a:r>
              <a:rPr lang="ru-RU" sz="1800" dirty="0"/>
              <a:t>- принцип суверенитета прибрежного государства на принадлежащий ему участок трансграничного водотока;</a:t>
            </a:r>
          </a:p>
          <a:p>
            <a:r>
              <a:rPr lang="ru-RU" sz="1800" dirty="0"/>
              <a:t>- принцип равенства прибрежных государств в использовании всего течения трансграничного водотока и исключения привилегий одного государства в отношении других государств;</a:t>
            </a:r>
          </a:p>
          <a:p>
            <a:r>
              <a:rPr lang="ru-RU" sz="1800" dirty="0"/>
              <a:t>- принцип разумного совмещения различных видов деятельности государств на трансграничных водотоках при отсутствии приоритета какого-либо одного из них;</a:t>
            </a:r>
          </a:p>
          <a:p>
            <a:r>
              <a:rPr lang="ru-RU" sz="1800" dirty="0"/>
              <a:t>- принцип справедливого и разумного использования трансграничных водотоков при соблюдении общих интересов всех прибрежных государств и специфических интересов каждого из них;</a:t>
            </a:r>
          </a:p>
          <a:p>
            <a:r>
              <a:rPr lang="ru-RU" sz="1800" dirty="0"/>
              <a:t>- принцип </a:t>
            </a:r>
            <a:r>
              <a:rPr lang="ru-RU" sz="1800" dirty="0" err="1"/>
              <a:t>ненанесения</a:t>
            </a:r>
            <a:r>
              <a:rPr lang="ru-RU" sz="1800" dirty="0"/>
              <a:t> значительного ущерба другим государствам при использовании трансграничных водотоков;</a:t>
            </a:r>
          </a:p>
          <a:p>
            <a:r>
              <a:rPr lang="ru-RU" sz="1800" dirty="0"/>
              <a:t>- принцип сохранения и защиты экосистем трансграничных водотоков. Приведенный перечень не является исчерпывающим.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Урегулирование споров</a:t>
            </a:r>
            <a:r>
              <a:rPr lang="ru-RU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b="1" dirty="0"/>
              <a:t>Согласно Конвенции по охране и использованию трансграничных водотоков и международных озер</a:t>
            </a:r>
            <a:endParaRPr lang="ru-RU" sz="1400" dirty="0"/>
          </a:p>
          <a:p>
            <a:pPr>
              <a:lnSpc>
                <a:spcPct val="80000"/>
              </a:lnSpc>
            </a:pPr>
            <a:r>
              <a:rPr lang="ru-RU" sz="2000" dirty="0"/>
              <a:t>1. При возникновении спора между двумя или более Сторонами относительно толкования или применения настоящей Конвенции они стремятся к урегулированию спора путем переговоров или любым другим способом, приемлемым для участвующих в споре Сторон.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2. При подписании, ратификации, принятии, утверждении настоящей Конвенции или присоединении к ней или в любое время после этого любая Сторона может в письменном виде заявить Депозитарию о том, что применительно к спору, не урегулированному в соответствии с пунктом 1 настоящей статьи, она принимает одно или оба из следующих средств урегулирования споров в качестве обязательного для любой Стороны, принимающей на себя такое же обязательство:</a:t>
            </a:r>
            <a:endParaRPr lang="ru-RU" sz="2000" i="1" dirty="0"/>
          </a:p>
          <a:p>
            <a:pPr>
              <a:lnSpc>
                <a:spcPct val="80000"/>
              </a:lnSpc>
            </a:pPr>
            <a:r>
              <a:rPr lang="ru-RU" sz="2000" i="1" dirty="0" err="1"/>
              <a:t>a</a:t>
            </a:r>
            <a:r>
              <a:rPr lang="ru-RU" sz="2000" dirty="0"/>
              <a:t>) передача спора в Международный Суд;</a:t>
            </a:r>
            <a:endParaRPr lang="ru-RU" sz="2000" i="1" dirty="0"/>
          </a:p>
          <a:p>
            <a:pPr>
              <a:lnSpc>
                <a:spcPct val="80000"/>
              </a:lnSpc>
            </a:pPr>
            <a:r>
              <a:rPr lang="ru-RU" sz="2000" i="1" dirty="0" err="1"/>
              <a:t>b</a:t>
            </a:r>
            <a:r>
              <a:rPr lang="ru-RU" sz="2000" dirty="0"/>
              <a:t>) арбитраж в соответствии с процедурой, изложенной в приложении IV.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3. Если участвующие в споре стороны приняли оба способа урегулирования споров, упомянутые в пункте 2 настоящей статьи, спор может быть передан только в Международный Суд, если стороны не договорятся об ином.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100" b="1" dirty="0"/>
              <a:t>        </a:t>
            </a:r>
            <a:endParaRPr lang="ru-RU" sz="4800" b="1" dirty="0"/>
          </a:p>
          <a:p>
            <a:pPr>
              <a:lnSpc>
                <a:spcPct val="80000"/>
              </a:lnSpc>
            </a:pP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/>
              <a:t>   Практика Международного Суда ООН по разрешению споров , связанных с трансграничными водотоками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Строительство дороги в Коста-Рике по реке Сан-Хуан (Никарагуа против. Коста-Рика)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 2011 году Коста-Рика начала строить дорогу параллельно реке Сан-Хуан. Сама дорога, проходит из </a:t>
            </a:r>
            <a:r>
              <a:rPr lang="ru-RU" dirty="0" err="1"/>
              <a:t>Лос</a:t>
            </a:r>
            <a:r>
              <a:rPr lang="ru-RU" dirty="0"/>
              <a:t> </a:t>
            </a:r>
            <a:r>
              <a:rPr lang="ru-RU" dirty="0" err="1"/>
              <a:t>Чилс</a:t>
            </a:r>
            <a:r>
              <a:rPr lang="ru-RU" dirty="0"/>
              <a:t> в регион дельты, находящейся на территории Коста-Рики. В своей жалобе, Никарагуа утверждает, что дорога привела к вредным воздействиям на окружающую среду в никарагуанской территории , эрозии берегов реки, причинила вреда окружающей среде и болотам. Никарагуа далее утверждает, что Коста-Рика нарушила свои международные обязательства , ущемив территориальную целостность Никарагуа, повредив Никарагуанский территорию, и нарушая общие обязательства по международному праву и соответствующими экологическими конвенциями. Никарагуа требует восстановления восстановление к статуса </a:t>
            </a:r>
            <a:r>
              <a:rPr lang="en-US" dirty="0"/>
              <a:t>quo ante</a:t>
            </a:r>
            <a:r>
              <a:rPr lang="ru-RU" dirty="0"/>
              <a:t>, повреждения оборудования, а также производства и представления соответствующей оценки трансграничного воздействия на окружающую среду. На 17 апреля 2013 года, Суд объединил дела в случае с делом отдельных видов деятельности, осуществляемой Никарагуа в районе границы (Коста-Рика против Никарагуа). На 13 декабря 2013 года, Суд отклонил просьбу Никарагуа временных мер.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Некоторые  действия Никарагуа в районе границы (Коста-Рика против Никарагуа) Решения и мнения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Коста-Рика утверждает, что с августа по ноябрь 2010 года, Никарагуа поваленных деревьев и углублен в реки Сан-Хуан, чтобы построить канал через </a:t>
            </a:r>
            <a:r>
              <a:rPr lang="ru-RU" dirty="0" err="1"/>
              <a:t>Исла</a:t>
            </a:r>
            <a:r>
              <a:rPr lang="ru-RU" dirty="0"/>
              <a:t> </a:t>
            </a:r>
            <a:r>
              <a:rPr lang="ru-RU" dirty="0" err="1"/>
              <a:t>Portillos</a:t>
            </a:r>
            <a:r>
              <a:rPr lang="ru-RU" dirty="0"/>
              <a:t>. При этом, Коста-Рика утверждает, что армия Никарагуа понесенные на и заняли территории Коста-Рики в нарушение прав и обязанностей Никарагуа задолженности Коста-Рика по нескольким международным договорам и конвенциям Коста-Рики. Никарагуа ответил, что мероприятия, проводимые ими, где на никарагуанской территории. В 2011 году МС заказал временные меры: обязательное, что ни одна из сторон поддерживать сотрудника на спорной территории; разрешая Коста-Рика, чтобы отправить гражданский персонал для спорной территории, чтобы защитить окружающую среду от потенциального непоправимого вреда; запрещающие обе стороны от участия в деятельности, которая может еще более усугубить спор до суда оказывает свое окончательное решение; и требуя обе стороны информировать Суд о своем соответствии. Этот случай еще находится на рассмотрении Суда.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Дело в отношении спора о границе (Республика Бенин </a:t>
            </a:r>
            <a:r>
              <a:rPr lang="ru-RU" sz="3600" dirty="0" err="1"/>
              <a:t>v</a:t>
            </a:r>
            <a:r>
              <a:rPr lang="ru-RU" sz="3600" dirty="0"/>
              <a:t>. Республика Нигер)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ru-RU" dirty="0"/>
              <a:t>Республика Бенин и Республика Нигер обратилась в Международный Суд для определения международной границы вдоль секторов реки Нигер и реки </a:t>
            </a:r>
            <a:r>
              <a:rPr lang="ru-RU" dirty="0" err="1"/>
              <a:t>Metrou</a:t>
            </a:r>
            <a:r>
              <a:rPr lang="ru-RU" dirty="0"/>
              <a:t>, которые разделяют две республики. Бенин и Нигер также оспаривал право собственности нескольких островах в пределах сектора реки Нигер и просил Суд указать, какое государство владеет каждый из островов. Суд применил принцип </a:t>
            </a:r>
            <a:r>
              <a:rPr lang="ru-RU" dirty="0" err="1"/>
              <a:t>принцип</a:t>
            </a:r>
            <a:r>
              <a:rPr lang="ru-RU" dirty="0"/>
              <a:t> сохранения существующего положения вещей </a:t>
            </a:r>
            <a:r>
              <a:rPr lang="ru-RU" dirty="0" err="1"/>
              <a:t>Юрис</a:t>
            </a:r>
            <a:r>
              <a:rPr lang="ru-RU" dirty="0"/>
              <a:t>, что позволяет административные разграничения, устанавливаемые в процессе колониальных периодов стать международные границы в момент, когда независимость достигается. Потому Бенин и Нигер и избежали колониальный контроль Франции в 1960-х годах, Суд определил административные границы, которые существовали во время колониальной администрации Франции и одобрила их в качестве официального границы между государствами.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Участки, острова, и Морской Пограничный спор (Гондурас против Сальвадор) 1986, 2003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 1839 году Соединённые Провинции Центральной Америки распались, и Гондурас, Сальвадор, Коста-Рика, Гватемала и Никарагуа стали независимыми государствами. К 1986 году Гондурас и Сальвадор были еще в разногласий по шести секторам границы между ними. Таким Гондурас и Сальвадор представили специальное соглашение с Международным Судом, чтобы решить их пограничный спор. Они также просили суд вынести решение о правовом статусе островов и других морских районов в заливе </a:t>
            </a:r>
            <a:r>
              <a:rPr lang="ru-RU" dirty="0" err="1"/>
              <a:t>Фонсека</a:t>
            </a:r>
            <a:r>
              <a:rPr lang="ru-RU" dirty="0"/>
              <a:t>. Что касается некоторых морских аспектов дела, суд разрешил Никарагуа вмешаться. Суд и стороны договорились, что принцип </a:t>
            </a:r>
            <a:r>
              <a:rPr lang="ru-RU" dirty="0" err="1"/>
              <a:t>принцип</a:t>
            </a:r>
            <a:r>
              <a:rPr lang="ru-RU" dirty="0"/>
              <a:t> сохранения существующего положения вещей </a:t>
            </a:r>
            <a:r>
              <a:rPr lang="ru-RU" dirty="0" err="1"/>
              <a:t>Юрис</a:t>
            </a:r>
            <a:r>
              <a:rPr lang="ru-RU" dirty="0"/>
              <a:t> должны работать, чтобы создать международные границы, где административные границы существовали до независимости стран. Соответственно, на основе документальных свидетельств административных границ, Суд разграничили границы в спорных районах. Для некоторых областей, где данных недостаточно, Суд придал вес водосборных бассейнов и других идентифицируемых топографических особенностей.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Дело в отношении </a:t>
            </a:r>
            <a:r>
              <a:rPr lang="ru-RU" sz="2800" dirty="0" err="1"/>
              <a:t>Габчиково--Надьямарош</a:t>
            </a:r>
            <a:r>
              <a:rPr lang="ru-RU" sz="2800" dirty="0"/>
              <a:t> (Венгрия против. Словакия)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Решения и мнения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 1977 Венгрии и Чехословакии подписали договор обязательства государств сотрудничать в построении системы дамб и шлюзов вдоль участка Дуная, что образуется на границе между государствами. Строительство началось в 1978 году, но медленно прогрессировала из-за политических и экономических преобразований в обоих государствах. В 1989 году Венгрия отказалась от проекта, оправдывая свое решение по искам изменившихся обстоятельств и невозможности. В 1993 году Чехословакия мирно разделены на две нации: Чехии и Словакии. Словакия предполагается своих предшественников обязанности по договору, поскольку планируется </a:t>
            </a:r>
            <a:r>
              <a:rPr lang="ru-RU" dirty="0" err="1"/>
              <a:t>гидросистема</a:t>
            </a:r>
            <a:r>
              <a:rPr lang="ru-RU" dirty="0"/>
              <a:t> упал на его территории вдоль реки Дунай. После продолжение переговоры провалились, Словакия разработали "вариант C" альтернативный план, чтобы завершить проект. Под варианта С, Словакия плотины Дунай и присвоил от 80 до 90% речной воды. Спор вышел перед Международным Судом в 1994 году и было решено в 1997 году суд отклонил претензии Венгрии изменившихся обстоятельств и невозможности, но и пришли к выводу, что Словакия, поставив Вариант С в эксплуатацию и в одностороннем порядке принимать управление совместно используемый ресурс, нарушил международное право и договор 1977. В конечном счете, суд обязал стороны "восстановить кооперативную администрацию, что осталось от проекта".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556376" cy="792087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136904" cy="558924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Неравномерный характер распределения водных ресурсов, неэффективное использование воды, отсутствие при этом современных технологий, необходимость постоянного увеличения производства продовольствия и промышленной продукции для удовлетворения потребностей быстрорастущего населения, а также износ ирригационных сооружений и водосберегающих систем, уже сегодня породили острую нехватку воды, как в сельской местности и пустынных зонах, так и в промышленных центрах и предгорьях.</a:t>
            </a:r>
          </a:p>
          <a:p>
            <a:r>
              <a:rPr lang="ru-RU" sz="2400" dirty="0">
                <a:solidFill>
                  <a:schemeClr val="tx1"/>
                </a:solidFill>
              </a:rPr>
              <a:t>Водные ресурсы всегда оказывали и продолжают оказывать существенное воздействие на экономическую деятельность</a:t>
            </a:r>
          </a:p>
          <a:p>
            <a:r>
              <a:rPr lang="ru-RU" sz="2400" dirty="0" err="1">
                <a:solidFill>
                  <a:schemeClr val="tx1"/>
                </a:solidFill>
              </a:rPr>
              <a:t>государств,поскольку</a:t>
            </a:r>
            <a:r>
              <a:rPr lang="ru-RU" sz="2400" dirty="0">
                <a:solidFill>
                  <a:schemeClr val="tx1"/>
                </a:solidFill>
              </a:rPr>
              <a:t> все крупные реки являются трансграничными, т.е. пересекают территории двух и более стран. 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/>
              <a:t>Имплементация: национальное законодательство Республики Узбекистан </a:t>
            </a:r>
            <a:br>
              <a:rPr lang="ru-RU" sz="3200"/>
            </a:br>
            <a:endParaRPr lang="ru-RU" sz="32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dirty="0"/>
              <a:t>     Конституция Республики Узбекистан закрепляет приоритет МП над нормами внутригосударственного права (Преамбула): «Народ Узбекистана, … признавая приоритет общепризнанных норм международного права… принимает в лице своих полномочных представителей настоящую Конституцию Республики Узбекистан». Ст. 16. Конституции Узбекистана гласит: «Ни один закон или иной нормативно- правовой акт не может противоречить нормам и принципам Конституции», а ст. 17 содержит норму, что внешняя политика республики исходит, в частности: - из принципов суверенного равенства государств, … и других общепризнанных принципов и норм международного права».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/>
              <a:t>Согласно Закону Республики Узбекистан «Об основных принципах внешнеполитической деятельности Республики Узбекистан»51 </a:t>
            </a:r>
            <a:br>
              <a:rPr lang="ru-RU" sz="2400"/>
            </a:br>
            <a:endParaRPr lang="ru-RU" sz="24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dirty="0"/>
              <a:t>    «Внешняя политика и международная деятельность Республики Узбекистан основывается на нормах и принципах Конституции Республики Узбекистан, Законе «О международных договорах Республики Узбекистан»… на принципах и целях Организации Объединенных Наций и Организации по безопасности и сотрудничеству в Европе, а также на обязательствах, исходящих из международных договоров и соглашений Республики Узбекистан…» (ст.1).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Хотя Конституция и многие другие законодательные акты Республики Узбекистан признают приоритет норм международного права (МП) над нормами национального права (НП), на самом деле имплементация норм МП в национальное законодательство предполагает осуществление ряда соответствующих мероприятий, предусмотренных НП (см. предыдущий раздел). В то же время, практика показывает, что простого декларирования приоритета норм МП над нормами НП не достаточно для реализации международно- правовых обязательств Республики Узбекистан по международным договорам (МД), в частности, по Водной Конвенции ЕЭК ООН 1992.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Так, согласно Закону Республики Узбекистан «О воде и водопользовании» (1993 г.):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/>
              <a:t>«Регулирование пользования трансграничными водными объектами..., расположенными на территории Республики Узбекистан и других государств в бассейне Аральского моря, осуществляется в соответствии» с МД РУ (ст. 83). - «Водопользование и водопотребление… на трансграничных водных объектах осуществляется в соответствии» с МД РУ (ст. 84).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      На современном этапе тема охраны и рационального использования водных ресурсов прочно заняла одно из наиболее приоритетных мест в универсальном природоохранном диалоге и, как представляется, будет по-прежнему оставаться одной из наиболее актуальных в мировой повестке дня. Как известно, 2013 г. провозглашен ЮНЕСКО Международным годом водного сотрудничества, в течение которого государства мира должны объединить свои усилия с тем, чтобы сделать чистую воду доступной для всех жителей Земли. Возрастание мировых потребностей в водных ресурсах для удовлетворения все более </a:t>
            </a:r>
            <a:r>
              <a:rPr lang="ru-RU" dirty="0" err="1"/>
              <a:t>глобализирующейся</a:t>
            </a:r>
            <a:r>
              <a:rPr lang="ru-RU" dirty="0"/>
              <a:t> экономики и растущего спроса населения на чистую воду, а также неравномерность распределения на нашей планете водных источников, их загрязненность ставят государства и международные организации перед необходимостью принятия неотложных мер и расширения взаимовыгодного сотрудничества по данному вопросу, разработки и принятия для их реализации соответствующих правовых актов.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4800"/>
          </a:p>
          <a:p>
            <a:pPr>
              <a:buFontTx/>
              <a:buNone/>
            </a:pPr>
            <a:endParaRPr lang="ru-RU" sz="4800"/>
          </a:p>
          <a:p>
            <a:pPr>
              <a:buFontTx/>
              <a:buNone/>
            </a:pPr>
            <a:r>
              <a:rPr lang="ru-RU" sz="4800"/>
              <a:t>Спасибо за 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темы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Начало XXI в. ознаменовалось резким обострением кризиса водных ресурсов. По прогнозам ООН, ситуация и в дальнейшем будет ухудшаться, если для ее исправления не будут приняты соответствующие меры. В пользу такого сценария развития событий говорит и то, что, по оценкам специалистов, численность населения Земли г. к 2045 г. - 9 млрд. человек.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темы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     Вода стала одним из главных лимитирующих факторов экономического развития многих стран и отдельных регионов, поскольку рост мирового потребления воды, наряду с увеличивающимся уровнем ее загрязнения, приводит к росту числа стран, в которых снижается доступность водных ресурсов. По подсчетам специалистов, уже в 2030 г. 47% населения планеты столкнется с угрозой дефицита воды. Такой вывод содержится в Третьем докладе ООН о глобальном использовании водных ресурсов «Вода в меняющемся мире», обнародованном на пятом Всемирном водном форуме, проходившем 16-22 марта 2009 г. в Стамбуле (Турция). Все это будет порождать новые конфликты вокруг воды как внутренние, так и международные.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Объектом  исследования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является практика Международного суда ООН по урегулированию международных правоотношений, складывающихся в области сотрудничества государств по использованию и управлению трансграничными водными ресурсами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Предметом исследования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являются проблемы международно-правового регулирования сотрудничества государств по использованию трансграничных водных ресурсов, положения международных договоров, национальных законодательных  актов, относящиеся к данной сфере.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исследования.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    Цель </a:t>
            </a:r>
            <a:r>
              <a:rPr lang="ru-RU" dirty="0"/>
              <a:t>представленного исследования состоит в том, чтобы на основе комплексного изучения международно-правовых норм, практики их применения в сфере сотрудничества государств по использованию трансграничных водных ресурсов определить проблемы и перспективы развития международно-правового регулирования сотрудничества государств по использованию трансграничных водных ресурсов.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исследования.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анализ и исследование юридической природы трансграничных вод;</a:t>
            </a:r>
          </a:p>
          <a:p>
            <a:r>
              <a:rPr lang="ru-RU" dirty="0"/>
              <a:t> уточнение понятийно-терминологических аспектов темы;</a:t>
            </a:r>
          </a:p>
          <a:p>
            <a:r>
              <a:rPr lang="ru-RU" dirty="0"/>
              <a:t>определение юридического содержания принципа международного сотрудничества как международно-правовой основы использования трансграничных водных ресурсов;</a:t>
            </a:r>
          </a:p>
          <a:p>
            <a:r>
              <a:rPr lang="ru-RU" dirty="0"/>
              <a:t>выявление специальных принципов регулирования использования трансграничных водных ресурсов;</a:t>
            </a:r>
          </a:p>
          <a:p>
            <a:r>
              <a:rPr lang="ru-RU" dirty="0"/>
              <a:t>анализ существующей системы источников международно-правового регулирования использования трансграничных водных ресурсов.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«Трансграничные воды»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Arial" charset="0"/>
              </a:rPr>
              <a:t>   означают любые поверхностные или подземные воды, которые обозначают, пересекают границы между двумя или более государствами или расположены на таких границах; в тех случаях, когда трансграничные воды впадают непосредственно в море, пределы таких трансграничных вод ограничиваются прямой линией, пересекающей их устье между токами, расположенными на линии малой воды на их берегах.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2003</Words>
  <Application>Microsoft Office PowerPoint</Application>
  <PresentationFormat>Екран (4:3)</PresentationFormat>
  <Paragraphs>70</Paragraphs>
  <Slides>25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Споры по поводу транснациональных рек, международно-правовая практика ООН по их разрешению </vt:lpstr>
      <vt:lpstr>ВВЕДЕНИЕ</vt:lpstr>
      <vt:lpstr>Актуальность темы исследования</vt:lpstr>
      <vt:lpstr>Актуальность темы исследования</vt:lpstr>
      <vt:lpstr>Объектом  исследования </vt:lpstr>
      <vt:lpstr>Предметом исследования </vt:lpstr>
      <vt:lpstr>Цель исследования. </vt:lpstr>
      <vt:lpstr>Задачи исследования. </vt:lpstr>
      <vt:lpstr>«Трансграничные воды» </vt:lpstr>
      <vt:lpstr>В отношении указанных вод приняты два документа:</vt:lpstr>
      <vt:lpstr>Презентація PowerPoint</vt:lpstr>
      <vt:lpstr> В рамках этого института уже сложился ряд  международно-правовых принципов, основными из которых являются следующие: </vt:lpstr>
      <vt:lpstr>Урегулирование споров </vt:lpstr>
      <vt:lpstr>Презентація PowerPoint</vt:lpstr>
      <vt:lpstr>Строительство дороги в Коста-Рике по реке Сан-Хуан (Никарагуа против. Коста-Рика)</vt:lpstr>
      <vt:lpstr>Некоторые  действия Никарагуа в районе границы (Коста-Рика против Никарагуа) Решения и мнения</vt:lpstr>
      <vt:lpstr>Дело в отношении спора о границе (Республика Бенин v. Республика Нигер)</vt:lpstr>
      <vt:lpstr>Участки, острова, и Морской Пограничный спор (Гондурас против Сальвадор) 1986, 2003</vt:lpstr>
      <vt:lpstr>Дело в отношении Габчиково--Надьямарош (Венгрия против. Словакия)  Решения и мнения</vt:lpstr>
      <vt:lpstr>Имплементация: национальное законодательство Республики Узбекистан  </vt:lpstr>
      <vt:lpstr>Согласно Закону Республики Узбекистан «Об основных принципах внешнеполитической деятельности Республики Узбекистан»51  </vt:lpstr>
      <vt:lpstr>Презентація PowerPoint</vt:lpstr>
      <vt:lpstr>Так, согласно Закону Республики Узбекистан «О воде и водопользовании» (1993 г.): </vt:lpstr>
      <vt:lpstr>Заключение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</dc:title>
  <dc:creator>User</dc:creator>
  <cp:lastModifiedBy>Терехина Светлана</cp:lastModifiedBy>
  <cp:revision>16</cp:revision>
  <dcterms:created xsi:type="dcterms:W3CDTF">2016-02-07T13:14:37Z</dcterms:created>
  <dcterms:modified xsi:type="dcterms:W3CDTF">2017-01-18T02:37:58Z</dcterms:modified>
</cp:coreProperties>
</file>