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95" r:id="rId2"/>
    <p:sldId id="296" r:id="rId3"/>
    <p:sldId id="297" r:id="rId4"/>
    <p:sldId id="298" r:id="rId5"/>
    <p:sldId id="256" r:id="rId6"/>
    <p:sldId id="272" r:id="rId7"/>
    <p:sldId id="273" r:id="rId8"/>
    <p:sldId id="257" r:id="rId9"/>
    <p:sldId id="258" r:id="rId10"/>
    <p:sldId id="275" r:id="rId11"/>
    <p:sldId id="276" r:id="rId12"/>
    <p:sldId id="261" r:id="rId13"/>
    <p:sldId id="286" r:id="rId14"/>
    <p:sldId id="294" r:id="rId15"/>
    <p:sldId id="259" r:id="rId16"/>
    <p:sldId id="260" r:id="rId17"/>
    <p:sldId id="262" r:id="rId18"/>
    <p:sldId id="274" r:id="rId19"/>
    <p:sldId id="277" r:id="rId20"/>
    <p:sldId id="278" r:id="rId21"/>
    <p:sldId id="280" r:id="rId22"/>
    <p:sldId id="281" r:id="rId23"/>
    <p:sldId id="285" r:id="rId24"/>
    <p:sldId id="263" r:id="rId25"/>
    <p:sldId id="264" r:id="rId26"/>
    <p:sldId id="268" r:id="rId27"/>
    <p:sldId id="299" r:id="rId28"/>
    <p:sldId id="287" r:id="rId29"/>
    <p:sldId id="288" r:id="rId30"/>
    <p:sldId id="289" r:id="rId31"/>
    <p:sldId id="292" r:id="rId32"/>
    <p:sldId id="290" r:id="rId33"/>
    <p:sldId id="293" r:id="rId34"/>
    <p:sldId id="291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AAF0C-8583-4CA0-BCB1-BA23DDEED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66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B552-CA2B-46D4-BBFC-B84CA8204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33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D16D4-62D0-4A6B-8A1A-0C5E5F1B7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14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C9651-A39B-46E5-9A87-46C3A974E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637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3AD7C-9A75-4694-BC70-A622EA669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96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B159D-3A37-4121-8757-E657D1406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0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A6710-27ED-46CA-817B-565B45CE8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35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F4620-2A3D-4622-A5F8-27FEBAFC7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596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AE7A8-260F-45F0-91A9-BFC6D6E5F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4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329AD-A0D5-4324-BF67-5E213C39A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908C2-9A90-47F6-9401-9AB48F38A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697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41FCA-FE25-46DB-B172-18E3EDCBF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048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5C24E-2248-469A-8384-C55E16B9C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8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C7F2D-4CB4-4298-872E-107BB24E4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0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F6D67F0-BBDD-4934-8913-11ED31B18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229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accent3"/>
                </a:solidFill>
              </a:rPr>
              <a:t>ТЕПЛОТЕХНИКА</a:t>
            </a:r>
            <a:br>
              <a:rPr lang="ru-RU" sz="4000" b="1" dirty="0" smtClean="0">
                <a:solidFill>
                  <a:schemeClr val="accent3"/>
                </a:solidFill>
              </a:rPr>
            </a:br>
            <a:endParaRPr lang="ru-RU" sz="4000" b="1" dirty="0" smtClean="0">
              <a:solidFill>
                <a:schemeClr val="accent3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mtClean="0"/>
              <a:t>Введение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Теплофизические свойства рабочих тел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/>
              <a:t>Теплоемкость с  - </a:t>
            </a:r>
            <a:r>
              <a:rPr lang="ru-RU" altLang="ru-RU" sz="2000" smtClean="0"/>
              <a:t>количество теплоты, необходимой для изменения на 1 градус единичной массы рабочего тела (вещества). В основном при изучении теплопереноса используют теплоемкость при постоянном давлении</a:t>
            </a:r>
            <a:r>
              <a:rPr lang="ru-RU" altLang="ru-RU" sz="2000" b="1" smtClean="0"/>
              <a:t> </a:t>
            </a:r>
            <a:r>
              <a:rPr lang="ru-RU" altLang="ru-RU" sz="2000" b="1" i="1" smtClean="0"/>
              <a:t>с</a:t>
            </a:r>
            <a:r>
              <a:rPr lang="ru-RU" altLang="ru-RU" sz="1400" b="1" i="1" smtClean="0"/>
              <a:t>р</a:t>
            </a:r>
            <a:r>
              <a:rPr lang="ru-RU" altLang="ru-RU" sz="2000" b="1" smtClean="0"/>
              <a:t>. </a:t>
            </a:r>
            <a:r>
              <a:rPr lang="ru-RU" altLang="ru-RU" sz="2000" smtClean="0"/>
              <a:t>Величина </a:t>
            </a:r>
            <a:r>
              <a:rPr lang="ru-RU" altLang="ru-RU" sz="2000" b="1" smtClean="0"/>
              <a:t>с </a:t>
            </a:r>
            <a:r>
              <a:rPr lang="ru-RU" altLang="ru-RU" sz="2000" smtClean="0"/>
              <a:t>зависит от температуры, хотя и не всегда существенно</a:t>
            </a:r>
            <a:r>
              <a:rPr lang="ru-RU" altLang="ru-RU" sz="2000" b="1" smtClean="0"/>
              <a:t>. </a:t>
            </a:r>
            <a:r>
              <a:rPr lang="ru-RU" altLang="ru-RU" sz="2000" b="1" i="1" smtClean="0"/>
              <a:t>Дж/(кгК), кДж/(кгК).</a:t>
            </a:r>
            <a:r>
              <a:rPr lang="ru-RU" altLang="ru-RU" sz="2000" b="1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/>
              <a:t>Удельной теплотой конденсации</a:t>
            </a:r>
            <a:r>
              <a:rPr lang="ru-RU" altLang="ru-RU" sz="2000" smtClean="0"/>
              <a:t> </a:t>
            </a:r>
            <a:r>
              <a:rPr lang="en-US" altLang="ru-RU" sz="2000" b="1" i="1" smtClean="0"/>
              <a:t>r</a:t>
            </a:r>
            <a:r>
              <a:rPr lang="ru-RU" altLang="ru-RU" sz="2000" b="1" smtClean="0"/>
              <a:t> </a:t>
            </a:r>
            <a:r>
              <a:rPr lang="ru-RU" altLang="ru-RU" sz="2000" smtClean="0"/>
              <a:t>(или обратных процессов — </a:t>
            </a:r>
            <a:r>
              <a:rPr lang="ru-RU" altLang="ru-RU" sz="2000" b="1" smtClean="0"/>
              <a:t>испарения, парообразования) </a:t>
            </a:r>
            <a:r>
              <a:rPr lang="ru-RU" altLang="ru-RU" sz="2000" smtClean="0"/>
              <a:t>называют количество теплоты, выделяющейся при конденсации (необходимой для испарения) единичной массы вещества. Измеряется </a:t>
            </a:r>
            <a:r>
              <a:rPr lang="en-US" altLang="ru-RU" sz="2000" b="1" i="1" smtClean="0"/>
              <a:t>r</a:t>
            </a:r>
            <a:r>
              <a:rPr lang="ru-RU" altLang="ru-RU" sz="2000" smtClean="0"/>
              <a:t> в </a:t>
            </a:r>
            <a:r>
              <a:rPr lang="ru-RU" altLang="ru-RU" sz="2000" i="1" smtClean="0"/>
              <a:t>Дж/кг </a:t>
            </a:r>
            <a:r>
              <a:rPr lang="ru-RU" altLang="ru-RU" sz="2000" smtClean="0"/>
              <a:t>(в таблицах приводится в </a:t>
            </a:r>
            <a:r>
              <a:rPr lang="ru-RU" altLang="ru-RU" sz="2000" i="1" smtClean="0"/>
              <a:t>кДж/кг). </a:t>
            </a:r>
            <a:r>
              <a:rPr lang="ru-RU" altLang="ru-RU" sz="2000" smtClean="0"/>
              <a:t>Конденсация или кипение индивидуальных веществ происходит при неизменной температуре </a:t>
            </a:r>
            <a:r>
              <a:rPr lang="en-US" altLang="ru-RU" sz="2000" i="1" smtClean="0"/>
              <a:t>t</a:t>
            </a:r>
            <a:r>
              <a:rPr lang="ru-RU" altLang="ru-RU" sz="1600" smtClean="0"/>
              <a:t>кип</a:t>
            </a:r>
            <a:r>
              <a:rPr lang="ru-RU" altLang="ru-RU" sz="2000" smtClean="0"/>
              <a:t> =  </a:t>
            </a:r>
            <a:r>
              <a:rPr lang="en-US" altLang="ru-RU" sz="2000" smtClean="0"/>
              <a:t>const</a:t>
            </a:r>
            <a:r>
              <a:rPr lang="ru-RU" altLang="ru-RU" sz="200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 smtClean="0"/>
              <a:t>Энтальпия </a:t>
            </a:r>
            <a:r>
              <a:rPr lang="ru-RU" altLang="ru-RU" sz="2800" i="1" smtClean="0"/>
              <a:t>("физическое тепло", </a:t>
            </a:r>
            <a:r>
              <a:rPr lang="ru-RU" altLang="ru-RU" sz="2800" smtClean="0"/>
              <a:t>которое </a:t>
            </a:r>
            <a:r>
              <a:rPr lang="ru-RU" altLang="ru-RU" sz="2800" i="1" smtClean="0"/>
              <a:t>"несет с собой” </a:t>
            </a:r>
            <a:r>
              <a:rPr lang="ru-RU" altLang="ru-RU" sz="2800" smtClean="0"/>
              <a:t>тело, поток), </a:t>
            </a:r>
            <a:r>
              <a:rPr lang="ru-RU" altLang="ru-RU" sz="2800" i="1" smtClean="0"/>
              <a:t>Н, </a:t>
            </a:r>
            <a:r>
              <a:rPr lang="en-US" altLang="ru-RU" sz="2800" i="1" smtClean="0"/>
              <a:t>h</a:t>
            </a:r>
            <a:r>
              <a:rPr lang="ru-RU" altLang="ru-RU" sz="2800" i="1" smtClean="0"/>
              <a:t>,</a:t>
            </a:r>
            <a:r>
              <a:rPr lang="en-US" altLang="ru-RU" sz="2800" i="1" smtClean="0"/>
              <a:t>J</a:t>
            </a:r>
            <a:r>
              <a:rPr lang="ru-RU" altLang="ru-RU" sz="2800" i="1" smtClean="0"/>
              <a:t>, </a:t>
            </a:r>
            <a:r>
              <a:rPr lang="en-US" altLang="ru-RU" sz="2800" i="1" smtClean="0"/>
              <a:t>i </a:t>
            </a:r>
            <a:r>
              <a:rPr lang="ru-RU" altLang="ru-RU" sz="2800" smtClean="0"/>
              <a:t> </a:t>
            </a:r>
            <a:r>
              <a:rPr lang="ru-RU" altLang="ru-RU" sz="2800" i="1" smtClean="0"/>
              <a:t>Дж/кг, кДж/кг. </a:t>
            </a:r>
            <a:r>
              <a:rPr lang="ru-RU" altLang="ru-RU" sz="2800" smtClean="0"/>
              <a:t>Энтальпию принято отсчитывать от некой температуры </a:t>
            </a:r>
            <a:r>
              <a:rPr lang="en-US" altLang="ru-RU" sz="2800" i="1" smtClean="0"/>
              <a:t>t</a:t>
            </a:r>
            <a:r>
              <a:rPr lang="ru-RU" altLang="ru-RU" sz="1800" i="1" smtClean="0"/>
              <a:t>0</a:t>
            </a:r>
            <a:r>
              <a:rPr lang="ru-RU" altLang="ru-RU" sz="2800" i="1" smtClean="0"/>
              <a:t>, </a:t>
            </a:r>
            <a:r>
              <a:rPr lang="ru-RU" altLang="ru-RU" sz="2800" smtClean="0"/>
              <a:t>при которой принимается </a:t>
            </a:r>
            <a:r>
              <a:rPr lang="ru-RU" altLang="ru-RU" sz="2800" i="1" smtClean="0"/>
              <a:t>Н, </a:t>
            </a:r>
            <a:r>
              <a:rPr lang="en-US" altLang="ru-RU" sz="2800" i="1" smtClean="0"/>
              <a:t>h</a:t>
            </a:r>
            <a:r>
              <a:rPr lang="ru-RU" altLang="ru-RU" sz="2800" i="1" smtClean="0"/>
              <a:t>, </a:t>
            </a:r>
            <a:r>
              <a:rPr lang="en-US" altLang="ru-RU" sz="2800" i="1" smtClean="0"/>
              <a:t>i</a:t>
            </a:r>
            <a:r>
              <a:rPr lang="ru-RU" altLang="ru-RU" sz="2800" smtClean="0"/>
              <a:t> = 0. (</a:t>
            </a:r>
            <a:r>
              <a:rPr lang="en-US" altLang="ru-RU" sz="2800" i="1" smtClean="0"/>
              <a:t>t</a:t>
            </a:r>
            <a:r>
              <a:rPr lang="ru-RU" altLang="ru-RU" sz="1800" i="1" smtClean="0"/>
              <a:t>0=</a:t>
            </a:r>
            <a:r>
              <a:rPr lang="ru-RU" altLang="ru-RU" sz="2800" smtClean="0"/>
              <a:t>0 º</a:t>
            </a:r>
            <a:r>
              <a:rPr lang="ru-RU" altLang="ru-RU" sz="2800" i="1" smtClean="0"/>
              <a:t>С) </a:t>
            </a:r>
            <a:r>
              <a:rPr lang="ru-RU" altLang="ru-RU" sz="2800" smtClean="0"/>
              <a:t>; в холодильных процессах, дабы не оперировать отрицательными энтальпиями, точку отсчета выбирают ниже (например, -100 </a:t>
            </a:r>
            <a:r>
              <a:rPr lang="ru-RU" altLang="ru-RU" sz="2800" i="1" smtClean="0"/>
              <a:t>°С).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i="1" smtClean="0"/>
              <a:t>В практических расчетах в подавляющем большинстве случаев оперируют разностями энтальпий, поэтому точка отсчета энтальпий и их абсолютные значения роли не играют.</a:t>
            </a:r>
            <a:r>
              <a:rPr lang="ru-RU" alt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Способы (механизмы) передачи теплоты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 </a:t>
            </a:r>
            <a:r>
              <a:rPr lang="ru-RU" altLang="ru-RU" sz="2400" b="1" smtClean="0"/>
              <a:t>Теплопроводность</a:t>
            </a:r>
            <a:r>
              <a:rPr lang="ru-RU" altLang="ru-RU" sz="2400" smtClean="0"/>
              <a:t> – перенос энергии микрочастицами (молекулами, ионами, электронами) за счет их «теплового» движения. Носители энергии – микрочастицы, совершающие колебательное движение, процесс протекает на молекулярном уровне;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Конвекция</a:t>
            </a:r>
            <a:r>
              <a:rPr lang="ru-RU" altLang="ru-RU" sz="2400" smtClean="0"/>
              <a:t> – перемещение в пространстве неравномерно нагретых объемов среды, перенос тепла связан с переносом массы;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Тепловое излучение </a:t>
            </a:r>
            <a:r>
              <a:rPr lang="ru-RU" altLang="ru-RU" sz="2400" smtClean="0"/>
              <a:t>– перенос тепла от одного тела к другому электромагнитными волнами.</a:t>
            </a: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Теплообменные процессы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Теплопроводность;</a:t>
            </a:r>
          </a:p>
          <a:p>
            <a:pPr eaLnBrk="1" hangingPunct="1"/>
            <a:r>
              <a:rPr lang="ru-RU" altLang="ru-RU" smtClean="0"/>
              <a:t>Лучистый теплообмен;</a:t>
            </a:r>
          </a:p>
          <a:p>
            <a:pPr eaLnBrk="1" hangingPunct="1"/>
            <a:r>
              <a:rPr lang="ru-RU" altLang="ru-RU" smtClean="0"/>
              <a:t>Теплоотдача;</a:t>
            </a:r>
          </a:p>
          <a:p>
            <a:pPr eaLnBrk="1" hangingPunct="1"/>
            <a:r>
              <a:rPr lang="ru-RU" altLang="ru-RU" smtClean="0"/>
              <a:t>Теплопередача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/>
                </a:solidFill>
              </a:rPr>
              <a:t>Теплопроводность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8763000" cy="2590800"/>
          </a:xfrm>
        </p:spPr>
        <p:txBody>
          <a:bodyPr/>
          <a:lstStyle/>
          <a:p>
            <a:r>
              <a:rPr lang="ru-RU" altLang="ru-RU" sz="2800" smtClean="0"/>
              <a:t>Закон Фурье. Коэффициент теплопроводности. Условия однозначности. Теплопроводность однослойной и многослойной плоской и цилиндрической стенок. Теплоизоляционные материалы, применяемые в легкой промышленности.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Теплопроводность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  <a:r>
              <a:rPr lang="ru-RU" altLang="ru-RU" sz="2400" smtClean="0"/>
              <a:t>Распространение  тепла теплопроводностью выражается эмпирическим </a:t>
            </a:r>
            <a:r>
              <a:rPr lang="ru-RU" altLang="ru-RU" sz="2400" b="1" smtClean="0"/>
              <a:t>законом Био – Фурье</a:t>
            </a:r>
            <a:r>
              <a:rPr lang="ru-RU" altLang="ru-RU" sz="2400" smtClean="0"/>
              <a:t>, согласно которому количество  тепла, возникающего в теле вследствие теплопроводности при некоторой разности температур в отдельных  частях тела, прямо  пропорционально  градиенту  температуры, времени проведения процесса и площади сечения, перпендикулярного направлению теплового потока.</a:t>
            </a:r>
          </a:p>
          <a:p>
            <a:pPr eaLnBrk="1" hangingPunct="1"/>
            <a:endParaRPr lang="ru-RU" alt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Закон Био-Фурье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   </a:t>
            </a:r>
            <a:r>
              <a:rPr lang="en-US" altLang="ru-RU" sz="3600" smtClean="0"/>
              <a:t>dQ</a:t>
            </a:r>
            <a:r>
              <a:rPr lang="ru-RU" altLang="ru-RU" sz="3600" smtClean="0"/>
              <a:t>= -</a:t>
            </a:r>
            <a:r>
              <a:rPr lang="en-US" altLang="ru-RU" sz="3600" smtClean="0">
                <a:sym typeface="Symbol" pitchFamily="18" charset="2"/>
              </a:rPr>
              <a:t></a:t>
            </a:r>
            <a:r>
              <a:rPr lang="ru-RU" altLang="ru-RU" sz="3600" smtClean="0"/>
              <a:t>· </a:t>
            </a:r>
            <a:r>
              <a:rPr lang="en-US" altLang="ru-RU" sz="3600" smtClean="0"/>
              <a:t>dF</a:t>
            </a:r>
            <a:r>
              <a:rPr lang="ru-RU" altLang="ru-RU" sz="3600" smtClean="0"/>
              <a:t>· </a:t>
            </a:r>
            <a:r>
              <a:rPr lang="en-US" altLang="ru-RU" sz="3600" smtClean="0"/>
              <a:t>gradt</a:t>
            </a:r>
            <a:r>
              <a:rPr lang="ru-RU" altLang="ru-RU" sz="3600" smtClean="0"/>
              <a:t>·</a:t>
            </a:r>
            <a:r>
              <a:rPr lang="en-US" altLang="ru-RU" sz="3600" smtClean="0"/>
              <a:t>dτ</a:t>
            </a:r>
            <a:r>
              <a:rPr lang="ru-RU" altLang="ru-RU" sz="2800" smtClean="0"/>
              <a:t>,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где  </a:t>
            </a:r>
            <a:r>
              <a:rPr lang="en-US" altLang="ru-RU" sz="2800" smtClean="0"/>
              <a:t>dQ</a:t>
            </a:r>
            <a:r>
              <a:rPr lang="ru-RU" altLang="ru-RU" sz="2800" smtClean="0"/>
              <a:t> – количество тепла, Дж;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      </a:t>
            </a:r>
            <a:r>
              <a:rPr lang="ru-RU" altLang="ru-RU" sz="2800" smtClean="0">
                <a:sym typeface="Symbol" pitchFamily="18" charset="2"/>
              </a:rPr>
              <a:t></a:t>
            </a:r>
            <a:r>
              <a:rPr lang="ru-RU" altLang="ru-RU" sz="2800" smtClean="0"/>
              <a:t> - коэффициент пропорциональности,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      коэффициент теплопроводности,           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</a:t>
            </a:r>
            <a:r>
              <a:rPr lang="en-US" altLang="ru-RU" sz="2800" smtClean="0"/>
              <a:t>grad t</a:t>
            </a:r>
            <a:r>
              <a:rPr lang="ru-RU" altLang="ru-RU" sz="2800" smtClean="0"/>
              <a:t> – градиент температуры, К/м;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      </a:t>
            </a:r>
            <a:r>
              <a:rPr lang="en-US" altLang="ru-RU" sz="2800" smtClean="0"/>
              <a:t>dτ</a:t>
            </a:r>
            <a:r>
              <a:rPr lang="ru-RU" altLang="ru-RU" sz="2800" smtClean="0"/>
              <a:t> – время, с;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smtClean="0"/>
              <a:t>        </a:t>
            </a:r>
            <a:r>
              <a:rPr lang="en-US" altLang="ru-RU" sz="2800" smtClean="0"/>
              <a:t>dF</a:t>
            </a:r>
            <a:r>
              <a:rPr lang="ru-RU" altLang="ru-RU" sz="2800" smtClean="0"/>
              <a:t> – поверхность теплообмена, перпендикулярная тепловому потоку, м2.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7239000" y="3733800"/>
          <a:ext cx="533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3" imgW="393529" imgH="393529" progId="Equation.3">
                  <p:embed/>
                </p:oleObj>
              </mc:Choice>
              <mc:Fallback>
                <p:oleObj name="Формула" r:id="rId3" imgW="393529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3733800"/>
                        <a:ext cx="533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Коэффициент теплопроводности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/>
              <a:t> </a:t>
            </a:r>
            <a:r>
              <a:rPr lang="ru-RU" altLang="ru-RU" sz="2400" smtClean="0"/>
              <a:t>Коэффициент теплопроводности является одной из физических характеристик и указывает на способность данного тела проводить тепло. Количественно коэффициент теплопроводности равен количеству тепла, проходящего в единицу времени </a:t>
            </a:r>
            <a:r>
              <a:rPr lang="ru-RU" altLang="ru-RU" sz="2400" smtClean="0">
                <a:sym typeface="Symbol" pitchFamily="18" charset="2"/>
              </a:rPr>
              <a:t></a:t>
            </a:r>
            <a:r>
              <a:rPr lang="ru-RU" altLang="ru-RU" sz="2400" smtClean="0"/>
              <a:t> через единицу изотермической поверхности  </a:t>
            </a:r>
            <a:r>
              <a:rPr lang="en-US" altLang="ru-RU" sz="2400" smtClean="0"/>
              <a:t>F</a:t>
            </a:r>
            <a:r>
              <a:rPr lang="ru-RU" altLang="ru-RU" sz="2400" smtClean="0"/>
              <a:t>  в стационарном  температурном поле, при единичном градиенте температур,: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3962400" y="4648200"/>
          <a:ext cx="30480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Формула" r:id="rId3" imgW="914400" imgH="431800" progId="Equation.3">
                  <p:embed/>
                </p:oleObj>
              </mc:Choice>
              <mc:Fallback>
                <p:oleObj name="Формула" r:id="rId3" imgW="914400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648200"/>
                        <a:ext cx="30480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Коэффициент теплопроводности зависит от природы и агрегатного состояния вещества, от температуры и давления.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Для газов возрастает с повышением температуры и мало зависит от давления;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Для жидкости – уменьшается с увеличением температуры;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 Для твердых тел – увеличивается с повышением температуры.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3200400" y="4572000"/>
          <a:ext cx="35814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3" imgW="1002865" imgH="228501" progId="Equation.3">
                  <p:embed/>
                </p:oleObj>
              </mc:Choice>
              <mc:Fallback>
                <p:oleObj name="Формула" r:id="rId3" imgW="1002865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572000"/>
                        <a:ext cx="358140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Дифференциальное уравнение теплопроводности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400" smtClean="0"/>
              <a:t>Уравнение выводится на основе закона сохранения энергии, считая, что тело однородно и изотропно (одинаковость физических свойств). Физические параметры </a:t>
            </a:r>
            <a:r>
              <a:rPr lang="ru-RU" altLang="ru-RU" sz="2400" smtClean="0">
                <a:sym typeface="Symbol" pitchFamily="18" charset="2"/>
              </a:rPr>
              <a:t>,</a:t>
            </a:r>
            <a:r>
              <a:rPr lang="el-GR" altLang="ru-RU" sz="2400" smtClean="0">
                <a:cs typeface="Arial" charset="0"/>
                <a:sym typeface="Symbol" pitchFamily="18" charset="2"/>
              </a:rPr>
              <a:t>λ</a:t>
            </a:r>
            <a:r>
              <a:rPr lang="ru-RU" altLang="ru-RU" sz="2400" smtClean="0">
                <a:cs typeface="Arial" charset="0"/>
                <a:sym typeface="Symbol" pitchFamily="18" charset="2"/>
              </a:rPr>
              <a:t>, с – постоянны.</a:t>
            </a:r>
          </a:p>
          <a:p>
            <a:pPr eaLnBrk="1" hangingPunct="1"/>
            <a:r>
              <a:rPr lang="ru-RU" altLang="ru-RU" sz="2400" smtClean="0">
                <a:cs typeface="Arial" charset="0"/>
                <a:sym typeface="Symbol" pitchFamily="18" charset="2"/>
              </a:rPr>
              <a:t>Согласно закону сохранения энергии вся теплота внесенная из вне в элементарный объем путем теплопроводности за время </a:t>
            </a:r>
            <a:r>
              <a:rPr lang="en-US" altLang="ru-RU" sz="2400" smtClean="0">
                <a:cs typeface="Arial" charset="0"/>
                <a:sym typeface="Symbol" pitchFamily="18" charset="2"/>
              </a:rPr>
              <a:t>d</a:t>
            </a:r>
            <a:r>
              <a:rPr lang="el-GR" altLang="ru-RU" sz="2400" smtClean="0">
                <a:cs typeface="Arial" charset="0"/>
                <a:sym typeface="Symbol" pitchFamily="18" charset="2"/>
              </a:rPr>
              <a:t>τ</a:t>
            </a:r>
            <a:r>
              <a:rPr lang="ru-RU" altLang="ru-RU" sz="2400" smtClean="0">
                <a:cs typeface="Arial" charset="0"/>
                <a:sym typeface="Symbol" pitchFamily="18" charset="2"/>
              </a:rPr>
              <a:t> идет на изменение внутренней энергии вещества в этом объеме:</a:t>
            </a:r>
          </a:p>
          <a:p>
            <a:pPr eaLnBrk="1" hangingPunct="1">
              <a:buFont typeface="Wingdings" pitchFamily="2" charset="2"/>
              <a:buNone/>
            </a:pPr>
            <a:endParaRPr lang="el-GR" altLang="ru-RU" sz="2400" smtClean="0">
              <a:cs typeface="Arial" charset="0"/>
              <a:sym typeface="Symbol" pitchFamily="18" charset="2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3276600" y="5257800"/>
          <a:ext cx="23622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Формула" r:id="rId3" imgW="685800" imgH="228600" progId="Equation.3">
                  <p:embed/>
                </p:oleObj>
              </mc:Choice>
              <mc:Fallback>
                <p:oleObj name="Формула" r:id="rId3" imgW="6858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257800"/>
                        <a:ext cx="23622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mtClean="0"/>
              <a:t>Теплотехника – общетехническая (фундаментальная) дисциплина, изучающая методы </a:t>
            </a:r>
            <a:r>
              <a:rPr lang="ru-RU" altLang="ru-RU" b="1" smtClean="0"/>
              <a:t>получения</a:t>
            </a:r>
            <a:r>
              <a:rPr lang="ru-RU" altLang="ru-RU" smtClean="0"/>
              <a:t>, </a:t>
            </a:r>
            <a:r>
              <a:rPr lang="ru-RU" altLang="ru-RU" b="1" smtClean="0"/>
              <a:t>преобразования</a:t>
            </a:r>
            <a:r>
              <a:rPr lang="ru-RU" altLang="ru-RU" smtClean="0"/>
              <a:t>, </a:t>
            </a:r>
            <a:r>
              <a:rPr lang="ru-RU" altLang="ru-RU" b="1" smtClean="0"/>
              <a:t>передачи</a:t>
            </a:r>
            <a:r>
              <a:rPr lang="ru-RU" altLang="ru-RU" smtClean="0"/>
              <a:t> и </a:t>
            </a:r>
            <a:r>
              <a:rPr lang="ru-RU" altLang="ru-RU" b="1" smtClean="0"/>
              <a:t>использования теплоты</a:t>
            </a:r>
            <a:r>
              <a:rPr lang="ru-RU" altLang="ru-RU" smtClean="0"/>
              <a:t>, </a:t>
            </a:r>
            <a:r>
              <a:rPr lang="ru-RU" altLang="ru-RU" b="1" smtClean="0"/>
              <a:t>принцип действия и конструктивные особенности</a:t>
            </a:r>
            <a:r>
              <a:rPr lang="ru-RU" altLang="ru-RU" smtClean="0"/>
              <a:t>, </a:t>
            </a:r>
            <a:r>
              <a:rPr lang="ru-RU" altLang="ru-RU" b="1" smtClean="0"/>
              <a:t>производство</a:t>
            </a:r>
            <a:r>
              <a:rPr lang="ru-RU" altLang="ru-RU" smtClean="0"/>
              <a:t> и </a:t>
            </a:r>
            <a:r>
              <a:rPr lang="ru-RU" altLang="ru-RU" b="1" smtClean="0"/>
              <a:t>эксплуатацию теплового оборудования.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83058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/>
              <a:t>где а – коэффициент температуроводности, физический параметр вещества, м2/с;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Уравнение гласит – изменение температуры во времени для любой точки тела пропорционально величине 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800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400" b="1" smtClean="0"/>
          </a:p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  <a:p>
            <a:pPr eaLnBrk="1" hangingPunct="1">
              <a:lnSpc>
                <a:spcPct val="90000"/>
              </a:lnSpc>
            </a:pPr>
            <a:endParaRPr lang="ru-RU" altLang="ru-RU" sz="2800" smtClean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7170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2362200" y="2057400"/>
          <a:ext cx="3581400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Формула" r:id="rId3" imgW="1726451" imgH="482391" progId="Equation.3">
                  <p:embed/>
                </p:oleObj>
              </mc:Choice>
              <mc:Fallback>
                <p:oleObj name="Формула" r:id="rId3" imgW="1726451" imgH="482391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057400"/>
                        <a:ext cx="3581400" cy="1263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pic>
        <p:nvPicPr>
          <p:cNvPr id="7177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91000"/>
            <a:ext cx="121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Rectangle 15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717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5867400"/>
            <a:ext cx="24511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Условия однозначности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Геометрические – характеризуют форму и размеры тела в котором протекает процесс;</a:t>
            </a:r>
          </a:p>
          <a:p>
            <a:pPr eaLnBrk="1" hangingPunct="1"/>
            <a:r>
              <a:rPr lang="ru-RU" altLang="ru-RU" sz="2800" smtClean="0"/>
              <a:t>Физические – характеризуют физические свойства тела;</a:t>
            </a:r>
          </a:p>
          <a:p>
            <a:pPr eaLnBrk="1" hangingPunct="1"/>
            <a:r>
              <a:rPr lang="ru-RU" altLang="ru-RU" sz="2800" smtClean="0"/>
              <a:t>Временные – характеризуют распределение температуры в начальный момент времени;</a:t>
            </a:r>
          </a:p>
          <a:p>
            <a:pPr eaLnBrk="1" hangingPunct="1"/>
            <a:r>
              <a:rPr lang="ru-RU" altLang="ru-RU" sz="2800" smtClean="0"/>
              <a:t>Граничные – характеризуют взаимодействие тела с окружающей средой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Теплопроводность через плоскую стенку</a:t>
            </a:r>
          </a:p>
        </p:txBody>
      </p:sp>
      <p:sp>
        <p:nvSpPr>
          <p:cNvPr id="8196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Толщина стенки </a:t>
            </a:r>
            <a:r>
              <a:rPr lang="ru-RU" altLang="ru-RU" sz="2800" smtClean="0">
                <a:sym typeface="Symbol" pitchFamily="18" charset="2"/>
              </a:rPr>
              <a:t>;</a:t>
            </a:r>
          </a:p>
          <a:p>
            <a:pPr eaLnBrk="1" hangingPunct="1"/>
            <a:r>
              <a:rPr lang="ru-RU" altLang="ru-RU" sz="2800" smtClean="0">
                <a:sym typeface="Symbol" pitchFamily="18" charset="2"/>
              </a:rPr>
              <a:t>Температура на наружных поверхностях :</a:t>
            </a:r>
            <a:r>
              <a:rPr lang="en-US" altLang="ru-RU" sz="2800" smtClean="0">
                <a:sym typeface="Symbol" pitchFamily="18" charset="2"/>
              </a:rPr>
              <a:t>t</a:t>
            </a:r>
            <a:r>
              <a:rPr lang="en-US" altLang="ru-RU" sz="2000" smtClean="0">
                <a:sym typeface="Symbol" pitchFamily="18" charset="2"/>
              </a:rPr>
              <a:t>1</a:t>
            </a:r>
            <a:r>
              <a:rPr lang="en-US" altLang="ru-RU" sz="2000" smtClean="0">
                <a:cs typeface="Arial" charset="0"/>
                <a:sym typeface="Symbol" pitchFamily="18" charset="2"/>
              </a:rPr>
              <a:t>&gt;</a:t>
            </a:r>
            <a:r>
              <a:rPr lang="en-US" altLang="ru-RU" sz="2800" smtClean="0">
                <a:sym typeface="Symbol" pitchFamily="18" charset="2"/>
              </a:rPr>
              <a:t> t</a:t>
            </a:r>
            <a:r>
              <a:rPr lang="en-US" altLang="ru-RU" sz="2000" smtClean="0">
                <a:sym typeface="Symbol" pitchFamily="18" charset="2"/>
              </a:rPr>
              <a:t>2</a:t>
            </a:r>
            <a:r>
              <a:rPr lang="ru-RU" altLang="ru-RU" sz="2800" smtClean="0">
                <a:sym typeface="Symbol" pitchFamily="18" charset="2"/>
              </a:rPr>
              <a:t>;</a:t>
            </a:r>
          </a:p>
          <a:p>
            <a:pPr eaLnBrk="1" hangingPunct="1"/>
            <a:r>
              <a:rPr lang="el-GR" altLang="ru-RU" sz="2800" smtClean="0">
                <a:cs typeface="Arial" charset="0"/>
                <a:sym typeface="Symbol" pitchFamily="18" charset="2"/>
              </a:rPr>
              <a:t>λ</a:t>
            </a:r>
            <a:r>
              <a:rPr lang="ru-RU" altLang="ru-RU" sz="2800" smtClean="0">
                <a:cs typeface="Arial" charset="0"/>
                <a:sym typeface="Symbol" pitchFamily="18" charset="2"/>
              </a:rPr>
              <a:t>=</a:t>
            </a:r>
            <a:r>
              <a:rPr lang="en-US" altLang="ru-RU" sz="2800" smtClean="0">
                <a:cs typeface="Arial" charset="0"/>
                <a:sym typeface="Symbol" pitchFamily="18" charset="2"/>
              </a:rPr>
              <a:t>const</a:t>
            </a:r>
            <a:r>
              <a:rPr lang="ru-RU" altLang="ru-RU" sz="2800" smtClean="0">
                <a:cs typeface="Arial" charset="0"/>
                <a:sym typeface="Symbol" pitchFamily="18" charset="2"/>
              </a:rPr>
              <a:t>;</a:t>
            </a:r>
          </a:p>
          <a:p>
            <a:pPr eaLnBrk="1" hangingPunct="1"/>
            <a:r>
              <a:rPr lang="ru-RU" altLang="ru-RU" sz="2800" smtClean="0">
                <a:cs typeface="Arial" charset="0"/>
                <a:sym typeface="Symbol" pitchFamily="18" charset="2"/>
              </a:rPr>
              <a:t>Режим стационарный </a:t>
            </a:r>
            <a:endParaRPr lang="el-GR" altLang="ru-RU" sz="2800" smtClean="0">
              <a:cs typeface="Arial" charset="0"/>
              <a:sym typeface="Symbol" pitchFamily="18" charset="2"/>
            </a:endParaRPr>
          </a:p>
        </p:txBody>
      </p:sp>
      <p:pic>
        <p:nvPicPr>
          <p:cNvPr id="8197" name="Picture 14" descr="Безымянный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14975" y="1752600"/>
            <a:ext cx="3248025" cy="4038600"/>
          </a:xfrm>
          <a:noFill/>
        </p:spPr>
      </p:pic>
      <p:sp>
        <p:nvSpPr>
          <p:cNvPr id="819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8194" name="Object 15"/>
          <p:cNvGraphicFramePr>
            <a:graphicFrameLocks noChangeAspect="1"/>
          </p:cNvGraphicFramePr>
          <p:nvPr/>
        </p:nvGraphicFramePr>
        <p:xfrm>
          <a:off x="3657600" y="4724400"/>
          <a:ext cx="91440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Формула" r:id="rId4" imgW="469696" imgH="393529" progId="Equation.3">
                  <p:embed/>
                </p:oleObj>
              </mc:Choice>
              <mc:Fallback>
                <p:oleObj name="Формула" r:id="rId4" imgW="469696" imgH="39352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724400"/>
                        <a:ext cx="914400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Уравнение теплопроводности для однослойной плоской стенки для стационарного процесса: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Уравнение теплопроводности для многослойной плоской стенки</a:t>
            </a:r>
            <a:r>
              <a:rPr lang="ru-RU" altLang="ru-RU" sz="2800" smtClean="0"/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800" smtClean="0"/>
          </a:p>
        </p:txBody>
      </p:sp>
      <p:sp>
        <p:nvSpPr>
          <p:cNvPr id="9221" name="Rectangle 10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ru-RU" sz="4000" smtClean="0"/>
              <a:t>dQ</a:t>
            </a:r>
            <a:r>
              <a:rPr lang="ru-RU" altLang="ru-RU" sz="4000" smtClean="0"/>
              <a:t>= -</a:t>
            </a:r>
            <a:r>
              <a:rPr lang="en-US" altLang="ru-RU" sz="4000" smtClean="0">
                <a:sym typeface="Symbol" pitchFamily="18" charset="2"/>
              </a:rPr>
              <a:t></a:t>
            </a:r>
            <a:r>
              <a:rPr lang="ru-RU" altLang="ru-RU" sz="4000" smtClean="0"/>
              <a:t>· </a:t>
            </a:r>
            <a:r>
              <a:rPr lang="en-US" altLang="ru-RU" sz="4000" smtClean="0"/>
              <a:t>dF</a:t>
            </a:r>
            <a:r>
              <a:rPr lang="ru-RU" altLang="ru-RU" sz="4000" smtClean="0"/>
              <a:t>· </a:t>
            </a:r>
            <a:r>
              <a:rPr lang="en-US" altLang="ru-RU" sz="4000" smtClean="0"/>
              <a:t>gradt</a:t>
            </a:r>
            <a:r>
              <a:rPr lang="ru-RU" altLang="ru-RU" sz="4000" smtClean="0"/>
              <a:t>·</a:t>
            </a:r>
            <a:r>
              <a:rPr lang="en-US" altLang="ru-RU" sz="4000" smtClean="0"/>
              <a:t>dτ</a:t>
            </a:r>
            <a:endParaRPr lang="ru-RU" altLang="ru-RU" sz="4000" smtClean="0"/>
          </a:p>
        </p:txBody>
      </p:sp>
      <p:graphicFrame>
        <p:nvGraphicFramePr>
          <p:cNvPr id="9218" name="Object 10"/>
          <p:cNvGraphicFramePr>
            <a:graphicFrameLocks noChangeAspect="1"/>
          </p:cNvGraphicFramePr>
          <p:nvPr/>
        </p:nvGraphicFramePr>
        <p:xfrm>
          <a:off x="6858000" y="2286000"/>
          <a:ext cx="1971675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Формула" r:id="rId3" imgW="787320" imgH="583920" progId="Equation.3">
                  <p:embed/>
                </p:oleObj>
              </mc:Choice>
              <mc:Fallback>
                <p:oleObj name="Формула" r:id="rId3" imgW="787320" imgH="5839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2286000"/>
                        <a:ext cx="1971675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altLang="ru-RU" smtClean="0"/>
          </a:p>
        </p:txBody>
      </p:sp>
      <p:graphicFrame>
        <p:nvGraphicFramePr>
          <p:cNvPr id="9219" name="Object 4"/>
          <p:cNvGraphicFramePr>
            <a:graphicFrameLocks noChangeAspect="1"/>
          </p:cNvGraphicFramePr>
          <p:nvPr/>
        </p:nvGraphicFramePr>
        <p:xfrm>
          <a:off x="6858000" y="4419600"/>
          <a:ext cx="2049463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Формула" r:id="rId5" imgW="939600" imgH="672840" progId="Equation.3">
                  <p:embed/>
                </p:oleObj>
              </mc:Choice>
              <mc:Fallback>
                <p:oleObj name="Формула" r:id="rId5" imgW="939600" imgH="6728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419600"/>
                        <a:ext cx="2049463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Содержимое 9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en-US" altLang="ru-RU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Распределение температур по толщине цилиндрического слоя</a:t>
            </a:r>
          </a:p>
        </p:txBody>
      </p:sp>
      <p:pic>
        <p:nvPicPr>
          <p:cNvPr id="28675" name="Рисунок 15" descr="6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2362200"/>
            <a:ext cx="3733800" cy="4038600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Закон теплопроводности для цилиндрического слоя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Процесс стационарный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2286000" y="2819400"/>
          <a:ext cx="4572000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Формула" r:id="rId3" imgW="2145369" imgH="393529" progId="Equation.3">
                  <p:embed/>
                </p:oleObj>
              </mc:Choice>
              <mc:Fallback>
                <p:oleObj name="Формула" r:id="rId3" imgW="2145369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19400"/>
                        <a:ext cx="4572000" cy="1190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Для стационарного режима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229600" cy="3886200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Уравнение теплопроводности цилиндрической однослойной стенки :</a:t>
            </a:r>
          </a:p>
          <a:p>
            <a:pPr eaLnBrk="1" hangingPunct="1"/>
            <a:endParaRPr lang="ru-RU" altLang="ru-RU" sz="2400" smtClean="0"/>
          </a:p>
          <a:p>
            <a:pPr eaLnBrk="1" hangingPunct="1"/>
            <a:endParaRPr lang="ru-RU" altLang="ru-RU" sz="2400" smtClean="0"/>
          </a:p>
          <a:p>
            <a:pPr eaLnBrk="1" hangingPunct="1"/>
            <a:endParaRPr lang="ru-RU" altLang="ru-RU" sz="2400" smtClean="0"/>
          </a:p>
          <a:p>
            <a:pPr eaLnBrk="1" hangingPunct="1"/>
            <a:endParaRPr lang="ru-RU" altLang="ru-RU" sz="2400" smtClean="0"/>
          </a:p>
          <a:p>
            <a:pPr eaLnBrk="1" hangingPunct="1"/>
            <a:r>
              <a:rPr lang="ru-RU" altLang="ru-RU" sz="2400" smtClean="0"/>
              <a:t>Уравнение теплопроводности многослойной цилиндрической стенки: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2446338" y="2895600"/>
          <a:ext cx="2192337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Формула" r:id="rId3" imgW="863280" imgH="622080" progId="Equation.3">
                  <p:embed/>
                </p:oleObj>
              </mc:Choice>
              <mc:Fallback>
                <p:oleObj name="Формула" r:id="rId3" imgW="863280" imgH="622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6338" y="2895600"/>
                        <a:ext cx="2192337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4598988" y="5181600"/>
          <a:ext cx="2840037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Формула" r:id="rId5" imgW="1282680" imgH="672840" progId="Equation.3">
                  <p:embed/>
                </p:oleObj>
              </mc:Choice>
              <mc:Fallback>
                <p:oleObj name="Формула" r:id="rId5" imgW="1282680" imgH="6728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8988" y="5181600"/>
                        <a:ext cx="2840037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3829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mtClean="0"/>
              <a:t>Лучистый теплообмен</a:t>
            </a:r>
          </a:p>
        </p:txBody>
      </p:sp>
      <p:sp>
        <p:nvSpPr>
          <p:cNvPr id="29699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mtClean="0"/>
              <a:t>Физические основы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Лучистый теплообмен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Процесс распространения тепла в виде электромагнитных волн. </a:t>
            </a:r>
          </a:p>
          <a:p>
            <a:pPr eaLnBrk="1" hangingPunct="1"/>
            <a:r>
              <a:rPr lang="ru-RU" altLang="ru-RU" smtClean="0"/>
              <a:t>Все тела обладают способностью излучать энергию, поглощать энергию и превращать ее в тепловую.</a:t>
            </a:r>
          </a:p>
          <a:p>
            <a:pPr eaLnBrk="1" hangingPunct="1"/>
            <a:r>
              <a:rPr lang="ru-RU" altLang="ru-RU" smtClean="0"/>
              <a:t>Тепловое излучение имеет одинаковую природу со световым.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 однородном пространстве распространяется прямолинейно;</a:t>
            </a:r>
          </a:p>
          <a:p>
            <a:pPr eaLnBrk="1" hangingPunct="1"/>
            <a:r>
              <a:rPr lang="ru-RU" altLang="ru-RU" smtClean="0"/>
              <a:t>Попадая на тело частично поглощается, частично отражается, частично проходит сквозь тело без изменений: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            </a:t>
            </a:r>
            <a:r>
              <a:rPr lang="en-US" altLang="ru-RU" smtClean="0"/>
              <a:t>Q</a:t>
            </a:r>
            <a:r>
              <a:rPr lang="ru-RU" altLang="ru-RU" sz="1600" smtClean="0"/>
              <a:t>л</a:t>
            </a:r>
            <a:r>
              <a:rPr lang="en-US" altLang="ru-RU" smtClean="0"/>
              <a:t> =Q</a:t>
            </a:r>
            <a:r>
              <a:rPr lang="ru-RU" altLang="ru-RU" sz="1600" smtClean="0"/>
              <a:t>погл</a:t>
            </a:r>
            <a:r>
              <a:rPr lang="en-US" altLang="ru-RU" smtClean="0"/>
              <a:t> +Q</a:t>
            </a:r>
            <a:r>
              <a:rPr lang="ru-RU" altLang="ru-RU" sz="1600" smtClean="0"/>
              <a:t>отр</a:t>
            </a:r>
            <a:r>
              <a:rPr lang="en-US" altLang="ru-RU" smtClean="0"/>
              <a:t> +Q</a:t>
            </a:r>
            <a:r>
              <a:rPr lang="ru-RU" altLang="ru-RU" sz="1600" smtClean="0"/>
              <a:t>пр</a:t>
            </a:r>
            <a:endParaRPr lang="ru-RU" alt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Направления использования теплоты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mtClean="0"/>
              <a:t>Энергетическое – использование теплоты для преобразования ее в механическую (энергию) работу;</a:t>
            </a:r>
          </a:p>
          <a:p>
            <a:r>
              <a:rPr lang="ru-RU" altLang="ru-RU" smtClean="0"/>
              <a:t>Технологическое – использование теплоты с целью изменения свойств различных 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pPr eaLnBrk="1" hangingPunct="1"/>
            <a:r>
              <a:rPr lang="ru-RU" altLang="ru-RU" smtClean="0"/>
              <a:t>Характеристики теплового излучения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886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Лучеиспускательная способность – количество энергии, излучаемой единицей поверхности тела в единицу времени во всем интервале длин волн: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</a:t>
            </a:r>
            <a:r>
              <a:rPr lang="en-US" dirty="0" smtClean="0"/>
              <a:t>E=Q</a:t>
            </a:r>
            <a:r>
              <a:rPr lang="ru-RU" sz="1600" dirty="0" smtClean="0"/>
              <a:t>л</a:t>
            </a:r>
            <a:r>
              <a:rPr lang="ru-RU" dirty="0" smtClean="0"/>
              <a:t>/(</a:t>
            </a:r>
            <a:r>
              <a:rPr lang="en-US" dirty="0" smtClean="0"/>
              <a:t>F</a:t>
            </a:r>
            <a:r>
              <a:rPr lang="el-GR" dirty="0" smtClean="0">
                <a:cs typeface="Arial" charset="0"/>
              </a:rPr>
              <a:t> τ</a:t>
            </a:r>
            <a:r>
              <a:rPr lang="en-US" dirty="0" smtClean="0">
                <a:cs typeface="Arial" charset="0"/>
              </a:rPr>
              <a:t>)</a:t>
            </a:r>
            <a:endParaRPr lang="ru-RU" dirty="0" smtClean="0"/>
          </a:p>
          <a:p>
            <a:pPr eaLnBrk="1" hangingPunct="1">
              <a:defRPr/>
            </a:pPr>
            <a:r>
              <a:rPr lang="ru-RU" sz="2000" dirty="0" smtClean="0"/>
              <a:t>Лучеиспускательная способность абсолютно черного тела пропорциональна абсолютной температуре его поверхности в 4-ой степени (закон Стефана Больцмана):</a:t>
            </a:r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Где </a:t>
            </a:r>
            <a:r>
              <a:rPr lang="en-US" sz="2000" dirty="0" smtClean="0"/>
              <a:t>K</a:t>
            </a:r>
            <a:r>
              <a:rPr lang="en-US" sz="1200" dirty="0" smtClean="0"/>
              <a:t>0</a:t>
            </a:r>
            <a:r>
              <a:rPr lang="en-US" sz="2000" dirty="0" smtClean="0"/>
              <a:t>- </a:t>
            </a:r>
            <a:r>
              <a:rPr lang="ru-RU" sz="2000" dirty="0" smtClean="0"/>
              <a:t>константа лучеиспускания абсолютно черного тела,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       с</a:t>
            </a:r>
            <a:r>
              <a:rPr lang="ru-RU" sz="1050" dirty="0" smtClean="0"/>
              <a:t>0</a:t>
            </a:r>
            <a:r>
              <a:rPr lang="ru-RU" sz="2000" dirty="0" smtClean="0"/>
              <a:t>- коэффициент лучеиспускания абсолютно черного тела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pic>
        <p:nvPicPr>
          <p:cNvPr id="327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572000"/>
            <a:ext cx="1371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pic>
        <p:nvPicPr>
          <p:cNvPr id="3277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419600"/>
            <a:ext cx="1676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Интенсивность лучистого потока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Интенсивность общего лучистого потока зависит от 4-ой степени абсолютной температуры излучающего тела, его излучающей способности и степени черноты серого тела:</a:t>
            </a: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pic>
        <p:nvPicPr>
          <p:cNvPr id="3379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4648200"/>
            <a:ext cx="645318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Закон Кирхгофа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Отношение лучеиспускательной способности тел к их поглощательной способности для всех тел одинаково и равно лучеиспускательной способности абсолютно черного тела при той же температуре: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          </a:t>
            </a:r>
            <a:r>
              <a:rPr lang="en-US" altLang="ru-RU" sz="2800" smtClean="0"/>
              <a:t>E</a:t>
            </a:r>
            <a:r>
              <a:rPr lang="en-US" altLang="ru-RU" sz="1800" smtClean="0"/>
              <a:t>0</a:t>
            </a:r>
            <a:r>
              <a:rPr lang="en-US" altLang="ru-RU" sz="2800" smtClean="0"/>
              <a:t>=E</a:t>
            </a:r>
            <a:r>
              <a:rPr lang="en-US" altLang="ru-RU" sz="1800" smtClean="0"/>
              <a:t>c</a:t>
            </a:r>
            <a:r>
              <a:rPr lang="ru-RU" altLang="ru-RU" sz="2800" smtClean="0"/>
              <a:t>/А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2800" smtClean="0"/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Чем выше температура излучающего тела, тем в более короткой области длин волн лежит максимум излучения.</a:t>
            </a:r>
          </a:p>
          <a:p>
            <a:pPr eaLnBrk="1" hangingPunct="1"/>
            <a:r>
              <a:rPr lang="ru-RU" altLang="ru-RU" smtClean="0"/>
              <a:t>Лучистый теплообмен становится заметным по сравнению с конвективным при температуре больше 400 С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ru-RU" smtClean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Лучеиспускательная способность газов зависит от объема, вида газа и температуры в степени 3-3,5;</a:t>
            </a:r>
          </a:p>
          <a:p>
            <a:pPr eaLnBrk="1" hangingPunct="1"/>
            <a:r>
              <a:rPr lang="ru-RU" altLang="ru-RU" smtClean="0"/>
              <a:t>Газы излучают объемом;</a:t>
            </a:r>
          </a:p>
          <a:p>
            <a:pPr eaLnBrk="1" hangingPunct="1"/>
            <a:r>
              <a:rPr lang="ru-RU" altLang="ru-RU" smtClean="0"/>
              <a:t>Газы излучают в определенной части спектра;</a:t>
            </a:r>
          </a:p>
          <a:p>
            <a:pPr eaLnBrk="1" hangingPunct="1"/>
            <a:r>
              <a:rPr lang="ru-RU" altLang="ru-RU" smtClean="0"/>
              <a:t>Лучеиспускательная способность смеси газов ниже, чем отдельного газа.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Разделы теплотехники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mtClean="0"/>
              <a:t>Термодинамика изучает законы теплового равновесия и превращения теплоты в другие виды энергии и обратно.</a:t>
            </a:r>
          </a:p>
          <a:p>
            <a:r>
              <a:rPr lang="ru-RU" altLang="ru-RU" smtClean="0"/>
              <a:t>Теория теплообмена изучает законы распространения и передачи теплоты между телами.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Теория теплообмена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267200"/>
            <a:ext cx="8077200" cy="1752600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Способы передачи тепла. Закономерности переноса теплоты и количественные характеристики процесса. Плотность теплового потока.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Основные понятия и определения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Теплота самопроизвольно передается от среды с более высокой температурой к среде с более низкой температурой;</a:t>
            </a:r>
          </a:p>
          <a:p>
            <a:pPr eaLnBrk="1" hangingPunct="1"/>
            <a:r>
              <a:rPr lang="ru-RU" altLang="ru-RU" sz="2800" smtClean="0"/>
              <a:t>Тепловые - процессы скорость которых определяется скоростью переноса энергии в форме теплоты;</a:t>
            </a:r>
          </a:p>
          <a:p>
            <a:pPr eaLnBrk="1" hangingPunct="1"/>
            <a:r>
              <a:rPr lang="ru-RU" altLang="ru-RU" sz="2800" smtClean="0"/>
              <a:t>Движущая сила – разность температур </a:t>
            </a:r>
            <a:r>
              <a:rPr lang="ru-RU" altLang="ru-RU" sz="2800" smtClean="0">
                <a:cs typeface="Arial" charset="0"/>
              </a:rPr>
              <a:t>∆</a:t>
            </a:r>
            <a:r>
              <a:rPr lang="en-US" altLang="ru-RU" sz="2800" smtClean="0">
                <a:cs typeface="Arial" charset="0"/>
              </a:rPr>
              <a:t>t</a:t>
            </a:r>
            <a:r>
              <a:rPr lang="ru-RU" altLang="ru-RU" sz="2800" smtClean="0">
                <a:cs typeface="Arial" charset="0"/>
              </a:rPr>
              <a:t>;</a:t>
            </a:r>
          </a:p>
          <a:p>
            <a:pPr eaLnBrk="1" hangingPunct="1"/>
            <a:r>
              <a:rPr lang="ru-RU" altLang="ru-RU" sz="2800" smtClean="0">
                <a:cs typeface="Arial" charset="0"/>
              </a:rPr>
              <a:t>Количество переданной теплоты </a:t>
            </a:r>
            <a:r>
              <a:rPr lang="en-US" altLang="ru-RU" sz="2800" smtClean="0">
                <a:cs typeface="Arial" charset="0"/>
              </a:rPr>
              <a:t>Q</a:t>
            </a:r>
            <a:r>
              <a:rPr lang="ru-RU" altLang="ru-RU" sz="2800" smtClean="0">
                <a:cs typeface="Arial" charset="0"/>
              </a:rPr>
              <a:t>, Дж, кДж;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Основные понятия и определения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Теплообменная поверхность – </a:t>
            </a:r>
            <a:r>
              <a:rPr lang="en-US" altLang="ru-RU" sz="2800" smtClean="0"/>
              <a:t>F</a:t>
            </a:r>
            <a:r>
              <a:rPr lang="ru-RU" altLang="ru-RU" sz="2800" smtClean="0"/>
              <a:t>, м2;</a:t>
            </a:r>
          </a:p>
          <a:p>
            <a:pPr eaLnBrk="1" hangingPunct="1"/>
            <a:r>
              <a:rPr lang="ru-RU" altLang="ru-RU" sz="2800" smtClean="0"/>
              <a:t>Плотность теплового потока - количество теплоты, передаваемой через единицу поверхности в единицу времени: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</a:t>
            </a:r>
            <a:r>
              <a:rPr lang="en-US" altLang="ru-RU" sz="2800" smtClean="0"/>
              <a:t>q=Q/F</a:t>
            </a:r>
            <a:r>
              <a:rPr lang="ru-RU" altLang="ru-RU" sz="2800" smtClean="0"/>
              <a:t>, Вт/м2;</a:t>
            </a:r>
          </a:p>
          <a:p>
            <a:pPr eaLnBrk="1" hangingPunct="1"/>
            <a:r>
              <a:rPr lang="ru-RU" altLang="ru-RU" sz="2800" smtClean="0"/>
              <a:t>Процесс передачи теплоты – установившийся и неустановившийся: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 smtClean="0"/>
              <a:t>    </a:t>
            </a:r>
            <a:endParaRPr lang="el-GR" altLang="ru-RU" sz="2800" smtClean="0">
              <a:cs typeface="Arial" charset="0"/>
            </a:endParaRPr>
          </a:p>
          <a:p>
            <a:pPr eaLnBrk="1" hangingPunct="1"/>
            <a:endParaRPr lang="ru-RU" altLang="ru-RU" sz="2800" smtClean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86400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Температурное поле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400" smtClean="0"/>
              <a:t>Температурное поле – совокупность мгновенных значений температур всех точек тела в данный момент времени: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buFont typeface="Wingdings" pitchFamily="2" charset="2"/>
              <a:buNone/>
            </a:pPr>
            <a:endParaRPr lang="ru-RU" alt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smtClean="0"/>
              <a:t>где </a:t>
            </a:r>
            <a:r>
              <a:rPr lang="en-US" altLang="ru-RU" sz="2400" i="1" smtClean="0"/>
              <a:t>x</a:t>
            </a:r>
            <a:r>
              <a:rPr lang="ru-RU" altLang="ru-RU" sz="2400" i="1" smtClean="0"/>
              <a:t>; </a:t>
            </a:r>
            <a:r>
              <a:rPr lang="en-US" altLang="ru-RU" sz="2400" i="1" smtClean="0"/>
              <a:t>y</a:t>
            </a:r>
            <a:r>
              <a:rPr lang="ru-RU" altLang="ru-RU" sz="2400" i="1" smtClean="0"/>
              <a:t>; </a:t>
            </a:r>
            <a:r>
              <a:rPr lang="en-US" altLang="ru-RU" sz="2400" i="1" smtClean="0"/>
              <a:t>z</a:t>
            </a:r>
            <a:r>
              <a:rPr lang="en-US" altLang="ru-RU" sz="2400" smtClean="0"/>
              <a:t> </a:t>
            </a:r>
            <a:r>
              <a:rPr lang="ru-RU" altLang="ru-RU" sz="2400" smtClean="0"/>
              <a:t>– координаты произвольной точки тела;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smtClean="0"/>
              <a:t>      τ     - текущее время.</a:t>
            </a:r>
            <a:endParaRPr lang="en-US" altLang="ru-RU" sz="2400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smtClean="0"/>
              <a:t>Температурное поле может быть установившемся и неустановившемся; одно-, двух- и трехмерным.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241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>
                <a:cs typeface="Times New Roman" pitchFamily="18" charset="0"/>
              </a:rPr>
              <a:t> </a:t>
            </a:r>
            <a:endParaRPr lang="ru-RU" altLang="ru-RU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752600" y="2971800"/>
          <a:ext cx="44958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3" imgW="952087" imgH="203112" progId="Equation.3">
                  <p:embed/>
                </p:oleObj>
              </mc:Choice>
              <mc:Fallback>
                <p:oleObj name="Формула" r:id="rId3" imgW="952087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71800"/>
                        <a:ext cx="4495800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593725"/>
            <a:ext cx="2222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/>
              <a:t> </a:t>
            </a:r>
            <a:endParaRPr lang="ru-RU" altLang="ru-RU"/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0" y="0"/>
            <a:ext cx="298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>
                <a:cs typeface="Times New Roman" pitchFamily="18" charset="0"/>
              </a:rPr>
              <a:t> 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Градиент температуры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Градиент температуры - это вектор, нормальный к изотермической поверхности и направленный в сторону возрастания температуры. Численно градиент температуры равен производной от температуры по нормали к поверхности: </a:t>
            </a: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sp>
        <p:nvSpPr>
          <p:cNvPr id="205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ru-RU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2224088" y="4495800"/>
          <a:ext cx="44053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3" imgW="1384200" imgH="393480" progId="Equation.3">
                  <p:embed/>
                </p:oleObj>
              </mc:Choice>
              <mc:Fallback>
                <p:oleObj name="Формула" r:id="rId3" imgW="138420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088" y="4495800"/>
                        <a:ext cx="4405312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655</TotalTime>
  <Words>1256</Words>
  <Application>Microsoft Office PowerPoint</Application>
  <PresentationFormat>Экран (4:3)</PresentationFormat>
  <Paragraphs>145</Paragraphs>
  <Slides>34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</vt:lpstr>
      <vt:lpstr>Wingdings</vt:lpstr>
      <vt:lpstr>Calibri</vt:lpstr>
      <vt:lpstr>Arial Black</vt:lpstr>
      <vt:lpstr>Times New Roman</vt:lpstr>
      <vt:lpstr>Symbol</vt:lpstr>
      <vt:lpstr>Пиксел</vt:lpstr>
      <vt:lpstr>Microsoft Equation 3.0</vt:lpstr>
      <vt:lpstr>ТЕПЛОТЕХНИКА </vt:lpstr>
      <vt:lpstr>Презентация PowerPoint</vt:lpstr>
      <vt:lpstr>Направления использования теплоты</vt:lpstr>
      <vt:lpstr>Разделы теплотехники</vt:lpstr>
      <vt:lpstr>Теория теплообмена</vt:lpstr>
      <vt:lpstr>Основные понятия и определения</vt:lpstr>
      <vt:lpstr>Основные понятия и определения</vt:lpstr>
      <vt:lpstr>Температурное поле</vt:lpstr>
      <vt:lpstr>Градиент температуры</vt:lpstr>
      <vt:lpstr>Теплофизические свойства рабочих тел</vt:lpstr>
      <vt:lpstr>Презентация PowerPoint</vt:lpstr>
      <vt:lpstr>Способы (механизмы) передачи теплоты</vt:lpstr>
      <vt:lpstr>Теплообменные процессы</vt:lpstr>
      <vt:lpstr>Теплопроводность</vt:lpstr>
      <vt:lpstr>Теплопроводность</vt:lpstr>
      <vt:lpstr>Закон Био-Фурье</vt:lpstr>
      <vt:lpstr>Коэффициент теплопроводности</vt:lpstr>
      <vt:lpstr>Презентация PowerPoint</vt:lpstr>
      <vt:lpstr>Дифференциальное уравнение теплопроводности</vt:lpstr>
      <vt:lpstr>Презентация PowerPoint</vt:lpstr>
      <vt:lpstr>Условия однозначности</vt:lpstr>
      <vt:lpstr>Теплопроводность через плоскую стенку</vt:lpstr>
      <vt:lpstr>dQ= -· dF· gradt·dτ</vt:lpstr>
      <vt:lpstr>Распределение температур по толщине цилиндрического слоя</vt:lpstr>
      <vt:lpstr>Закон теплопроводности для цилиндрического слоя</vt:lpstr>
      <vt:lpstr>Для стационарного режима</vt:lpstr>
      <vt:lpstr>Лучистый теплообмен</vt:lpstr>
      <vt:lpstr>Лучистый теплообмен</vt:lpstr>
      <vt:lpstr>Презентация PowerPoint</vt:lpstr>
      <vt:lpstr>Характеристики теплового излучения</vt:lpstr>
      <vt:lpstr>Интенсивность лучистого потока</vt:lpstr>
      <vt:lpstr>Закон Кирхгофа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Good Devil</cp:lastModifiedBy>
  <cp:revision>36</cp:revision>
  <cp:lastPrinted>1601-01-01T00:00:00Z</cp:lastPrinted>
  <dcterms:created xsi:type="dcterms:W3CDTF">1601-01-01T00:00:00Z</dcterms:created>
  <dcterms:modified xsi:type="dcterms:W3CDTF">2014-06-28T15:49:33Z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