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71" r:id="rId4"/>
    <p:sldId id="272" r:id="rId5"/>
    <p:sldId id="259" r:id="rId6"/>
    <p:sldId id="278" r:id="rId7"/>
    <p:sldId id="279" r:id="rId8"/>
    <p:sldId id="260" r:id="rId9"/>
    <p:sldId id="261" r:id="rId10"/>
    <p:sldId id="262" r:id="rId11"/>
    <p:sldId id="263" r:id="rId12"/>
    <p:sldId id="273" r:id="rId13"/>
    <p:sldId id="274" r:id="rId14"/>
    <p:sldId id="275" r:id="rId15"/>
    <p:sldId id="276" r:id="rId16"/>
    <p:sldId id="264" r:id="rId17"/>
    <p:sldId id="265" r:id="rId18"/>
    <p:sldId id="266" r:id="rId19"/>
    <p:sldId id="267" r:id="rId20"/>
    <p:sldId id="268" r:id="rId21"/>
    <p:sldId id="287" r:id="rId22"/>
    <p:sldId id="281" r:id="rId23"/>
    <p:sldId id="270"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3" d="100"/>
          <a:sy n="63" d="100"/>
        </p:scale>
        <p:origin x="-137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C027B2C-4BEE-421B-88A7-68486293B40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E6B8307-CE29-4F19-A9D1-568C0C35A345}" type="datetimeFigureOut">
              <a:rPr lang="ru-RU" smtClean="0"/>
              <a:pPr/>
              <a:t>04.04.2014</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5C027B2C-4BEE-421B-88A7-68486293B407}"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1E6B8307-CE29-4F19-A9D1-568C0C35A345}" type="datetimeFigureOut">
              <a:rPr lang="ru-RU" smtClean="0"/>
              <a:pPr/>
              <a:t>04.04.2014</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5C027B2C-4BEE-421B-88A7-68486293B40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www.03-ektb.ru/feldsheru/stati/spravochnik-zabolevanij/683-koja-i-podkojnaya-kletchatka-u-novorojdennyh" TargetMode="External"/><Relationship Id="rId7" Type="http://schemas.openxmlformats.org/officeDocument/2006/relationships/hyperlink" Target="http://childs-illness.ru/index.php/anatomiya-rebenka/1352-koja-rebenka" TargetMode="Externa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hyperlink" Target="http://medglavnew.ru/anatomo-fiziologicheskie-osobennosti-organov-i/13-kozha-i-podkozhno-zhirovaya-kletchatka.html" TargetMode="External"/><Relationship Id="rId5" Type="http://schemas.openxmlformats.org/officeDocument/2006/relationships/hyperlink" Target="http://www.astromeridian.ru/medicina/2/26.html" TargetMode="External"/><Relationship Id="rId4" Type="http://schemas.openxmlformats.org/officeDocument/2006/relationships/hyperlink" Target="http://gomelsky.ru/bolezni-novorozhdennyx/anatomo-fiziologicheskie-osobennosti-kozhi-i-podkozhno-zhirovoj-kletchatki.html"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www.03-ektb.ru/component/glossary/%D0%A1%D0%BB%D0%BE%D0%B2%D0%B0%D1%80%D1%8C-%D0%BC%D0%B5%D0%B4%D0%B8%D1%86%D0%B8%D0%BD%D1%81%D0%BA%D0%B8%D1%85-%D1%82%D0%B5%D1%80%D0%BC%D0%B8%D0%BD%D0%BE%D0%B2-1/%D0%9F/%D0%9F%D0%BE%D1%82%D0%BE%D0%B2%D1%8B%D0%B5-%D0%B6%D0%B5%D0%BB%D0%B5%D0%B7%D1%8B-176/" TargetMode="External"/><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hyperlink" Target="http://www.03-ektb.ru/component/glossary/%D0%A1%D0%BB%D0%BE%D0%B2%D0%B0%D1%80%D1%8C-%D0%BC%D0%B5%D0%B4%D0%B8%D1%86%D0%B8%D0%BD%D1%81%D0%BA%D0%B8%D1%85-%D1%82%D0%B5%D1%80%D0%BC%D0%B8%D0%BD%D0%BE%D0%B2-1/%D0%A1/%D0%A1%D0%B0%D0%BB%D1%8C%D0%BD%D1%8B%D0%B5-%D0%B6%D0%B5%D0%BB%D0%B5%D0%B7%D1%8B-19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03-ektb.ru/component/glossary/%D0%A1%D0%BB%D0%BE%D0%B2%D0%B0%D1%80%D1%8C-%D0%BC%D0%B5%D0%B4%D0%B8%D1%86%D0%B8%D0%BD%D1%81%D0%BA%D0%B8%D1%85-%D1%82%D0%B5%D1%80%D0%BC%D0%B8%D0%BD%D0%BE%D0%B2-1/%D0%A4/%D0%A4%D1%83%D0%BD%D0%BA%D1%86%D0%B8%D1%8F-229/" TargetMode="External"/><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hyperlink" Target="http://www.03-ektb.ru/component/glossary/%D0%A1%D0%BB%D0%BE%D0%B2%D0%B0%D1%80%D1%8C-%D0%BC%D0%B5%D0%B4%D0%B8%D1%86%D0%B8%D0%BD%D1%81%D0%BA%D0%B8%D1%85-%D1%82%D0%B5%D1%80%D0%BC%D0%B8%D0%BD%D0%BE%D0%B2-1/%D0%96/%D0%96%D0%B5%D0%BB%D0%B5%D0%B7%D1%8B-76/"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23528" y="2996952"/>
            <a:ext cx="7772400" cy="1800200"/>
          </a:xfrm>
        </p:spPr>
        <p:txBody>
          <a:bodyPr>
            <a:noAutofit/>
          </a:bodyPr>
          <a:lstStyle/>
          <a:p>
            <a:r>
              <a:rPr lang="ru-RU" sz="4000" dirty="0"/>
              <a:t>Особенности и </a:t>
            </a:r>
            <a:r>
              <a:rPr lang="ru-RU" sz="4000" dirty="0" smtClean="0"/>
              <a:t>осмотр </a:t>
            </a:r>
            <a:r>
              <a:rPr lang="ru-RU" sz="4000" b="1" dirty="0" smtClean="0"/>
              <a:t>кожи</a:t>
            </a:r>
            <a:r>
              <a:rPr lang="ru-RU" sz="4000" dirty="0" smtClean="0"/>
              <a:t> и</a:t>
            </a:r>
            <a:r>
              <a:rPr lang="ru-RU" sz="4000" dirty="0"/>
              <a:t> </a:t>
            </a:r>
            <a:r>
              <a:rPr lang="ru-RU" sz="4000" b="1" dirty="0"/>
              <a:t>подкожно</a:t>
            </a:r>
            <a:r>
              <a:rPr lang="ru-RU" sz="4000" dirty="0"/>
              <a:t>-</a:t>
            </a:r>
            <a:r>
              <a:rPr lang="ru-RU" sz="4000" b="1" dirty="0"/>
              <a:t>жирового</a:t>
            </a:r>
            <a:r>
              <a:rPr lang="ru-RU" sz="4000" dirty="0"/>
              <a:t> слоя </a:t>
            </a:r>
            <a:r>
              <a:rPr lang="ru-RU" sz="4000" b="1" dirty="0"/>
              <a:t>у</a:t>
            </a:r>
            <a:r>
              <a:rPr lang="ru-RU" sz="4000" dirty="0"/>
              <a:t> </a:t>
            </a:r>
            <a:r>
              <a:rPr lang="ru-RU" sz="4000" b="1" dirty="0"/>
              <a:t>детей</a:t>
            </a:r>
            <a:r>
              <a:rPr lang="ru-RU" sz="4000" dirty="0"/>
              <a:t/>
            </a:r>
            <a:br>
              <a:rPr lang="ru-RU" sz="4000" dirty="0"/>
            </a:br>
            <a:endParaRPr lang="ru-RU" sz="4000" dirty="0"/>
          </a:p>
        </p:txBody>
      </p:sp>
      <p:sp>
        <p:nvSpPr>
          <p:cNvPr id="3" name="Подзаголовок 2"/>
          <p:cNvSpPr>
            <a:spLocks noGrp="1"/>
          </p:cNvSpPr>
          <p:nvPr>
            <p:ph type="subTitle" idx="1"/>
          </p:nvPr>
        </p:nvSpPr>
        <p:spPr>
          <a:xfrm>
            <a:off x="1475656" y="5157192"/>
            <a:ext cx="6840760" cy="1224136"/>
          </a:xfrm>
        </p:spPr>
        <p:txBody>
          <a:bodyPr>
            <a:normAutofit/>
          </a:bodyPr>
          <a:lstStyle/>
          <a:p>
            <a:r>
              <a:rPr lang="ru-RU" sz="2400" dirty="0" smtClean="0">
                <a:solidFill>
                  <a:schemeClr val="tx1"/>
                </a:solidFill>
              </a:rPr>
              <a:t>          Подготовила: Сатыбалдиева Г.Н</a:t>
            </a:r>
          </a:p>
          <a:p>
            <a:r>
              <a:rPr lang="ru-RU" sz="2400" dirty="0" smtClean="0">
                <a:solidFill>
                  <a:schemeClr val="tx1"/>
                </a:solidFill>
              </a:rPr>
              <a:t>ОМ 11-041-02</a:t>
            </a:r>
          </a:p>
          <a:p>
            <a:r>
              <a:rPr lang="ru-RU" sz="2400" dirty="0" smtClean="0">
                <a:solidFill>
                  <a:schemeClr val="tx1"/>
                </a:solidFill>
              </a:rPr>
              <a:t>Проверила: Умбетова Л.Ж.</a:t>
            </a:r>
            <a:endParaRPr lang="ru-RU" sz="2400" dirty="0">
              <a:solidFill>
                <a:schemeClr val="tx1"/>
              </a:solidFill>
            </a:endParaRPr>
          </a:p>
        </p:txBody>
      </p:sp>
      <p:pic>
        <p:nvPicPr>
          <p:cNvPr id="4" name="Рисунок 1" descr="Описание: C:\Documents and Settings\Администратор\Рабочий стол\777\logo_fin.jpg"/>
          <p:cNvPicPr>
            <a:picLocks noChangeAspect="1" noChangeArrowheads="1"/>
          </p:cNvPicPr>
          <p:nvPr/>
        </p:nvPicPr>
        <p:blipFill>
          <a:blip r:embed="rId2" cstate="print"/>
          <a:srcRect l="-1057" r="56750"/>
          <a:stretch>
            <a:fillRect/>
          </a:stretch>
        </p:blipFill>
        <p:spPr bwMode="auto">
          <a:xfrm>
            <a:off x="3707904" y="0"/>
            <a:ext cx="1605232" cy="136815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graphicFrame>
        <p:nvGraphicFramePr>
          <p:cNvPr id="5" name="Таблица 4"/>
          <p:cNvGraphicFramePr>
            <a:graphicFrameLocks noGrp="1"/>
          </p:cNvGraphicFramePr>
          <p:nvPr/>
        </p:nvGraphicFramePr>
        <p:xfrm>
          <a:off x="611560" y="133040"/>
          <a:ext cx="2697991" cy="1612392"/>
        </p:xfrm>
        <a:graphic>
          <a:graphicData uri="http://schemas.openxmlformats.org/drawingml/2006/table">
            <a:tbl>
              <a:tblPr/>
              <a:tblGrid>
                <a:gridCol w="2697991"/>
              </a:tblGrid>
              <a:tr h="812913">
                <a:tc>
                  <a:txBody>
                    <a:bodyPr/>
                    <a:lstStyle/>
                    <a:p>
                      <a:pPr algn="ctr">
                        <a:lnSpc>
                          <a:spcPct val="115000"/>
                        </a:lnSpc>
                        <a:spcAft>
                          <a:spcPts val="0"/>
                        </a:spcAft>
                      </a:pPr>
                      <a:endParaRPr lang="ru-RU" sz="1100" dirty="0">
                        <a:latin typeface="Calibri"/>
                        <a:ea typeface="Calibri"/>
                        <a:cs typeface="Times New Roman"/>
                      </a:endParaRPr>
                    </a:p>
                    <a:p>
                      <a:pPr algn="ctr">
                        <a:lnSpc>
                          <a:spcPct val="115000"/>
                        </a:lnSpc>
                        <a:spcAft>
                          <a:spcPts val="0"/>
                        </a:spcAft>
                      </a:pPr>
                      <a:r>
                        <a:rPr lang="ru-RU" sz="1100" dirty="0">
                          <a:latin typeface="Calibri"/>
                          <a:ea typeface="Times New Roman"/>
                          <a:cs typeface="Times New Roman"/>
                        </a:rPr>
                        <a:t/>
                      </a:r>
                      <a:br>
                        <a:rPr lang="ru-RU" sz="1100" dirty="0">
                          <a:latin typeface="Calibri"/>
                          <a:ea typeface="Times New Roman"/>
                          <a:cs typeface="Times New Roman"/>
                        </a:rPr>
                      </a:br>
                      <a:r>
                        <a:rPr lang="en-US" sz="1400" b="1" dirty="0">
                          <a:latin typeface="Times New Roman"/>
                          <a:ea typeface="Calibri"/>
                          <a:cs typeface="Times New Roman"/>
                        </a:rPr>
                        <a:t>C</a:t>
                      </a:r>
                      <a:r>
                        <a:rPr lang="ru-RU" sz="1400" b="1" dirty="0">
                          <a:latin typeface="Times New Roman"/>
                          <a:ea typeface="Calibri"/>
                          <a:cs typeface="Times New Roman"/>
                        </a:rPr>
                        <a:t>.Д.АСФЕНДИЯРОВ АТЫНДА</a:t>
                      </a:r>
                      <a:r>
                        <a:rPr lang="kk-KZ" sz="1400" b="1" dirty="0">
                          <a:latin typeface="Times New Roman"/>
                          <a:ea typeface="Calibri"/>
                          <a:cs typeface="Times New Roman"/>
                        </a:rPr>
                        <a:t>ҒЫ</a:t>
                      </a:r>
                      <a:endParaRPr lang="ru-RU" sz="1100" dirty="0">
                        <a:latin typeface="Calibri"/>
                        <a:ea typeface="Calibri"/>
                        <a:cs typeface="Times New Roman"/>
                      </a:endParaRPr>
                    </a:p>
                  </a:txBody>
                  <a:tcPr marL="68580" marR="68580" marT="0" marB="0">
                    <a:lnL>
                      <a:noFill/>
                    </a:lnL>
                    <a:lnR>
                      <a:noFill/>
                    </a:lnR>
                    <a:lnT>
                      <a:noFill/>
                    </a:lnT>
                    <a:lnB>
                      <a:noFill/>
                    </a:lnB>
                  </a:tcPr>
                </a:tc>
              </a:tr>
              <a:tr h="682847">
                <a:tc>
                  <a:txBody>
                    <a:bodyPr/>
                    <a:lstStyle/>
                    <a:p>
                      <a:pPr algn="ctr">
                        <a:lnSpc>
                          <a:spcPct val="115000"/>
                        </a:lnSpc>
                        <a:spcAft>
                          <a:spcPts val="0"/>
                        </a:spcAft>
                      </a:pPr>
                      <a:r>
                        <a:rPr lang="kk-KZ" sz="1400" b="1" dirty="0">
                          <a:latin typeface="Times New Roman"/>
                          <a:ea typeface="Calibri"/>
                          <a:cs typeface="Times New Roman"/>
                        </a:rPr>
                        <a:t>ҚАЗАҚ ҰЛТТЫҚ </a:t>
                      </a:r>
                      <a:r>
                        <a:rPr lang="kk-KZ" sz="1400" b="1" dirty="0" smtClean="0">
                          <a:latin typeface="Times New Roman"/>
                          <a:ea typeface="Calibri"/>
                          <a:cs typeface="Times New Roman"/>
                        </a:rPr>
                        <a:t>МЕДИЦИНА </a:t>
                      </a:r>
                      <a:r>
                        <a:rPr lang="kk-KZ" sz="1400" b="1" dirty="0">
                          <a:latin typeface="Times New Roman"/>
                          <a:ea typeface="Calibri"/>
                          <a:cs typeface="Times New Roman"/>
                        </a:rPr>
                        <a:t>УНИВЕРСИТЕТІ </a:t>
                      </a:r>
                      <a:endParaRPr lang="ru-RU" sz="1100" dirty="0">
                        <a:latin typeface="Calibri"/>
                        <a:ea typeface="Calibri"/>
                        <a:cs typeface="Times New Roman"/>
                      </a:endParaRPr>
                    </a:p>
                  </a:txBody>
                  <a:tcPr marL="68580" marR="68580" marT="0" marB="0">
                    <a:lnL>
                      <a:noFill/>
                    </a:lnL>
                    <a:lnR>
                      <a:noFill/>
                    </a:lnR>
                    <a:lnT>
                      <a:noFill/>
                    </a:lnT>
                    <a:lnB>
                      <a:noFill/>
                    </a:lnB>
                  </a:tcPr>
                </a:tc>
              </a:tr>
            </a:tbl>
          </a:graphicData>
        </a:graphic>
      </p:graphicFrame>
      <p:graphicFrame>
        <p:nvGraphicFramePr>
          <p:cNvPr id="6" name="Таблица 5"/>
          <p:cNvGraphicFramePr>
            <a:graphicFrameLocks noGrp="1"/>
          </p:cNvGraphicFramePr>
          <p:nvPr/>
        </p:nvGraphicFramePr>
        <p:xfrm>
          <a:off x="5796136" y="548680"/>
          <a:ext cx="3047365" cy="981456"/>
        </p:xfrm>
        <a:graphic>
          <a:graphicData uri="http://schemas.openxmlformats.org/drawingml/2006/table">
            <a:tbl>
              <a:tblPr/>
              <a:tblGrid>
                <a:gridCol w="3047365"/>
              </a:tblGrid>
              <a:tr h="213360">
                <a:tc>
                  <a:txBody>
                    <a:bodyPr/>
                    <a:lstStyle/>
                    <a:p>
                      <a:pPr algn="ctr">
                        <a:lnSpc>
                          <a:spcPct val="115000"/>
                        </a:lnSpc>
                        <a:spcAft>
                          <a:spcPts val="0"/>
                        </a:spcAft>
                      </a:pPr>
                      <a:r>
                        <a:rPr lang="en-US" sz="1400" b="1" dirty="0">
                          <a:latin typeface="Times New Roman"/>
                          <a:ea typeface="Calibri"/>
                          <a:cs typeface="Times New Roman"/>
                        </a:rPr>
                        <a:t>КАЗАХСКИЙ НАЦИОНАЛЬНЫЙ МЕДИЦИНСКИЙ  УНИВЕРСИТЕТ </a:t>
                      </a:r>
                      <a:endParaRPr lang="ru-RU" sz="1100" dirty="0">
                        <a:latin typeface="Calibri"/>
                        <a:ea typeface="Calibri"/>
                        <a:cs typeface="Times New Roman"/>
                      </a:endParaRPr>
                    </a:p>
                  </a:txBody>
                  <a:tcPr marL="68580" marR="68580" marT="0" marB="0">
                    <a:lnL>
                      <a:noFill/>
                    </a:lnL>
                    <a:lnR>
                      <a:noFill/>
                    </a:lnR>
                    <a:lnT>
                      <a:noFill/>
                    </a:lnT>
                    <a:lnB>
                      <a:noFill/>
                    </a:lnB>
                  </a:tcPr>
                </a:tc>
              </a:tr>
              <a:tr h="229235">
                <a:tc>
                  <a:txBody>
                    <a:bodyPr/>
                    <a:lstStyle/>
                    <a:p>
                      <a:pPr algn="ctr">
                        <a:lnSpc>
                          <a:spcPct val="115000"/>
                        </a:lnSpc>
                        <a:spcAft>
                          <a:spcPts val="0"/>
                        </a:spcAft>
                      </a:pPr>
                      <a:r>
                        <a:rPr lang="en-US" sz="1400" b="1" dirty="0">
                          <a:latin typeface="Times New Roman"/>
                          <a:ea typeface="Calibri"/>
                          <a:cs typeface="Times New Roman"/>
                        </a:rPr>
                        <a:t>ИМЕНИ С.Д.АСФЕНДИЯРОВА </a:t>
                      </a:r>
                      <a:endParaRPr lang="ru-RU" sz="1100" dirty="0">
                        <a:latin typeface="Calibri"/>
                        <a:ea typeface="Calibri"/>
                        <a:cs typeface="Times New Roman"/>
                      </a:endParaRPr>
                    </a:p>
                  </a:txBody>
                  <a:tcPr marL="68580" marR="68580" marT="0" marB="0">
                    <a:lnL>
                      <a:noFill/>
                    </a:lnL>
                    <a:lnR>
                      <a:noFill/>
                    </a:lnR>
                    <a:lnT>
                      <a:noFill/>
                    </a:lnT>
                    <a:lnB>
                      <a:noFill/>
                    </a:lnB>
                  </a:tcPr>
                </a:tc>
              </a:tr>
            </a:tbl>
          </a:graphicData>
        </a:graphic>
      </p:graphicFrame>
      <p:sp>
        <p:nvSpPr>
          <p:cNvPr id="7" name="Прямоугольник 6"/>
          <p:cNvSpPr/>
          <p:nvPr/>
        </p:nvSpPr>
        <p:spPr>
          <a:xfrm>
            <a:off x="2987824" y="1628800"/>
            <a:ext cx="3067828" cy="369332"/>
          </a:xfrm>
          <a:prstGeom prst="rect">
            <a:avLst/>
          </a:prstGeom>
        </p:spPr>
        <p:txBody>
          <a:bodyPr wrap="none">
            <a:spAutoFit/>
          </a:bodyPr>
          <a:lstStyle/>
          <a:p>
            <a:r>
              <a:rPr lang="ru-RU" dirty="0" smtClean="0"/>
              <a:t>Кафедра детских болезней -1</a:t>
            </a:r>
            <a:endParaRPr lang="ru-RU" dirty="0"/>
          </a:p>
        </p:txBody>
      </p:sp>
      <p:pic>
        <p:nvPicPr>
          <p:cNvPr id="33794" name="Picture 2" descr="http://go4.imgsmail.ru/imgpreview?key=http%3A//stat17.privet.ru/lr/091096d9d82c21bdc9dcd8836535ff3c&amp;mb=imgdb_preview_1527"/>
          <p:cNvPicPr>
            <a:picLocks noChangeAspect="1" noChangeArrowheads="1"/>
          </p:cNvPicPr>
          <p:nvPr/>
        </p:nvPicPr>
        <p:blipFill>
          <a:blip r:embed="rId3" cstate="print"/>
          <a:srcRect/>
          <a:stretch>
            <a:fillRect/>
          </a:stretch>
        </p:blipFill>
        <p:spPr bwMode="auto">
          <a:xfrm>
            <a:off x="539552" y="4653136"/>
            <a:ext cx="2200275" cy="16478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346920"/>
          </a:xfrm>
        </p:spPr>
        <p:txBody>
          <a:bodyPr>
            <a:normAutofit fontScale="62500" lnSpcReduction="20000"/>
          </a:bodyPr>
          <a:lstStyle/>
          <a:p>
            <a:r>
              <a:rPr lang="ru-RU" dirty="0" err="1" smtClean="0"/>
              <a:t>Экриновые</a:t>
            </a:r>
            <a:r>
              <a:rPr lang="ru-RU" dirty="0" smtClean="0"/>
              <a:t> (маленькие) потовые железы в большой степени способствуют терморегуляции организма. Эта функция у новорожденных и детей 1-го года жизни выражена слабо, что зависит не только от недостаточного развития потовых желез, но и центров регуляции отделения пота в головном мозге. В раннем возрасте легче, чем у старших детей и взрослых, происходит переохлаждение и перегревание. Организм детей 1-го года жизни, особенно новорожденные, недостаточно хорошо справляется с терморегуляторной функцией и поэтому плохо удерживает температуру в диапазоне 36-37°С. Воздействие различных факторов (как внешних так и внутренних) приводит к изменению температуры тела ребенка раннего возраста. Дети первых месяцев жизни относительно быстро реагируют на снижение температуры и болезненно переносят повышение ее. Охлаждение уже само по себе может повести к развитию простудных заболеваний. Уменьшению колебаний температуры тела ребенка под действием внешних раздражителей и повышению адаптационных возможностей организма способствуют закаливающие процедуры и занятия физкультурой. Через потовые железы из организма удаляется часть продуктов обмена (мочевина, натрий, калий и др.), т.е. кожа является также органом выделения.</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92500" lnSpcReduction="20000"/>
          </a:bodyPr>
          <a:lstStyle/>
          <a:p>
            <a:r>
              <a:rPr lang="ru-RU" dirty="0" smtClean="0"/>
              <a:t>Апокриновые (большие) потовые железы расположены в районе подмышечных впадин, сосков на груди, гениталий. Эти железы выделяют пот, имеющий специфический запах, который сильно зависит от группы крови, пола ребенка, его индивидуальных особенностей. Апокриновые потовые железы развиваются до начала полового созревании. Нормальное их функционирование в большой степени находится в зависимости от развития эндокринных желез.</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62500" lnSpcReduction="20000"/>
          </a:bodyPr>
          <a:lstStyle/>
          <a:p>
            <a:r>
              <a:rPr lang="ru-RU" dirty="0" smtClean="0"/>
              <a:t>Сальные железы начинают функционировать уже во время внутриутробной жизни ребенка. Секрет из клеток эпидермиса, которые претерпели жировое перерождение образует так называемую «творожистую» смазку. Этой смазкой покрыто все тело новорожденного малыша и это значительно облегчает прохождение его через родовые пути во время рождения. Сальные железы активно функционируют и в течение 1-го года жизни, это особенно заметно у детей, страдающих экссудативным диатезом. После 1-го года жизни секреция их уменьшается и вновь усиливается в период полового созревания. В подростковом возрасте достаточно часто происходит закупорка сальных желез роговыми пробками, что приводит к развитию местного воспалительного процесса – угрей. Количество сальных желез после рождения не изменяется, поэтому с возрастом число их на единицу поверхности тела уменьшается. Закладка сальных желез в эмбриогенезе связана с закладкой волосяных фолликулов.</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7500" lnSpcReduction="20000"/>
          </a:bodyPr>
          <a:lstStyle/>
          <a:p>
            <a:r>
              <a:rPr lang="ru-RU" dirty="0" smtClean="0"/>
              <a:t>Волосы новорожденного ребенка имеют отличие от волос взрослого человека. Это отличие состоит в том, что  волос взрослого человека имеет сердцевину, а волос ребенка - нет. У новорожденного ребенка полностью сформированные волосы только на голове. Остальные части тела (в основном спина и туловище) покрыты </a:t>
            </a:r>
            <a:r>
              <a:rPr lang="ru-RU" dirty="0" err="1" smtClean="0"/>
              <a:t>пушковым</a:t>
            </a:r>
            <a:r>
              <a:rPr lang="ru-RU" dirty="0" smtClean="0"/>
              <a:t> волосом. Сальные железы </a:t>
            </a:r>
            <a:r>
              <a:rPr lang="ru-RU" dirty="0" err="1" smtClean="0"/>
              <a:t>пушковых</a:t>
            </a:r>
            <a:r>
              <a:rPr lang="ru-RU" dirty="0" smtClean="0"/>
              <a:t> волос у новорожденного значительно меньше желез, связанных с фолликулами длинных волос. У новорожденных доношенных и большинства недоношенных хорошо сформировавшиеся ногти.</a:t>
            </a:r>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r>
              <a:rPr lang="ru-RU" dirty="0" smtClean="0"/>
              <a:t>Подкожно-жировая клетчатка у здоровых доношенных детей развита удовлетворительно. Подкожный жир откладывается особенно активно  в последние  2 месяца внутриутробного развития, подкожно-жировая  клетчатка продолжает нарастать и после рождения. В течение 1-го года жизни максимально увеличиваются как число, так и размер жировых клеток, затем до шестилетнего возраста их размеры значительно увеличиваются. Подкожный жир максимально быстро накапливается в первые 9 месяцев после рождения ребенка. Затем скорость накопления подкожного жира значительно уменьшается.</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0000" lnSpcReduction="20000"/>
          </a:bodyPr>
          <a:lstStyle/>
          <a:p>
            <a:r>
              <a:rPr lang="ru-RU" dirty="0" smtClean="0"/>
              <a:t>Количество жира, который будет отложен, в значительной степени зависит от пола малыша. Так, у девочек имеется тенденция к более высокому его содержанию, которая усиливается с семилетнего возраста, а с периода полового созревания наблюдается наибольшее преобладание количества жира в женском организме в сравнении с мужским.</a:t>
            </a:r>
          </a:p>
          <a:p>
            <a:r>
              <a:rPr lang="ru-RU" dirty="0" smtClean="0"/>
              <a:t>В литературе имеются данные о значительных индивидуальных различиях в темпе развития жировых клеток в течение первых двух лет жизни, что, как полагают, во многом генетически обусловлено. Жир детей раннего возраста отличается по химическому составу от жира взрослых. В нем больше твердых жирных кислот – пальмитиновой и стеариновой, в связи с чем более высока его плотность и точка плавления.</a:t>
            </a:r>
          </a:p>
          <a:p>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r>
              <a:rPr lang="ru-RU" dirty="0" smtClean="0"/>
              <a:t>Подкожно-жировая клетчатка. У доношенных детей хоро­шо развита и интенсивно нарастает в первые 6 месяцев жизни. У новорожденных она лучше выражена на щеках, верхних и нижних конечностях и хуже на животе. Состав жира у детей раннего возраста отличается по химическому составу от жира взрослого. В нем больше твердых жирных кислот с высокой точ­кой плавления. Вследствие этого подкожно-жировой слой может</a:t>
            </a:r>
          </a:p>
          <a:p>
            <a:r>
              <a:rPr lang="ru-RU" dirty="0" smtClean="0"/>
              <a:t>становиться плотным при охлаждении ребенка и развитии таких состояний, как </a:t>
            </a:r>
            <a:r>
              <a:rPr lang="ru-RU" dirty="0" err="1" smtClean="0"/>
              <a:t>склерема</a:t>
            </a:r>
            <a:r>
              <a:rPr lang="ru-RU" dirty="0" smtClean="0"/>
              <a:t> и </a:t>
            </a:r>
            <a:r>
              <a:rPr lang="ru-RU" dirty="0" err="1" smtClean="0"/>
              <a:t>склередема</a:t>
            </a:r>
            <a:r>
              <a:rPr lang="ru-RU" dirty="0" smtClean="0"/>
              <a:t>. Состав жировой ткани за­висит не только от возраста ребенка, но и от ее месторасположе­ния. Этим объясняется закономерная последовательность в на­коплении и исчезновении жира при нарастании массы тела или ее падении. Подкожно-жировой слой в первую очередь исчезает на животе, затем на туловище, конечностях и позже всего на лице.</a:t>
            </a:r>
          </a:p>
          <a:p>
            <a:r>
              <a:rPr lang="ru-RU" dirty="0" smtClean="0"/>
              <a:t>Нарастание массы жировой ткани на 1-м году жизни идет за счет увеличения числа жировых клеток. Поэтому систематиче­ское перекармливание грудных детей может привести в даль­нейшем к стойкому и выраженному ожирению.</a:t>
            </a:r>
          </a:p>
          <a:p>
            <a:pPr>
              <a:buNone/>
            </a:pPr>
            <a:endParaRPr lang="ru-RU" dirty="0"/>
          </a:p>
        </p:txBody>
      </p:sp>
      <p:pic>
        <p:nvPicPr>
          <p:cNvPr id="4" name="Picture 6" descr="http://go4.imgsmail.ru/imgpreview?key=http%3A//prozagadki.ru/uploads/posts/2010-06/1276398558_1.jpg&amp;mb=imgdb_preview_1758"/>
          <p:cNvPicPr>
            <a:picLocks noChangeAspect="1" noChangeArrowheads="1"/>
          </p:cNvPicPr>
          <p:nvPr/>
        </p:nvPicPr>
        <p:blipFill>
          <a:blip r:embed="rId2" cstate="print"/>
          <a:srcRect/>
          <a:stretch>
            <a:fillRect/>
          </a:stretch>
        </p:blipFill>
        <p:spPr bwMode="auto">
          <a:xfrm>
            <a:off x="5004048" y="4365104"/>
            <a:ext cx="1905000" cy="1905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r>
              <a:rPr lang="ru-RU" dirty="0" smtClean="0"/>
              <a:t>Осмотр ребенка необходимо производить в теплом светлом помещении Наилучшие результаты дает осмотр в боковом проходящем свете. Детей раннего возраста раздевают целиком; старших детей, испытывающих чувство стыдливости, нужно раздевать постепенно, по ходу осмотра. Необходимо помнить о том, что маленький ребенок легко охлаждается, поэтому его нельзя долю держать раздетым. Осмотр обычно производится сверху вниз. Особое внимание следует уделить осмотру кожных складок за ушными раковинами, на шее, в подмышечных впадинах, паховых областях, на бедрах, под и между ягодицами, в межпальцевых промежутках При этом складки разворачивают или слегка растягивают. Не менее тщательно осматривается кожа волосистой части головы, ладоней, подошв, область заднего прохода. </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r>
              <a:rPr lang="ru-RU" dirty="0" smtClean="0"/>
              <a:t>Цвет кожи зависит от количества кожного пигмента (меланина), толщины рогового слоя, степени кровоснабжения, состояния мелких сосудов кожи, состава крови (уровень эритроцитов и гемоглобина), степени облучения ультрафиолетовыми лучами. Цвет кожи здорового ребенка ровный бледно-розовый или смуглый. Под влиянием патологических, а также некоторых физиологических состояний окраска кожи может измениться. Наиболее часто наблюдается бледность кожи вследствие </a:t>
            </a:r>
            <a:r>
              <a:rPr lang="ru-RU" dirty="0" err="1" smtClean="0"/>
              <a:t>агтемии</a:t>
            </a:r>
            <a:r>
              <a:rPr lang="ru-RU" dirty="0" smtClean="0"/>
              <a:t>, отека, спазма сосудов (охлаждение, страх, рвота)73~Также при недостаточном наполнении кровью сосудистого русла, например при недостаточности аортальных клапанов. Практически важно отличать бледность, связанную с изменением качественного или количественного состава крови, от бледности, обусловленной спа</a:t>
            </a:r>
            <a:r>
              <a:rPr lang="ru-RU" u="sng" dirty="0" smtClean="0"/>
              <a:t>змом сосудов. — так называемой </a:t>
            </a:r>
            <a:r>
              <a:rPr lang="ru-RU" u="sng" dirty="0" err="1" smtClean="0"/>
              <a:t>псевдоанемии</a:t>
            </a:r>
            <a:r>
              <a:rPr lang="ru-RU" u="sng" dirty="0" smtClean="0"/>
              <a:t>. Основным отличием анемии от </a:t>
            </a:r>
            <a:r>
              <a:rPr lang="ru-RU" u="sng" dirty="0" err="1" smtClean="0"/>
              <a:t>псевдоанемии</a:t>
            </a:r>
            <a:r>
              <a:rPr lang="ru-RU" u="sng" dirty="0" smtClean="0"/>
              <a:t> является окраска слизистых оболочек: при истинной анемии слизистые оболочки становятся бледными, при </a:t>
            </a:r>
            <a:r>
              <a:rPr lang="ru-RU" u="sng" dirty="0" err="1" smtClean="0"/>
              <a:t>псевдоанемии</a:t>
            </a:r>
            <a:r>
              <a:rPr lang="ru-RU" u="sng" dirty="0" smtClean="0"/>
              <a:t> остаются розовыми. При некоторых заболеваниях бледность приобретает характерный оттенок: при гемолитической </a:t>
            </a:r>
            <a:endParaRPr lang="ru-RU" b="1" dirty="0" smtClean="0"/>
          </a:p>
          <a:p>
            <a:r>
              <a:rPr lang="ru-RU" dirty="0" smtClean="0"/>
              <a:t>анемии — желтушный, при </a:t>
            </a:r>
            <a:r>
              <a:rPr lang="ru-RU" dirty="0" err="1" smtClean="0"/>
              <a:t>гипо</a:t>
            </a:r>
            <a:r>
              <a:rPr lang="ru-RU" dirty="0" smtClean="0"/>
              <a:t>- и </a:t>
            </a:r>
            <a:r>
              <a:rPr lang="ru-RU" dirty="0" err="1" smtClean="0"/>
              <a:t>апластических</a:t>
            </a:r>
            <a:r>
              <a:rPr lang="ru-RU" dirty="0" smtClean="0"/>
              <a:t> анемиях — восковидный, при септическом эндокардите — цвета кофе с молоком, при гнойно-септических заболеваниях и токсикозах — землисто-серый, при хлорозе — зеленоватый </a:t>
            </a:r>
            <a:endParaRPr lang="ru-RU" dirty="0"/>
          </a:p>
        </p:txBody>
      </p:sp>
      <p:pic>
        <p:nvPicPr>
          <p:cNvPr id="4" name="Picture 8" descr="http://go2.imgsmail.ru/imgpreview?key=http%3A//cs5679.userapi.com/u142870341/138655871/x_b8a5974e.jpg&amp;mb=imgdb_preview_22"/>
          <p:cNvPicPr>
            <a:picLocks noChangeAspect="1" noChangeArrowheads="1"/>
          </p:cNvPicPr>
          <p:nvPr/>
        </p:nvPicPr>
        <p:blipFill>
          <a:blip r:embed="rId2" cstate="print"/>
          <a:srcRect/>
          <a:stretch>
            <a:fillRect/>
          </a:stretch>
        </p:blipFill>
        <p:spPr bwMode="auto">
          <a:xfrm>
            <a:off x="7308304" y="4365104"/>
            <a:ext cx="1304925" cy="2492896"/>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normAutofit fontScale="70000" lnSpcReduction="20000"/>
          </a:bodyPr>
          <a:lstStyle/>
          <a:p>
            <a:r>
              <a:rPr lang="ru-RU" dirty="0" smtClean="0"/>
              <a:t>Краснота кожи (гиперемия) как физиологическое явление может возникать под воздействием высокой и низкой температур, при психическом возбуждении, механическом раздражении кожи Такая гиперемия носит временный характер и обычно ограничивается одной или несколькими областями Патологическая гиперемия появляется при заболеваниях, сопровождающихся </a:t>
            </a:r>
            <a:r>
              <a:rPr lang="ru-RU" dirty="0" err="1" smtClean="0"/>
              <a:t>j</a:t>
            </a:r>
            <a:r>
              <a:rPr lang="ru-RU" u="sng" dirty="0" err="1" smtClean="0"/>
              <a:t>mxo</a:t>
            </a:r>
            <a:r>
              <a:rPr lang="ru-RU" u="sng" dirty="0" smtClean="0"/>
              <a:t>- </a:t>
            </a:r>
            <a:r>
              <a:rPr lang="ru-RU" u="sng" dirty="0" err="1" smtClean="0"/>
              <a:t>радкой</a:t>
            </a:r>
            <a:r>
              <a:rPr lang="ru-RU" u="sng" dirty="0" smtClean="0"/>
              <a:t>, при </a:t>
            </a:r>
            <a:r>
              <a:rPr lang="ru-RU" u="sng" dirty="0" err="1" smtClean="0"/>
              <a:t>эглгтроцитозе</a:t>
            </a:r>
            <a:r>
              <a:rPr lang="ru-RU" u="sng" dirty="0" smtClean="0"/>
              <a:t> (увеличение числа эритроцитов). </a:t>
            </a:r>
            <a:r>
              <a:rPr lang="ru-RU" u="sng" dirty="0" err="1" smtClean="0"/>
              <a:t>Ограниченна^Гги</a:t>
            </a:r>
            <a:r>
              <a:rPr lang="ru-RU" u="sng" dirty="0" smtClean="0"/>
              <a:t>-" </a:t>
            </a:r>
            <a:r>
              <a:rPr lang="ru-RU" u="sng" dirty="0" err="1" smtClean="0"/>
              <a:t>перемия</a:t>
            </a:r>
            <a:r>
              <a:rPr lang="ru-RU" u="sng" dirty="0" smtClean="0"/>
              <a:t> с характерной локализацией на шее, щеках, носу и вокруг глаз характерна для диссеминированной красной волчанки («волчаночные очки», «волчаночная бабочка»). Местная гиперемия сопровождает очаги воспаления — воспаленные суставы, инфильтраты, раны. </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76672"/>
            <a:ext cx="8183880" cy="1051560"/>
          </a:xfrm>
        </p:spPr>
        <p:txBody>
          <a:bodyPr/>
          <a:lstStyle/>
          <a:p>
            <a:r>
              <a:rPr lang="ru-RU" dirty="0"/>
              <a:t>П</a:t>
            </a:r>
            <a:r>
              <a:rPr lang="ru-RU" dirty="0" smtClean="0"/>
              <a:t>лан:</a:t>
            </a:r>
            <a:endParaRPr lang="ru-RU" dirty="0"/>
          </a:p>
        </p:txBody>
      </p:sp>
      <p:sp>
        <p:nvSpPr>
          <p:cNvPr id="3" name="Содержимое 2"/>
          <p:cNvSpPr>
            <a:spLocks noGrp="1"/>
          </p:cNvSpPr>
          <p:nvPr>
            <p:ph idx="1"/>
          </p:nvPr>
        </p:nvSpPr>
        <p:spPr>
          <a:xfrm>
            <a:off x="539552" y="1628800"/>
            <a:ext cx="8183880" cy="4187952"/>
          </a:xfrm>
        </p:spPr>
        <p:txBody>
          <a:bodyPr>
            <a:normAutofit fontScale="92500"/>
          </a:bodyPr>
          <a:lstStyle/>
          <a:p>
            <a:r>
              <a:rPr lang="ru-RU" dirty="0" smtClean="0"/>
              <a:t>Введение </a:t>
            </a:r>
          </a:p>
          <a:p>
            <a:r>
              <a:rPr lang="ru-RU" dirty="0" smtClean="0"/>
              <a:t>Развитие</a:t>
            </a:r>
          </a:p>
          <a:p>
            <a:r>
              <a:rPr lang="ru-RU" dirty="0"/>
              <a:t>Особенности кожи детей </a:t>
            </a:r>
            <a:endParaRPr lang="ru-RU" dirty="0" smtClean="0"/>
          </a:p>
          <a:p>
            <a:r>
              <a:rPr lang="ru-RU" dirty="0"/>
              <a:t>Как провести осмотр состояния </a:t>
            </a:r>
            <a:r>
              <a:rPr lang="ru-RU" dirty="0" smtClean="0"/>
              <a:t>кожи?</a:t>
            </a:r>
          </a:p>
          <a:p>
            <a:r>
              <a:rPr lang="ru-RU" dirty="0" smtClean="0"/>
              <a:t>Особенности подкожно-жировой клетчатки</a:t>
            </a:r>
          </a:p>
          <a:p>
            <a:r>
              <a:rPr lang="ru-RU" dirty="0" smtClean="0"/>
              <a:t>Как провести  осмотр подкожно-жировой клетчатки?</a:t>
            </a:r>
          </a:p>
          <a:p>
            <a:r>
              <a:rPr lang="ru-RU" dirty="0" smtClean="0"/>
              <a:t>Заключение</a:t>
            </a:r>
          </a:p>
          <a:p>
            <a:r>
              <a:rPr lang="ru-RU" dirty="0" smtClean="0"/>
              <a:t>Литература. </a:t>
            </a:r>
          </a:p>
          <a:p>
            <a:endParaRPr lang="ru-RU" dirty="0" smtClean="0"/>
          </a:p>
        </p:txBody>
      </p:sp>
      <p:pic>
        <p:nvPicPr>
          <p:cNvPr id="32772" name="Picture 4" descr="http://go4.imgsmail.ru/imgpreview?key=http%3A//ic.pics.livejournal.com/oadam/33724550/141779/original.jpg&amp;mb=imgdb_preview_574"/>
          <p:cNvPicPr>
            <a:picLocks noChangeAspect="1" noChangeArrowheads="1"/>
          </p:cNvPicPr>
          <p:nvPr/>
        </p:nvPicPr>
        <p:blipFill>
          <a:blip r:embed="rId2" cstate="print"/>
          <a:srcRect/>
          <a:stretch>
            <a:fillRect/>
          </a:stretch>
        </p:blipFill>
        <p:spPr bwMode="auto">
          <a:xfrm>
            <a:off x="6804248" y="764704"/>
            <a:ext cx="1704975" cy="2133601"/>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r>
              <a:rPr lang="ru-RU" dirty="0" smtClean="0"/>
              <a:t>Желтушность кожи и склер лучше всего обнаруживается и оценивается при дневном свете, в лучах синей лампы или лампы дневного света. Для ребенка (за исключением новорожденного) желтуха всегда является признаком болезни (см. «Кровь», «Органы пищеварения»). Желтушное </a:t>
            </a:r>
            <a:r>
              <a:rPr lang="ru-RU" dirty="0" err="1" smtClean="0"/>
              <a:t>прокрашивание</a:t>
            </a:r>
            <a:r>
              <a:rPr lang="ru-RU" dirty="0" smtClean="0"/>
              <a:t> кожи может возникнуть и при употреблении ребенком большого количества пищи или лекарств, содержащих красящие </a:t>
            </a:r>
            <a:r>
              <a:rPr lang="ru-RU" u="sng" dirty="0" smtClean="0"/>
              <a:t>вещества (морковь, мандарины, акрихин). При такого рода желтухё~Тэ1?з1л^ешюй или" ложной) окрашивается только кожа, в то время как при истинных (печеночных) </a:t>
            </a:r>
            <a:r>
              <a:rPr lang="ru-RU" u="sng" dirty="0" err="1" smtClean="0"/>
              <a:t>желтухах</a:t>
            </a:r>
            <a:r>
              <a:rPr lang="ru-RU" u="sng" dirty="0" smtClean="0"/>
              <a:t> желтеют также хедеры. В первую очередь обычно появляется желтизна (</a:t>
            </a:r>
            <a:r>
              <a:rPr lang="ru-RU" u="sng" dirty="0" err="1" smtClean="0"/>
              <a:t>иктеричность</a:t>
            </a:r>
            <a:r>
              <a:rPr lang="ru-RU" u="sng" dirty="0" smtClean="0"/>
              <a:t>, </a:t>
            </a:r>
            <a:r>
              <a:rPr lang="ru-RU" u="sng" dirty="0" err="1" smtClean="0"/>
              <a:t>субиктеричность</a:t>
            </a:r>
            <a:r>
              <a:rPr lang="ru-RU" u="sng" dirty="0" smtClean="0"/>
              <a:t>) склер, нижней поверхности языка и мягкого неба </a:t>
            </a:r>
          </a:p>
          <a:p>
            <a:r>
              <a:rPr lang="ru-RU" dirty="0" smtClean="0"/>
              <a:t>Желтуха может иметь различные оттенки, лимонно-желтый при гемолитической анемии, зеленоватый — при механических </a:t>
            </a:r>
            <a:r>
              <a:rPr lang="ru-RU" dirty="0" err="1" smtClean="0"/>
              <a:t>желтухах</a:t>
            </a:r>
            <a:r>
              <a:rPr lang="ru-RU" dirty="0" smtClean="0"/>
              <a:t>, связанных с накоплением желчных пигментов в крови, оранжевый — в начальных стадиях заболеваний, когда билирубин начинает накапливаться в коже. </a:t>
            </a:r>
            <a:endParaRPr lang="ru-RU" dirty="0"/>
          </a:p>
        </p:txBody>
      </p:sp>
      <p:pic>
        <p:nvPicPr>
          <p:cNvPr id="4" name="Picture 4" descr="http://go3.imgsmail.ru/imgpreview?key=http%3A//www.eurolab.ua/img/photos/0/327_small.jpg&amp;mb=imgdb_preview_955"/>
          <p:cNvPicPr>
            <a:picLocks noChangeAspect="1" noChangeArrowheads="1"/>
          </p:cNvPicPr>
          <p:nvPr/>
        </p:nvPicPr>
        <p:blipFill>
          <a:blip r:embed="rId2" cstate="print"/>
          <a:srcRect/>
          <a:stretch>
            <a:fillRect/>
          </a:stretch>
        </p:blipFill>
        <p:spPr bwMode="auto">
          <a:xfrm>
            <a:off x="5652120" y="3645024"/>
            <a:ext cx="2647351" cy="18002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55000" lnSpcReduction="20000"/>
          </a:bodyPr>
          <a:lstStyle/>
          <a:p>
            <a:r>
              <a:rPr lang="ru-RU" dirty="0" smtClean="0"/>
              <a:t>Нередко при осмотре больного на коже можно обнаружить различные морфологические элементы. Смешение нескольких видов сыпи встречается при </a:t>
            </a:r>
            <a:r>
              <a:rPr lang="ru-RU" dirty="0" err="1" smtClean="0"/>
              <a:t>аллергодерматозах</a:t>
            </a:r>
            <a:r>
              <a:rPr lang="ru-RU" dirty="0" smtClean="0"/>
              <a:t>, кори (пятнисто-папулезная), брюшном тифе (</a:t>
            </a:r>
            <a:r>
              <a:rPr lang="ru-RU" dirty="0" err="1" smtClean="0"/>
              <a:t>розео-лезно-папулезная</a:t>
            </a:r>
            <a:r>
              <a:rPr lang="ru-RU" dirty="0" smtClean="0"/>
              <a:t>) и г. д. </a:t>
            </a:r>
          </a:p>
          <a:p>
            <a:r>
              <a:rPr lang="ru-RU" dirty="0" smtClean="0"/>
              <a:t>Чешуйка (</a:t>
            </a:r>
            <a:r>
              <a:rPr lang="ru-RU" dirty="0" err="1" smtClean="0"/>
              <a:t>squama</a:t>
            </a:r>
            <a:r>
              <a:rPr lang="ru-RU" dirty="0" smtClean="0"/>
              <a:t>) — скопление отторгающихся роговых пластинок эпидермиса. Чешуйки могут быть различной величины</a:t>
            </a:r>
            <a:r>
              <a:rPr lang="ru-RU" baseline="30000" dirty="0" smtClean="0"/>
              <a:t>- </a:t>
            </a:r>
            <a:r>
              <a:rPr lang="ru-RU" dirty="0" smtClean="0"/>
              <a:t>более 5 мм (листовидное шелушение), от 1 до 5 мм (пластинчатое шелушение), мельчайшими (</a:t>
            </a:r>
            <a:r>
              <a:rPr lang="ru-RU" dirty="0" err="1" smtClean="0"/>
              <a:t>отрубе-видное</a:t>
            </a:r>
            <a:r>
              <a:rPr lang="ru-RU" dirty="0" smtClean="0"/>
              <a:t> шелушение). По цвету они желтоватые или сероватые Обильное </a:t>
            </a:r>
            <a:r>
              <a:rPr lang="ru-RU" dirty="0" err="1" smtClean="0"/>
              <a:t>отру-бевидное</a:t>
            </a:r>
            <a:r>
              <a:rPr lang="ru-RU" dirty="0" smtClean="0"/>
              <a:t> шелушение создает впечатление припудренное™ кожи Появление чешуек наблюдается после коревой, скарлатинозной сыпи, при псориазе, себорее. </a:t>
            </a:r>
          </a:p>
          <a:p>
            <a:r>
              <a:rPr lang="ru-RU" dirty="0" smtClean="0"/>
              <a:t>Корка (</a:t>
            </a:r>
            <a:r>
              <a:rPr lang="ru-RU" dirty="0" err="1" smtClean="0"/>
              <a:t>crusta</a:t>
            </a:r>
            <a:r>
              <a:rPr lang="ru-RU" dirty="0" smtClean="0"/>
              <a:t>) — образуется в результате высыхания экссудата пузырьков, пустул, отделяемого мокнущих поверхностей Корки могут быть серозными (прозрачные или сероватые), гнойными (желтые), кровянистыми (бурые). Корки на щеках у детей с экссудативно-катаральными диатезами носят название молочного струпа. </a:t>
            </a:r>
            <a:endParaRPr lang="ru-RU" dirty="0"/>
          </a:p>
        </p:txBody>
      </p:sp>
      <p:pic>
        <p:nvPicPr>
          <p:cNvPr id="4" name="Picture 10" descr="http://go4.imgsmail.ru/imgpreview?key=http%3A//img1.liveinternet.ru/images/foto/c/0/apps/3/346/3346543_professii_12.jpg&amp;mb=imgdb_preview_1527"/>
          <p:cNvPicPr>
            <a:picLocks noChangeAspect="1" noChangeArrowheads="1"/>
          </p:cNvPicPr>
          <p:nvPr/>
        </p:nvPicPr>
        <p:blipFill>
          <a:blip r:embed="rId2" cstate="print"/>
          <a:srcRect/>
          <a:stretch>
            <a:fillRect/>
          </a:stretch>
        </p:blipFill>
        <p:spPr bwMode="auto">
          <a:xfrm>
            <a:off x="4139952" y="3789040"/>
            <a:ext cx="2713087" cy="2124075"/>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9552" y="692696"/>
            <a:ext cx="7772400" cy="384658"/>
          </a:xfrm>
        </p:spPr>
        <p:txBody>
          <a:bodyPr>
            <a:normAutofit fontScale="90000"/>
          </a:bodyPr>
          <a:lstStyle/>
          <a:p>
            <a:r>
              <a:rPr lang="ru-RU" dirty="0" smtClean="0"/>
              <a:t>Заключение</a:t>
            </a:r>
            <a:endParaRPr lang="ru-RU" dirty="0"/>
          </a:p>
        </p:txBody>
      </p:sp>
      <p:sp>
        <p:nvSpPr>
          <p:cNvPr id="3" name="Содержимое 2"/>
          <p:cNvSpPr>
            <a:spLocks noGrp="1"/>
          </p:cNvSpPr>
          <p:nvPr>
            <p:ph type="subTitle" idx="1"/>
          </p:nvPr>
        </p:nvSpPr>
        <p:spPr>
          <a:xfrm>
            <a:off x="722376" y="1556792"/>
            <a:ext cx="7772400" cy="4680520"/>
          </a:xfrm>
        </p:spPr>
        <p:txBody>
          <a:bodyPr>
            <a:normAutofit fontScale="92500"/>
          </a:bodyPr>
          <a:lstStyle/>
          <a:p>
            <a:r>
              <a:rPr lang="ru-RU" dirty="0" smtClean="0"/>
              <a:t>При осмотре кожных покровов следует обращать внимание на развитие венозной сети. Выраженный венозный рисунок в виде головы медузы может появляться при застойных явлениях в системе воротной вены. При гидроцефалии и рахите расширяется венозная сеть на волосистой части головы, при увеличении бронхопульмональных узлов — в верхней части спины. Иногда кожные сосуды образуют так называемые сосудистые звездочки, слегка вы</a:t>
            </a:r>
            <a:endParaRPr lang="ru-RU" b="1" dirty="0" smtClean="0"/>
          </a:p>
          <a:p>
            <a:r>
              <a:rPr lang="ru-RU" dirty="0" smtClean="0"/>
              <a:t>ступающие над уровнем кожи, с многочисленными ответвлениями. Обычно сосудистые звездочки появляются при хронических заболеваниях печени и сочетаются с красными (печеночными) ладонями и стопами Ангиомы — сосудистые опухоли — могут достигать значительных размеров, иногда они прорастают в подлежащие ткани и органы </a:t>
            </a:r>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Галия\картинки\books-300x269.jpg"/>
          <p:cNvPicPr>
            <a:picLocks noChangeAspect="1" noChangeArrowheads="1"/>
          </p:cNvPicPr>
          <p:nvPr/>
        </p:nvPicPr>
        <p:blipFill>
          <a:blip r:embed="rId2" cstate="print"/>
          <a:srcRect/>
          <a:stretch>
            <a:fillRect/>
          </a:stretch>
        </p:blipFill>
        <p:spPr bwMode="auto">
          <a:xfrm>
            <a:off x="6286500" y="0"/>
            <a:ext cx="2857500" cy="2562225"/>
          </a:xfrm>
          <a:prstGeom prst="rect">
            <a:avLst/>
          </a:prstGeom>
          <a:noFill/>
        </p:spPr>
      </p:pic>
      <p:sp>
        <p:nvSpPr>
          <p:cNvPr id="2" name="Заголовок 1"/>
          <p:cNvSpPr>
            <a:spLocks noGrp="1"/>
          </p:cNvSpPr>
          <p:nvPr>
            <p:ph type="title"/>
          </p:nvPr>
        </p:nvSpPr>
        <p:spPr>
          <a:xfrm>
            <a:off x="251520" y="0"/>
            <a:ext cx="8183880" cy="1051560"/>
          </a:xfrm>
        </p:spPr>
        <p:txBody>
          <a:bodyPr/>
          <a:lstStyle/>
          <a:p>
            <a:r>
              <a:rPr lang="ru-RU" dirty="0" smtClean="0"/>
              <a:t>      Литература</a:t>
            </a:r>
            <a:endParaRPr lang="ru-RU" dirty="0"/>
          </a:p>
        </p:txBody>
      </p:sp>
      <p:sp>
        <p:nvSpPr>
          <p:cNvPr id="3" name="Содержимое 2"/>
          <p:cNvSpPr>
            <a:spLocks noGrp="1"/>
          </p:cNvSpPr>
          <p:nvPr>
            <p:ph idx="1"/>
          </p:nvPr>
        </p:nvSpPr>
        <p:spPr>
          <a:xfrm>
            <a:off x="539552" y="1628800"/>
            <a:ext cx="8183880" cy="4187952"/>
          </a:xfrm>
        </p:spPr>
        <p:txBody>
          <a:bodyPr>
            <a:normAutofit fontScale="77500" lnSpcReduction="20000"/>
          </a:bodyPr>
          <a:lstStyle/>
          <a:p>
            <a:r>
              <a:rPr lang="en-US" dirty="0" smtClean="0">
                <a:hlinkClick r:id="rId3"/>
              </a:rPr>
              <a:t>http://www.03-ektb.ru/feldsheru/stati/spravochnik-zabolevanij/683-koja-i-podkojnaya-kletchatka-u-novorojdennyh</a:t>
            </a:r>
            <a:endParaRPr lang="ru-RU" dirty="0" smtClean="0"/>
          </a:p>
          <a:p>
            <a:r>
              <a:rPr lang="en-US" dirty="0" smtClean="0">
                <a:hlinkClick r:id="rId4"/>
              </a:rPr>
              <a:t>http://gomelsky.ru/bolezni-novorozhdennyx/anatomo-fiziologicheskie-osobennosti-kozhi-i-podkozhno-zhirovoj-kletchatki.html</a:t>
            </a:r>
            <a:endParaRPr lang="ru-RU" dirty="0" smtClean="0"/>
          </a:p>
          <a:p>
            <a:r>
              <a:rPr lang="en-US" dirty="0" smtClean="0">
                <a:hlinkClick r:id="rId5"/>
              </a:rPr>
              <a:t>http://www.astromeridian.ru/medicina/2/26.html</a:t>
            </a:r>
            <a:r>
              <a:rPr lang="en-US" dirty="0" smtClean="0">
                <a:hlinkClick r:id="rId6"/>
              </a:rPr>
              <a:t> </a:t>
            </a:r>
            <a:endParaRPr lang="ru-RU" dirty="0" smtClean="0">
              <a:hlinkClick r:id="rId6"/>
            </a:endParaRPr>
          </a:p>
          <a:p>
            <a:r>
              <a:rPr lang="en-US" dirty="0" smtClean="0">
                <a:hlinkClick r:id="rId6"/>
              </a:rPr>
              <a:t>http://medglavnew.ru/anatomo-fiziologicheskie-osobennosti-organov-i/13-kozha-i-podkozhno-zhirovaya-kletchatka.html</a:t>
            </a:r>
            <a:endParaRPr lang="ru-RU" dirty="0" smtClean="0"/>
          </a:p>
          <a:p>
            <a:r>
              <a:rPr lang="en-US" dirty="0" smtClean="0">
                <a:hlinkClick r:id="rId7"/>
              </a:rPr>
              <a:t>http://childs-illness.ru/index.php/anatomiya-rebenka/1352-koja-rebenka</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go3.imgsmail.ru/imgpreview?key=http%3A//domsnov.ru/foto/rebenok.jpg&amp;mb=imgdb_preview_1187"/>
          <p:cNvPicPr>
            <a:picLocks noChangeAspect="1" noChangeArrowheads="1"/>
          </p:cNvPicPr>
          <p:nvPr/>
        </p:nvPicPr>
        <p:blipFill>
          <a:blip r:embed="rId2" cstate="print"/>
          <a:srcRect/>
          <a:stretch>
            <a:fillRect/>
          </a:stretch>
        </p:blipFill>
        <p:spPr bwMode="auto">
          <a:xfrm>
            <a:off x="323528" y="4581128"/>
            <a:ext cx="1905000" cy="1905000"/>
          </a:xfrm>
          <a:prstGeom prst="rect">
            <a:avLst/>
          </a:prstGeom>
          <a:noFill/>
        </p:spPr>
      </p:pic>
      <p:sp>
        <p:nvSpPr>
          <p:cNvPr id="4" name="Заголовок 3"/>
          <p:cNvSpPr>
            <a:spLocks noGrp="1"/>
          </p:cNvSpPr>
          <p:nvPr>
            <p:ph type="ctrTitle"/>
          </p:nvPr>
        </p:nvSpPr>
        <p:spPr>
          <a:xfrm>
            <a:off x="755576" y="476672"/>
            <a:ext cx="7772400" cy="936104"/>
          </a:xfrm>
        </p:spPr>
        <p:txBody>
          <a:bodyPr/>
          <a:lstStyle/>
          <a:p>
            <a:r>
              <a:rPr lang="ru-RU" dirty="0" smtClean="0"/>
              <a:t>Введение</a:t>
            </a:r>
            <a:endParaRPr lang="ru-RU" dirty="0"/>
          </a:p>
        </p:txBody>
      </p:sp>
      <p:sp>
        <p:nvSpPr>
          <p:cNvPr id="5" name="Подзаголовок 4"/>
          <p:cNvSpPr>
            <a:spLocks noGrp="1"/>
          </p:cNvSpPr>
          <p:nvPr>
            <p:ph type="subTitle" idx="1"/>
          </p:nvPr>
        </p:nvSpPr>
        <p:spPr>
          <a:xfrm>
            <a:off x="755576" y="1484784"/>
            <a:ext cx="7772400" cy="4536504"/>
          </a:xfrm>
        </p:spPr>
        <p:txBody>
          <a:bodyPr>
            <a:normAutofit/>
          </a:bodyPr>
          <a:lstStyle/>
          <a:p>
            <a:r>
              <a:rPr lang="ru-RU" dirty="0" smtClean="0"/>
              <a:t>У новорожденных детей кожа содержит большое количество сосудов. Она очень нежная, бархатистая, эластичная и легко ранимая. </a:t>
            </a:r>
          </a:p>
          <a:p>
            <a:r>
              <a:rPr lang="ru-RU" dirty="0" smtClean="0">
                <a:hlinkClick r:id="rId3"/>
              </a:rPr>
              <a:t>Потовые железы</a:t>
            </a:r>
            <a:r>
              <a:rPr lang="ru-RU" dirty="0" smtClean="0"/>
              <a:t> развиты недостаточно, и их коли­чество невелико. Основная их масса образуется только к 3—4-му месяцу жизни. Недоразвитие потовых желез способствует быстрому перегреванию ребенка</a:t>
            </a:r>
          </a:p>
          <a:p>
            <a:r>
              <a:rPr lang="ru-RU" dirty="0" smtClean="0"/>
              <a:t>Однако   </a:t>
            </a:r>
            <a:r>
              <a:rPr lang="ru-RU" dirty="0" smtClean="0">
                <a:hlinkClick r:id="rId4"/>
              </a:rPr>
              <a:t>сальные железы</a:t>
            </a:r>
            <a:r>
              <a:rPr lang="ru-RU" dirty="0" smtClean="0"/>
              <a:t> формируются и начинают работать уже во время внутриутробного развития плода. Именно благодаря этим железам при рождении ребенок покрыт обильной творожистой смазкой, улучшающей прохождение по родовым путям.</a:t>
            </a:r>
          </a:p>
          <a:p>
            <a:endParaRPr lang="ru-RU" dirty="0" smtClean="0"/>
          </a:p>
          <a:p>
            <a:endParaRPr lang="ru-RU" dirty="0" smtClean="0"/>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04664"/>
            <a:ext cx="8183880" cy="792088"/>
          </a:xfrm>
        </p:spPr>
        <p:txBody>
          <a:bodyPr/>
          <a:lstStyle/>
          <a:p>
            <a:r>
              <a:rPr lang="ru-RU" dirty="0" smtClean="0"/>
              <a:t>Развитие</a:t>
            </a:r>
            <a:endParaRPr lang="ru-RU" dirty="0"/>
          </a:p>
        </p:txBody>
      </p:sp>
      <p:sp>
        <p:nvSpPr>
          <p:cNvPr id="3" name="Содержимое 2"/>
          <p:cNvSpPr>
            <a:spLocks noGrp="1"/>
          </p:cNvSpPr>
          <p:nvPr>
            <p:ph idx="1"/>
          </p:nvPr>
        </p:nvSpPr>
        <p:spPr>
          <a:xfrm>
            <a:off x="395536" y="1412776"/>
            <a:ext cx="8183880" cy="4547992"/>
          </a:xfrm>
        </p:spPr>
        <p:txBody>
          <a:bodyPr>
            <a:normAutofit fontScale="70000" lnSpcReduction="20000"/>
          </a:bodyPr>
          <a:lstStyle/>
          <a:p>
            <a:r>
              <a:rPr lang="ru-RU" dirty="0" smtClean="0"/>
              <a:t>Кожа развивается из 2х эмбриональных зачатков. Эпидермис ее образуется из эктодермы, а подлежащие соединительнотканные слои- из </a:t>
            </a:r>
            <a:r>
              <a:rPr lang="ru-RU" dirty="0" err="1" smtClean="0"/>
              <a:t>дерматомов</a:t>
            </a:r>
            <a:r>
              <a:rPr lang="ru-RU" dirty="0" smtClean="0"/>
              <a:t>. В первые недели развития зародыша эпителий кожи состоит всего из одного слоя плоских клеток.</a:t>
            </a:r>
          </a:p>
          <a:p>
            <a:r>
              <a:rPr lang="ru-RU" dirty="0" smtClean="0"/>
              <a:t>Постепенно эти клетки становятся все более высокими. В конце 2-го месяца над ними появляется второй слой клеток, а на 3-м месяце эпителий становится многослойным.</a:t>
            </a:r>
          </a:p>
          <a:p>
            <a:r>
              <a:rPr lang="ru-RU" dirty="0" smtClean="0"/>
              <a:t>На 3-м месяце в коже закладываются эпителиальные зачатки волос, желез и ногтей. </a:t>
            </a:r>
          </a:p>
          <a:p>
            <a:r>
              <a:rPr lang="ru-RU" dirty="0" smtClean="0"/>
              <a:t>На 5-м месяце образование кровяных элементов в них прекращается и на их месте формируется жировая ткань</a:t>
            </a:r>
          </a:p>
          <a:p>
            <a:pPr>
              <a:buNone/>
            </a:pPr>
            <a:r>
              <a:rPr lang="ru-RU" dirty="0" smtClean="0"/>
              <a:t> </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go3.imgsmail.ru/imgpreview?key=http%3A//www.rebenokdogoda.ru/wp-content/uploads/2010/11/85.jpg&amp;mb=imgdb_preview_133"/>
          <p:cNvPicPr>
            <a:picLocks noChangeAspect="1" noChangeArrowheads="1"/>
          </p:cNvPicPr>
          <p:nvPr/>
        </p:nvPicPr>
        <p:blipFill>
          <a:blip r:embed="rId2" cstate="print"/>
          <a:srcRect/>
          <a:stretch>
            <a:fillRect/>
          </a:stretch>
        </p:blipFill>
        <p:spPr bwMode="auto">
          <a:xfrm>
            <a:off x="395536" y="4509120"/>
            <a:ext cx="1905000" cy="1905000"/>
          </a:xfrm>
          <a:prstGeom prst="rect">
            <a:avLst/>
          </a:prstGeom>
          <a:noFill/>
        </p:spPr>
      </p:pic>
      <p:sp>
        <p:nvSpPr>
          <p:cNvPr id="2" name="Заголовок 1"/>
          <p:cNvSpPr>
            <a:spLocks noGrp="1"/>
          </p:cNvSpPr>
          <p:nvPr>
            <p:ph type="ctrTitle"/>
          </p:nvPr>
        </p:nvSpPr>
        <p:spPr>
          <a:xfrm>
            <a:off x="683568" y="620688"/>
            <a:ext cx="7772400" cy="648072"/>
          </a:xfrm>
        </p:spPr>
        <p:txBody>
          <a:bodyPr>
            <a:normAutofit fontScale="90000"/>
          </a:bodyPr>
          <a:lstStyle/>
          <a:p>
            <a:r>
              <a:rPr lang="ru-RU" dirty="0" smtClean="0"/>
              <a:t>Особенности кожи детей </a:t>
            </a:r>
            <a:endParaRPr lang="ru-RU" dirty="0"/>
          </a:p>
        </p:txBody>
      </p:sp>
      <p:sp>
        <p:nvSpPr>
          <p:cNvPr id="3" name="Содержимое 2"/>
          <p:cNvSpPr>
            <a:spLocks noGrp="1"/>
          </p:cNvSpPr>
          <p:nvPr>
            <p:ph type="subTitle" idx="1"/>
          </p:nvPr>
        </p:nvSpPr>
        <p:spPr>
          <a:xfrm>
            <a:off x="1475656" y="1340768"/>
            <a:ext cx="7019120" cy="4968552"/>
          </a:xfrm>
        </p:spPr>
        <p:txBody>
          <a:bodyPr>
            <a:normAutofit fontScale="92500" lnSpcReduction="20000"/>
          </a:bodyPr>
          <a:lstStyle/>
          <a:p>
            <a:r>
              <a:rPr lang="ru-RU" dirty="0" smtClean="0"/>
              <a:t>Кожа выполняет большое количество функций, однако у детей, особенно у новорожденных и младшего возраста, она остается функционально незрелой. </a:t>
            </a:r>
          </a:p>
          <a:p>
            <a:r>
              <a:rPr lang="ru-RU" dirty="0" smtClean="0"/>
              <a:t>Наличие в коже ребенка большого количества кровеносных сосудов обеспечивает очень высокую всасывающую способность, т. е. любое вещество, нанесенное на кожу, уже через небольшой промежуток времени окажется в крови и разнесется по всему организму. </a:t>
            </a:r>
          </a:p>
          <a:p>
            <a:r>
              <a:rPr lang="ru-RU" i="1" dirty="0" smtClean="0"/>
              <a:t>Одной из главных можно считать защитную функцию кожи, оберегающей организм от действия неблагоприятных факторов внешней среды. В связи с тем что кожа ребенка очень тонкая и нежная, защита обеспечивается недостаточно, чем и объясняется ее легкая ранимость.</a:t>
            </a:r>
            <a:endParaRPr lang="ru-RU" dirty="0" smtClean="0"/>
          </a:p>
          <a:p>
            <a:r>
              <a:rPr lang="ru-RU" dirty="0" smtClean="0"/>
              <a:t>Выделительная   </a:t>
            </a:r>
            <a:r>
              <a:rPr lang="ru-RU" dirty="0" smtClean="0">
                <a:hlinkClick r:id="rId3"/>
              </a:rPr>
              <a:t>функция</a:t>
            </a:r>
            <a:r>
              <a:rPr lang="ru-RU" dirty="0" smtClean="0"/>
              <a:t> кожи, обеспечивающая удаление вредных веществ с потом, развита плохо, так как и сами потовые   </a:t>
            </a:r>
            <a:r>
              <a:rPr lang="ru-RU" dirty="0" smtClean="0">
                <a:hlinkClick r:id="rId4"/>
              </a:rPr>
              <a:t>железы</a:t>
            </a:r>
            <a:r>
              <a:rPr lang="ru-RU" dirty="0" smtClean="0"/>
              <a:t> практически не работают.</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62500" lnSpcReduction="20000"/>
          </a:bodyPr>
          <a:lstStyle/>
          <a:p>
            <a:r>
              <a:rPr lang="ru-RU" dirty="0" smtClean="0"/>
              <a:t>При осмотре кожи у зрелого доношенного новорожденного обращает на себя внимание нежная, эластичная, розовая, бархатистая на ощупь и чуть суховатая кожа. При попытке собрать ее в складку она моментально расправляется. Сразу после рождения она покрыта первородной смазкой (казеозная, сыровидная смазка). Это белесоватого цвета и жирная вязкая масса. У некоторых новорожденных на крыльях и спинке носа, реже в области носогубного треугольника обнаруживаются беловато-желтоватые точки (</a:t>
            </a:r>
            <a:r>
              <a:rPr lang="ru-RU" dirty="0" err="1" smtClean="0"/>
              <a:t>милиа</a:t>
            </a:r>
            <a:r>
              <a:rPr lang="ru-RU" dirty="0" smtClean="0"/>
              <a:t>), </a:t>
            </a:r>
            <a:r>
              <a:rPr lang="ru-RU" dirty="0" err="1" smtClean="0"/>
              <a:t>телеангиэктазии</a:t>
            </a:r>
            <a:r>
              <a:rPr lang="ru-RU" dirty="0" smtClean="0"/>
              <a:t> – красновато-синюшные сосудистые пятна, </a:t>
            </a:r>
            <a:r>
              <a:rPr lang="ru-RU" dirty="0" err="1" smtClean="0"/>
              <a:t>петехиальные</a:t>
            </a:r>
            <a:r>
              <a:rPr lang="ru-RU" dirty="0" smtClean="0"/>
              <a:t> кровоизлияния. Могут обнаруживаться монгольские пятна, которые располагаются в области крестца, ягодицах, реже на бедрах и представляют собой пигментные пятна синюшного цвета; родимые пятна коричневого цвета могут локализоваться в любой области тела новорожденного. </a:t>
            </a:r>
            <a:r>
              <a:rPr lang="ru-RU" dirty="0" err="1" smtClean="0"/>
              <a:t>Milliaria</a:t>
            </a:r>
            <a:r>
              <a:rPr lang="ru-RU" dirty="0" smtClean="0"/>
              <a:t> </a:t>
            </a:r>
            <a:r>
              <a:rPr lang="ru-RU" dirty="0" err="1" smtClean="0"/>
              <a:t>crystalina</a:t>
            </a:r>
            <a:r>
              <a:rPr lang="ru-RU" dirty="0" smtClean="0"/>
              <a:t> – точечные пузырьки в виде капелек росы, которые встречаются у новорожденных в области носа. Они представляют собой </a:t>
            </a:r>
            <a:r>
              <a:rPr lang="ru-RU" dirty="0" err="1" smtClean="0"/>
              <a:t>ретенционные</a:t>
            </a:r>
            <a:r>
              <a:rPr lang="ru-RU" dirty="0" smtClean="0"/>
              <a:t> кисты потовых желез.</a:t>
            </a:r>
            <a:endParaRPr lang="ru-RU" dirty="0"/>
          </a:p>
        </p:txBody>
      </p:sp>
      <p:pic>
        <p:nvPicPr>
          <p:cNvPr id="4" name="Picture 2" descr="http://go3.imgsmail.ru/imgpreview?key=http%3A//vg-news.ru/sites/default/files/news/201010/3784e7940751b968133f4a7031fbc8c8.jpg&amp;mb=imgdb_preview_935"/>
          <p:cNvPicPr>
            <a:picLocks noChangeAspect="1" noChangeArrowheads="1"/>
          </p:cNvPicPr>
          <p:nvPr/>
        </p:nvPicPr>
        <p:blipFill>
          <a:blip r:embed="rId2" cstate="print"/>
          <a:srcRect/>
          <a:stretch>
            <a:fillRect/>
          </a:stretch>
        </p:blipFill>
        <p:spPr bwMode="auto">
          <a:xfrm>
            <a:off x="5508104" y="4653136"/>
            <a:ext cx="2124075" cy="170497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7500" lnSpcReduction="20000"/>
          </a:bodyPr>
          <a:lstStyle/>
          <a:p>
            <a:r>
              <a:rPr lang="ru-RU" dirty="0" smtClean="0"/>
              <a:t>Кожа новорожденного покрыта сетью капилляров, которые легко просматриваются сквозь кожу. Окраска кожи у здорового новорожденного ребенка может быть различной. Так в первые минуты после рождения возможен цианоз вокруг рта, </a:t>
            </a:r>
            <a:r>
              <a:rPr lang="ru-RU" dirty="0" err="1" smtClean="0"/>
              <a:t>синюшность</a:t>
            </a:r>
            <a:r>
              <a:rPr lang="ru-RU" dirty="0" smtClean="0"/>
              <a:t> рук и ног, кистей и стоп. Но через несколько часов от момента рождения кожа ребенка приобретает ярко-красный оттенок. В последующем кожа может приобретать и желтушный оттенок в результате появления физиологической желтухи новорожденного. Кожа здорового новорожденного теплая на ощупь, хотя в первые часы после рождения она может быть прохладной (особенно конечности) за счет физиологического понижения температуры тела.</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418928"/>
          </a:xfrm>
        </p:spPr>
        <p:txBody>
          <a:bodyPr>
            <a:normAutofit fontScale="77500" lnSpcReduction="20000"/>
          </a:bodyPr>
          <a:lstStyle/>
          <a:p>
            <a:r>
              <a:rPr lang="ru-RU" dirty="0" smtClean="0"/>
              <a:t>До момента рождение ребенка формирование слоев эпидермиса и дермы завершается. В будущем клеточные структуры кожи ребенка сильнее дифференцируются и толщина слоев постепенно увеличивается.</a:t>
            </a:r>
          </a:p>
          <a:p>
            <a:r>
              <a:rPr lang="ru-RU" dirty="0" smtClean="0"/>
              <a:t>У новорожденного роговой слой состоит из 2-3 слоев клеток, которые легко и быстро </a:t>
            </a:r>
            <a:r>
              <a:rPr lang="ru-RU" dirty="0" err="1" smtClean="0"/>
              <a:t>слущиваются</a:t>
            </a:r>
            <a:r>
              <a:rPr lang="ru-RU" dirty="0" smtClean="0"/>
              <a:t> и часто меняются. Зародышевый слой развит слабо. Утолщение слоев дермы происходит за счет разрастания </a:t>
            </a:r>
            <a:r>
              <a:rPr lang="ru-RU" dirty="0" err="1" smtClean="0"/>
              <a:t>коллагеновых</a:t>
            </a:r>
            <a:r>
              <a:rPr lang="ru-RU" dirty="0" smtClean="0"/>
              <a:t> волокон, богатых муцином, </a:t>
            </a:r>
            <a:r>
              <a:rPr lang="ru-RU" dirty="0" err="1" smtClean="0"/>
              <a:t>мукополисахаридами</a:t>
            </a:r>
            <a:r>
              <a:rPr lang="ru-RU" dirty="0" smtClean="0"/>
              <a:t> и водой. С 4-х месячного возраста на кожных покровах ребенка начинают появляются первые фрагменты эластических волокон, которые максимально активно разрастаются в промежутке между 8 и 16 годами. Защитная функция кожи как органа, предохраняющего </a:t>
            </a:r>
            <a:r>
              <a:rPr lang="ru-RU" dirty="0" err="1" smtClean="0"/>
              <a:t>глебжележащие</a:t>
            </a:r>
            <a:r>
              <a:rPr lang="ru-RU" dirty="0" smtClean="0"/>
              <a:t> ткани от </a:t>
            </a:r>
            <a:r>
              <a:rPr lang="ru-RU" dirty="0" err="1" smtClean="0"/>
              <a:t>травмирования</a:t>
            </a:r>
            <a:r>
              <a:rPr lang="ru-RU" dirty="0" smtClean="0"/>
              <a:t>, выражена относительно слабее, чем у взрослых.</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202904"/>
          </a:xfrm>
        </p:spPr>
        <p:txBody>
          <a:bodyPr>
            <a:normAutofit fontScale="62500" lnSpcReduction="20000"/>
          </a:bodyPr>
          <a:lstStyle/>
          <a:p>
            <a:r>
              <a:rPr lang="ru-RU" dirty="0" smtClean="0"/>
              <a:t>Кожу новорожденного ребенка пронизывает большое количество кровеносных сосудов. Густая сеть широких капилляров после 1-го года жизни постепенно уменьшается, а количество длинных узких – увеличивается. Развитие капиллярных структур заканчивается к 14-16 годам. На температурные  раздражения (холод и тепло) организм детей раннего возраста реагирует расширением сосудов.</a:t>
            </a:r>
          </a:p>
          <a:p>
            <a:r>
              <a:rPr lang="ru-RU" dirty="0" smtClean="0"/>
              <a:t>К тому моменту, когда ребенок рождается, формирование его потовых желез практически закончено и железы могут функционировать. Но протоки большого количества из них недостаточно хорошо развиты, просветы закупорены клетками эпителия. Структура желез заметно улучшается к 5-6 месяцам и достигает полного развития к 5-7 годам жизни. Отделение пота начинается примерно с месячного возраста. Характерной особенностью потоотделения детей раннего возраста является то, что оно начинается при более высоких температурах, чем у детей постарше.</a:t>
            </a:r>
          </a:p>
          <a:p>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1221</TotalTime>
  <Words>2034</Words>
  <Application>Microsoft Office PowerPoint</Application>
  <PresentationFormat>Экран (4:3)</PresentationFormat>
  <Paragraphs>69</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Аспект</vt:lpstr>
      <vt:lpstr>Особенности и осмотр кожи и подкожно-жирового слоя у детей </vt:lpstr>
      <vt:lpstr>План:</vt:lpstr>
      <vt:lpstr>Введение</vt:lpstr>
      <vt:lpstr>Развитие</vt:lpstr>
      <vt:lpstr>Особенности кожи детей </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Заключение</vt:lpstr>
      <vt:lpstr>      Литература</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Galeka</dc:creator>
  <cp:lastModifiedBy>Admin</cp:lastModifiedBy>
  <cp:revision>87</cp:revision>
  <dcterms:created xsi:type="dcterms:W3CDTF">2014-03-16T09:43:24Z</dcterms:created>
  <dcterms:modified xsi:type="dcterms:W3CDTF">2014-04-04T19:05:01Z</dcterms:modified>
</cp:coreProperties>
</file>