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sldIdLst>
    <p:sldId id="256" r:id="rId2"/>
    <p:sldId id="257" r:id="rId3"/>
    <p:sldId id="258" r:id="rId4"/>
    <p:sldId id="264" r:id="rId5"/>
    <p:sldId id="260" r:id="rId6"/>
    <p:sldId id="265" r:id="rId7"/>
    <p:sldId id="266" r:id="rId8"/>
    <p:sldId id="267" r:id="rId9"/>
    <p:sldId id="269" r:id="rId10"/>
    <p:sldId id="268" r:id="rId11"/>
    <p:sldId id="270" r:id="rId12"/>
    <p:sldId id="271" r:id="rId13"/>
    <p:sldId id="272" r:id="rId14"/>
    <p:sldId id="273" r:id="rId15"/>
    <p:sldId id="274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718" autoAdjust="0"/>
  </p:normalViewPr>
  <p:slideViewPr>
    <p:cSldViewPr>
      <p:cViewPr>
        <p:scale>
          <a:sx n="78" d="100"/>
          <a:sy n="78" d="100"/>
        </p:scale>
        <p:origin x="-1140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2935DB7-D176-4BE7-9EEA-1F8084EC1B6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77EC437-2A85-46FF-A74C-95D05E748F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 spd="med">
    <p:dissolv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55168" y="3212976"/>
            <a:ext cx="7488832" cy="2952328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 smtClean="0"/>
              <a:t>"Пробивайся вперёд: ничто на свете не заменит настойчивости. Её не заменит талант - нет ничего обычнее талантливых неудачников. Её не заменит гениальность - нереализованный гений уже стал притчей во языцех. Её не заменит хорошее образование - мир полон образованных изгоев. Всемогущи лишь настойчивость и упорство." (с) </a:t>
            </a:r>
            <a:r>
              <a:rPr lang="ru-RU" b="1" i="1" dirty="0" smtClean="0"/>
              <a:t>Рей </a:t>
            </a:r>
            <a:r>
              <a:rPr lang="ru-RU" b="1" i="1" dirty="0" err="1" smtClean="0"/>
              <a:t>Крок</a:t>
            </a:r>
            <a:r>
              <a:rPr lang="ru-RU" b="1" i="1" dirty="0" smtClean="0"/>
              <a:t>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556792"/>
            <a:ext cx="8229600" cy="1470025"/>
          </a:xfrm>
        </p:spPr>
        <p:txBody>
          <a:bodyPr/>
          <a:lstStyle/>
          <a:p>
            <a:r>
              <a:rPr lang="ru-RU" dirty="0" smtClean="0"/>
              <a:t>Рей </a:t>
            </a:r>
            <a:r>
              <a:rPr lang="ru-RU" dirty="0" err="1" smtClean="0"/>
              <a:t>Крок</a:t>
            </a:r>
            <a:r>
              <a:rPr lang="ru-RU" dirty="0" smtClean="0"/>
              <a:t> "</a:t>
            </a:r>
            <a:r>
              <a:rPr lang="ru-RU" dirty="0" err="1" smtClean="0"/>
              <a:t>McDonald's</a:t>
            </a:r>
            <a:r>
              <a:rPr lang="ru-RU" dirty="0" smtClean="0"/>
              <a:t>: как создавалась империя"</a:t>
            </a: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cdonalds1акака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8150" b="18150"/>
          <a:stretch>
            <a:fillRect/>
          </a:stretch>
        </p:blipFill>
        <p:spPr>
          <a:xfrm>
            <a:off x="0" y="0"/>
            <a:ext cx="9144000" cy="6966278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627784" y="188640"/>
            <a:ext cx="6120680" cy="2808312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Самый первый ресторан "</a:t>
            </a:r>
            <a:r>
              <a:rPr lang="ru-RU" sz="1800" dirty="0" err="1" smtClean="0"/>
              <a:t>McDonald's</a:t>
            </a:r>
            <a:r>
              <a:rPr lang="ru-RU" sz="1800" dirty="0" smtClean="0"/>
              <a:t>" открывшийся в июне 1955 года в </a:t>
            </a:r>
            <a:r>
              <a:rPr lang="ru-RU" sz="1800" dirty="0" err="1" smtClean="0"/>
              <a:t>Дес-Плейнс</a:t>
            </a:r>
            <a:r>
              <a:rPr lang="ru-RU" sz="1800" dirty="0" smtClean="0"/>
              <a:t> под предводительством Рея </a:t>
            </a:r>
            <a:r>
              <a:rPr lang="ru-RU" sz="1800" dirty="0" err="1" smtClean="0"/>
              <a:t>Крока</a:t>
            </a:r>
            <a:r>
              <a:rPr lang="ru-RU" sz="1800" dirty="0" smtClean="0"/>
              <a:t>. Со слов самого Рея </a:t>
            </a:r>
            <a:r>
              <a:rPr lang="ru-RU" sz="1800" dirty="0" err="1" smtClean="0"/>
              <a:t>Крока</a:t>
            </a:r>
            <a:r>
              <a:rPr lang="ru-RU" sz="1800" dirty="0" smtClean="0"/>
              <a:t>, она с самых первых дней стал приносить прибыль и являлся эталоном для остальных ресторанов "</a:t>
            </a:r>
            <a:r>
              <a:rPr lang="ru-RU" sz="1800" dirty="0" err="1" smtClean="0"/>
              <a:t>McDonald's</a:t>
            </a:r>
            <a:r>
              <a:rPr lang="ru-RU" sz="1800" dirty="0" smtClean="0"/>
              <a:t>".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titled-1_1809984iмаммк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/>
          <a:scene3d>
            <a:camera prst="perspectiveContrastingRightFacing"/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Главный финансист "Макдональдса" Гарри </a:t>
            </a:r>
            <a:r>
              <a:rPr lang="ru-RU" dirty="0" err="1" smtClean="0">
                <a:solidFill>
                  <a:schemeClr val="bg1"/>
                </a:solidFill>
              </a:rPr>
              <a:t>Зоннеборн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84168" y="1340768"/>
            <a:ext cx="3059832" cy="5517232"/>
          </a:xfrm>
          <a:solidFill>
            <a:schemeClr val="accent1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Гарри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Зоннеборн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был при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Кроке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тем же, чем мистер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Хайд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докторе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Джекиле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Пока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Крок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озарял улыбками инвесторов и заговаривал зубы кредиторам,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Зоннеборн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кабинетной тиши делал огромные деньги, позволившие "Макдональдсу" вскоре войти в число самых богатых компаний Америки. Еще в 1954 году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Зоннеборн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придумал, как объединить ресторанный бизнес и недвижимость. Его идея заключалась в том, чтобы, не имея ни гроша в кармане, постепенно прибрать к рукам здания ресторанов "Макдональдс" вместе с землей, на которой они стояли.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091126mac-2фооо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332656"/>
            <a:ext cx="7772400" cy="5687144"/>
          </a:xfrm>
          <a:solidFill>
            <a:srgbClr val="FFFFFF">
              <a:alpha val="18039"/>
            </a:srgb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В 1961 году, когда </a:t>
            </a:r>
            <a:r>
              <a:rPr lang="ru-RU" dirty="0" err="1" smtClean="0">
                <a:solidFill>
                  <a:schemeClr val="bg1"/>
                </a:solidFill>
              </a:rPr>
              <a:t>Зоннеборн</a:t>
            </a:r>
            <a:r>
              <a:rPr lang="ru-RU" dirty="0" smtClean="0">
                <a:solidFill>
                  <a:schemeClr val="bg1"/>
                </a:solidFill>
              </a:rPr>
              <a:t> уговаривал кредиторов дать его компании 2,7 миллиона, активы "Макдональдса", подправленные </a:t>
            </a:r>
            <a:r>
              <a:rPr lang="ru-RU" dirty="0" err="1" smtClean="0">
                <a:solidFill>
                  <a:schemeClr val="bg1"/>
                </a:solidFill>
              </a:rPr>
              <a:t>Бойланом</a:t>
            </a:r>
            <a:r>
              <a:rPr lang="ru-RU" dirty="0" smtClean="0">
                <a:solidFill>
                  <a:schemeClr val="bg1"/>
                </a:solidFill>
              </a:rPr>
              <a:t>, составляли 17 миллионов долларов. Известие о том, что истинный бизнес компании не </a:t>
            </a:r>
            <a:r>
              <a:rPr lang="ru-RU" dirty="0" err="1" smtClean="0">
                <a:solidFill>
                  <a:schemeClr val="bg1"/>
                </a:solidFill>
              </a:rPr>
              <a:t>фаст-фуд</a:t>
            </a:r>
            <a:r>
              <a:rPr lang="ru-RU" dirty="0" smtClean="0">
                <a:solidFill>
                  <a:schemeClr val="bg1"/>
                </a:solidFill>
              </a:rPr>
              <a:t>, а недвижимость, произвело хорошее впечатление. </a:t>
            </a:r>
            <a:r>
              <a:rPr lang="ru-RU" dirty="0" err="1" smtClean="0">
                <a:solidFill>
                  <a:schemeClr val="bg1"/>
                </a:solidFill>
              </a:rPr>
              <a:t>Зоннеборн</a:t>
            </a:r>
            <a:r>
              <a:rPr lang="ru-RU" dirty="0" smtClean="0">
                <a:solidFill>
                  <a:schemeClr val="bg1"/>
                </a:solidFill>
              </a:rPr>
              <a:t> целый час рассказывал о вложениях "Макдональдса" в лучшие участки земли, наконец охрип и отправился умыться с дороги. Представители знаменитых университетов посовещались и решили, что инвестиции в "Макдональдс" дело надежное.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971800" y="404664"/>
            <a:ext cx="6172200" cy="6165304"/>
          </a:xfrm>
          <a:scene3d>
            <a:camera prst="perspectiveContrastingLeftFacing"/>
            <a:lightRig rig="threePt" dir="t"/>
          </a:scene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dirty="0" err="1" smtClean="0"/>
              <a:t>Рэй</a:t>
            </a:r>
            <a:r>
              <a:rPr lang="ru-RU" dirty="0" smtClean="0"/>
              <a:t> </a:t>
            </a:r>
            <a:r>
              <a:rPr lang="ru-RU" dirty="0" err="1" smtClean="0"/>
              <a:t>Крок</a:t>
            </a:r>
            <a:r>
              <a:rPr lang="ru-RU" dirty="0" smtClean="0"/>
              <a:t> произвел переворот в сельском хозяйстве США, основав новую систему дойки коров, выращивания картофеля и упаковки сливок. В меню "Макдональдсов" появился </a:t>
            </a:r>
            <a:r>
              <a:rPr lang="ru-RU" dirty="0" err="1" smtClean="0"/>
              <a:t>Биг</a:t>
            </a:r>
            <a:r>
              <a:rPr lang="ru-RU" dirty="0" smtClean="0"/>
              <a:t> Мак, а в его рекламе - Рональд Макдональд. В Москве и Кувейте люди выстраивались в многокилометровые очереди на открытии первых "Макдональдсов". А ресторанный бизнес "Макдональдса" продолжает превращать рядовых американцев в миллионеров. 85% 21-миллиардного годового оборота компании приходится на индивидуальных инвесторов в США. </a:t>
            </a:r>
            <a:endParaRPr lang="ru-RU" dirty="0"/>
          </a:p>
        </p:txBody>
      </p:sp>
      <p:pic>
        <p:nvPicPr>
          <p:cNvPr id="5" name="Рисунок 4" descr="imagesувуакакака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995936" cy="6858000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irstDriveThru-largeмаааащ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417638"/>
          </a:xfr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Самый первый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McDonald's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</a:t>
            </a:r>
            <a:r>
              <a:rPr lang="ru-RU" sz="2800" dirty="0" smtClean="0">
                <a:solidFill>
                  <a:schemeClr val="bg1"/>
                </a:solidFill>
              </a:rPr>
              <a:t>для обслуживания покупателей на автомобиле был открыт в </a:t>
            </a:r>
            <a:r>
              <a:rPr lang="ru-RU" sz="2800" dirty="0" err="1" smtClean="0">
                <a:solidFill>
                  <a:schemeClr val="bg1"/>
                </a:solidFill>
              </a:rPr>
              <a:t>Сиере-Висте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cdon3моск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9492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934670"/>
            <a:ext cx="914400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Первый ресторан "</a:t>
            </a:r>
            <a:r>
              <a:rPr lang="ru-RU" dirty="0" err="1" smtClean="0"/>
              <a:t>McDonald's</a:t>
            </a:r>
            <a:r>
              <a:rPr lang="ru-RU" dirty="0" smtClean="0"/>
              <a:t>" в Москве. Люди отстаивали огромную очередь для того что бы там перекусить. В этот день сотрудники ресторана обслужили больше 30 000 человек.</a:t>
            </a: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7315200" cy="105773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lang="uk-UA" dirty="0" err="1" smtClean="0">
                <a:solidFill>
                  <a:schemeClr val="accent1">
                    <a:lumMod val="75000"/>
                  </a:schemeClr>
                </a:solidFill>
              </a:rPr>
              <a:t>ідготувала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1">
                    <a:lumMod val="75000"/>
                  </a:schemeClr>
                </a:solidFill>
              </a:rPr>
              <a:t>Прижигалінська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Марина</a:t>
            </a:r>
            <a:b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учениця 11 класу </a:t>
            </a:r>
            <a:b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ЗШ № 35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 descr="bf48329a74d81ce14bc4b0479396b01f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8099" b="18099"/>
          <a:stretch>
            <a:fillRect/>
          </a:stretch>
        </p:blipFill>
        <p:spPr>
          <a:xfrm>
            <a:off x="0" y="0"/>
            <a:ext cx="9001873" cy="4581525"/>
          </a:xfrm>
        </p:spPr>
      </p:pic>
    </p:spTree>
  </p:cSld>
  <p:clrMapOvr>
    <a:masterClrMapping/>
  </p:clrMapOvr>
  <p:transition spd="med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827584" y="3068960"/>
            <a:ext cx="7978080" cy="331507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   </a:t>
            </a:r>
            <a:r>
              <a:rPr lang="en-US" sz="2000" dirty="0" smtClean="0">
                <a:solidFill>
                  <a:srgbClr val="C00000"/>
                </a:solidFill>
              </a:rPr>
              <a:t>“</a:t>
            </a:r>
            <a:r>
              <a:rPr lang="ru-RU" sz="2000" dirty="0" smtClean="0">
                <a:solidFill>
                  <a:srgbClr val="C00000"/>
                </a:solidFill>
              </a:rPr>
              <a:t>В 1954 году мне было 52 года. У меня был диабет и артрит. Мне вырезали желчный пузырь и большую часть щитовидной железы. Но я верил в будущее,</a:t>
            </a:r>
            <a:r>
              <a:rPr lang="en-US" sz="2000" dirty="0" smtClean="0">
                <a:solidFill>
                  <a:srgbClr val="C00000"/>
                </a:solidFill>
              </a:rPr>
              <a:t>”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smtClean="0">
                <a:solidFill>
                  <a:srgbClr val="C00000"/>
                </a:solidFill>
              </a:rPr>
              <a:t>   </a:t>
            </a:r>
            <a:r>
              <a:rPr lang="ru-RU" dirty="0" smtClean="0">
                <a:solidFill>
                  <a:srgbClr val="0070C0"/>
                </a:solidFill>
              </a:rPr>
              <a:t>- так вспоминал </a:t>
            </a:r>
            <a:r>
              <a:rPr lang="ru-RU" dirty="0" err="1" smtClean="0">
                <a:solidFill>
                  <a:srgbClr val="0070C0"/>
                </a:solidFill>
              </a:rPr>
              <a:t>Рэй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Крок</a:t>
            </a:r>
            <a:r>
              <a:rPr lang="ru-RU" dirty="0" smtClean="0">
                <a:solidFill>
                  <a:srgbClr val="0070C0"/>
                </a:solidFill>
              </a:rPr>
              <a:t> судьбоносный момент, когда он познакомился с братьями Макдональдами. В дополнение к многочисленным болезням, он был глуховат и небогат. </a:t>
            </a:r>
            <a:r>
              <a:rPr lang="ru-RU" dirty="0" err="1" smtClean="0">
                <a:solidFill>
                  <a:srgbClr val="0070C0"/>
                </a:solidFill>
              </a:rPr>
              <a:t>Крок</a:t>
            </a:r>
            <a:r>
              <a:rPr lang="ru-RU" dirty="0" smtClean="0">
                <a:solidFill>
                  <a:srgbClr val="0070C0"/>
                </a:solidFill>
              </a:rPr>
              <a:t> был известным бизнесменом, но все его предприятия регулярно терпели крах. Когда в 1954 году ему потребовалось 15 тысяч наличными, чтобы выкупить лицензию на распространение "Макдональдса", ни один банк не дал ему кредита. Пришлось заложить дом и страховку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pic>
        <p:nvPicPr>
          <p:cNvPr id="5" name="Содержимое 4" descr="6-300x14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6552728" cy="2520280"/>
          </a:xfrm>
        </p:spPr>
      </p:pic>
    </p:spTree>
  </p:cSld>
  <p:clrMapOvr>
    <a:masterClrMapping/>
  </p:clrMapOvr>
  <p:transition spd="med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cdonal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>
            <a:normAutofit fontScale="90000"/>
          </a:bodyPr>
          <a:lstStyle/>
          <a:p>
            <a:r>
              <a:rPr lang="en-US" b="1" dirty="0" smtClean="0"/>
              <a:t>                </a:t>
            </a:r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его неудач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908720"/>
            <a:ext cx="7772400" cy="511108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normAutofit fontScale="85000" lnSpcReduction="20000"/>
          </a:bodyPr>
          <a:lstStyle/>
          <a:p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Рэй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Крок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не придумал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фаст-фуда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он им торговал. Собственно, только это он и умел делать. 17 лет он торговал бумажными стаканчиками фирмы "Лили Кап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Компани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" и был признан лучшим дилером компании. Потом создал собственную фирму, чтобы продавать "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мульти-миксер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" (установку для производства мороженого) нового образца, но к началу 50-х всех сотрудников фирмы пришлось уволить: конкуренты выпустили усовершенствованную установку и та вытеснила с рынка любимую машину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Крока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 В который раз оказавшись на грани разорения, он принялся, как встарь, разъезжать по стране. Именно тогда он обратил внимание, что маленький придорожный ресторанчик в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Сан-Бернардино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заказал сразу десять его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мульти-миксеров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 "Что они там с ними делают?" - спросил он знакомого. - "Зарабатывают," - ответил тот.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Крок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сел за руль и поехал в Калифорнию. </a:t>
            </a:r>
          </a:p>
        </p:txBody>
      </p:sp>
    </p:spTree>
  </p:cSld>
  <p:clrMapOvr>
    <a:masterClrMapping/>
  </p:clrMapOvr>
  <p:transition spd="med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Ray_Croc_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119736" y="0"/>
            <a:ext cx="6024264" cy="3717032"/>
          </a:xfrm>
          <a:noFill/>
        </p:spPr>
        <p:txBody>
          <a:bodyPr>
            <a:normAutofit fontScale="77500" lnSpcReduction="20000"/>
          </a:bodyPr>
          <a:lstStyle/>
          <a:p>
            <a:r>
              <a:rPr lang="ru-RU" sz="2900" dirty="0" smtClean="0">
                <a:solidFill>
                  <a:srgbClr val="C00000"/>
                </a:solidFill>
              </a:rPr>
              <a:t>Предложение </a:t>
            </a:r>
            <a:r>
              <a:rPr lang="ru-RU" sz="2900" dirty="0" err="1" smtClean="0">
                <a:solidFill>
                  <a:srgbClr val="C00000"/>
                </a:solidFill>
              </a:rPr>
              <a:t>Крока</a:t>
            </a:r>
            <a:r>
              <a:rPr lang="ru-RU" sz="2900" dirty="0" smtClean="0">
                <a:solidFill>
                  <a:srgbClr val="C00000"/>
                </a:solidFill>
              </a:rPr>
              <a:t> продавать их франшизы по всей стране стало для братьев сущим благословением. Франшиза стоила 950 долларов и выдавалась на 20 лет. А еще каждый ресторан должен был платить 1,9 процентов от своего дохода: 1,4% шли </a:t>
            </a:r>
            <a:r>
              <a:rPr lang="ru-RU" sz="2900" dirty="0" err="1" smtClean="0">
                <a:solidFill>
                  <a:srgbClr val="C00000"/>
                </a:solidFill>
              </a:rPr>
              <a:t>Кроку</a:t>
            </a:r>
            <a:r>
              <a:rPr lang="ru-RU" sz="2900" dirty="0" smtClean="0">
                <a:solidFill>
                  <a:srgbClr val="C00000"/>
                </a:solidFill>
              </a:rPr>
              <a:t>, 0,5% - братьям Макдональдам за использование их имени и ресторанной системы. </a:t>
            </a:r>
            <a:r>
              <a:rPr lang="ru-RU" sz="2900" dirty="0" err="1" smtClean="0">
                <a:solidFill>
                  <a:srgbClr val="C00000"/>
                </a:solidFill>
              </a:rPr>
              <a:t>Крок</a:t>
            </a:r>
            <a:r>
              <a:rPr lang="ru-RU" sz="2900" dirty="0" smtClean="0">
                <a:solidFill>
                  <a:srgbClr val="C00000"/>
                </a:solidFill>
              </a:rPr>
              <a:t> не имел права вносить ни малейшего изменения в систему "Макдональдс". На этих условиях разорившийся коммивояжер отправился покорять Америку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772816"/>
            <a:ext cx="4896544" cy="4860032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bg1">
                    <a:lumMod val="95000"/>
                  </a:schemeClr>
                </a:solidFill>
              </a:rPr>
              <a:t>Всем этим великолепием, приносившим небывалый для </a:t>
            </a:r>
            <a:r>
              <a:rPr lang="ru-RU" sz="4500" dirty="0" err="1" smtClean="0">
                <a:solidFill>
                  <a:schemeClr val="bg1">
                    <a:lumMod val="95000"/>
                  </a:schemeClr>
                </a:solidFill>
              </a:rPr>
              <a:t>фаст-фуда</a:t>
            </a:r>
            <a:r>
              <a:rPr lang="ru-RU" sz="4500" dirty="0" smtClean="0">
                <a:solidFill>
                  <a:schemeClr val="bg1">
                    <a:lumMod val="95000"/>
                  </a:schemeClr>
                </a:solidFill>
              </a:rPr>
              <a:t> годовой доход в 300 000, заправляла пара толстяков с одинаковыми залысинами и в одинаковых </a:t>
            </a:r>
            <a:r>
              <a:rPr lang="ru-RU" sz="4500" dirty="0" err="1" smtClean="0">
                <a:solidFill>
                  <a:schemeClr val="bg1">
                    <a:lumMod val="95000"/>
                  </a:schemeClr>
                </a:solidFill>
              </a:rPr>
              <a:t>очочках</a:t>
            </a:r>
            <a:r>
              <a:rPr lang="ru-RU" sz="4500" dirty="0" smtClean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ru-RU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Братья Макдональды были тюфяками</a:t>
            </a:r>
            <a:r>
              <a:rPr lang="ru-RU" sz="4500" dirty="0" smtClean="0">
                <a:solidFill>
                  <a:schemeClr val="bg1">
                    <a:lumMod val="95000"/>
                  </a:schemeClr>
                </a:solidFill>
              </a:rPr>
              <a:t>. Напав на золотую жилу, они ленились ее разрабатывать. </a:t>
            </a:r>
            <a:r>
              <a:rPr lang="ru-RU" sz="4500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первый ресторатор, купивший у них франшизу, предложил назвать свой ресторан "Макдональдс", Дик Макдональд сказал: "Да зачем? В вашем городе это имя все равно ничего не значит." Они не пытались привлекать инвесторов,</a:t>
            </a:r>
            <a:r>
              <a:rPr lang="ru-RU" sz="4500" dirty="0" smtClean="0">
                <a:solidFill>
                  <a:schemeClr val="bg1">
                    <a:lumMod val="95000"/>
                  </a:schemeClr>
                </a:solidFill>
              </a:rPr>
              <a:t> а часто вообще отговаривали их вкладывать деньги в строительство "Макдональдса" Отдавая за копейки право открыть новый "Макдональдс" - франшиза стоила от 1000 до 2,5 тысяч долларов - они даже не догадывались потребовать себе процент от доходов ресторана. </a:t>
            </a:r>
          </a:p>
          <a:p>
            <a:endParaRPr lang="ru-RU" sz="3400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20072" y="188640"/>
            <a:ext cx="3605024" cy="648072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>
            <a:noAutofit/>
          </a:bodyPr>
          <a:lstStyle/>
          <a:p>
            <a:r>
              <a:rPr lang="ru-RU" sz="1800" b="1" dirty="0" smtClean="0"/>
              <a:t>Предложение </a:t>
            </a:r>
            <a:r>
              <a:rPr lang="ru-RU" sz="1800" b="1" dirty="0" err="1" smtClean="0"/>
              <a:t>Крока</a:t>
            </a:r>
            <a:r>
              <a:rPr lang="ru-RU" sz="1800" b="1" dirty="0" smtClean="0"/>
              <a:t> продавать их франшизы по всей стране стало для братьев сущим благословением. Франшиза стоила 950 долларов и выдавалась на 20 лет. А еще каждый ресторан должен был платить 1,9 процентов от своего дохода: 1,4% шли </a:t>
            </a:r>
            <a:r>
              <a:rPr lang="ru-RU" sz="1800" b="1" dirty="0" err="1" smtClean="0"/>
              <a:t>Кроку</a:t>
            </a:r>
            <a:r>
              <a:rPr lang="ru-RU" sz="1800" b="1" dirty="0" smtClean="0"/>
              <a:t>, 0,5% - братьям Макдональдам за использование их имени и ресторанной системы. </a:t>
            </a:r>
            <a:r>
              <a:rPr lang="ru-RU" sz="1800" b="1" dirty="0" err="1" smtClean="0"/>
              <a:t>Крок</a:t>
            </a:r>
            <a:r>
              <a:rPr lang="ru-RU" sz="1800" b="1" dirty="0" smtClean="0"/>
              <a:t> не имел права вносить ни малейшего изменения в систему "Макдональдс". На этих условиях разорившийся коммивояжер отправился покорять Америку</a:t>
            </a:r>
            <a:endParaRPr lang="ru-RU" sz="1800" b="1" dirty="0"/>
          </a:p>
        </p:txBody>
      </p:sp>
      <p:pic>
        <p:nvPicPr>
          <p:cNvPr id="5" name="Рисунок 4" descr="mcdonald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4896544" cy="158115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48_McDonalds_San-Bernardi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868958"/>
          </a:xfrm>
        </p:spPr>
        <p:txBody>
          <a:bodyPr/>
          <a:lstStyle/>
          <a:p>
            <a:r>
              <a:rPr lang="en-US" b="1" dirty="0" smtClean="0"/>
              <a:t>      </a:t>
            </a:r>
            <a:r>
              <a:rPr lang="ru-RU" b="1" dirty="0" smtClean="0"/>
              <a:t>С чем едят </a:t>
            </a:r>
            <a:r>
              <a:rPr lang="ru-RU" b="1" dirty="0" err="1" smtClean="0"/>
              <a:t>франчайзинг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980728"/>
            <a:ext cx="7772400" cy="5256584"/>
          </a:xfrm>
          <a:solidFill>
            <a:schemeClr val="bg1">
              <a:lumMod val="85000"/>
              <a:alpha val="83000"/>
            </a:schemeClr>
          </a:solidFill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      </a:t>
            </a:r>
            <a:r>
              <a:rPr lang="ru-RU" dirty="0" err="1" smtClean="0"/>
              <a:t>Рэй</a:t>
            </a:r>
            <a:r>
              <a:rPr lang="ru-RU" dirty="0" smtClean="0"/>
              <a:t> </a:t>
            </a:r>
            <a:r>
              <a:rPr lang="ru-RU" dirty="0" err="1" smtClean="0"/>
              <a:t>Крок</a:t>
            </a:r>
            <a:r>
              <a:rPr lang="ru-RU" dirty="0" smtClean="0"/>
              <a:t> не придумал </a:t>
            </a:r>
            <a:r>
              <a:rPr lang="ru-RU" dirty="0" err="1" smtClean="0"/>
              <a:t>франчайзинг</a:t>
            </a:r>
            <a:r>
              <a:rPr lang="en-US" dirty="0" smtClean="0"/>
              <a:t>(</a:t>
            </a:r>
            <a:r>
              <a:rPr lang="ru-RU" dirty="0" smtClean="0"/>
              <a:t>это система распространения</a:t>
            </a:r>
            <a:r>
              <a:rPr lang="en-US" dirty="0" smtClean="0"/>
              <a:t>)</a:t>
            </a:r>
            <a:r>
              <a:rPr lang="ru-RU" dirty="0" smtClean="0"/>
              <a:t>, он его усовершенствовал. Он хотел, чтобы национальная сеть "Макдональдсов" приносила долгосрочную прибыль и не срамила свой </a:t>
            </a:r>
            <a:r>
              <a:rPr lang="ru-RU" dirty="0" err="1" smtClean="0"/>
              <a:t>брэнд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Он решительно отказался от быстрой прибыли</a:t>
            </a:r>
            <a:r>
              <a:rPr lang="ru-RU" dirty="0" smtClean="0"/>
              <a:t>, которую приносила продажа лицензий на целые территории. </a:t>
            </a:r>
            <a:r>
              <a:rPr lang="ru-RU" dirty="0" err="1" smtClean="0"/>
              <a:t>Крок</a:t>
            </a:r>
            <a:r>
              <a:rPr lang="ru-RU" dirty="0" smtClean="0"/>
              <a:t> продавал франшизы на строительство только одного ресторана "Макдональдс".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Впоследствии, если ресторатор доказывал свое соответствие высоким стандартам "Макдональдса",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Крок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мог доверить ему строительство еще одного ресторана</a:t>
            </a:r>
            <a:r>
              <a:rPr lang="ru-RU" dirty="0" smtClean="0"/>
              <a:t>. </a:t>
            </a:r>
            <a:r>
              <a:rPr lang="ru-RU" dirty="0" err="1" smtClean="0"/>
              <a:t>Крок</a:t>
            </a:r>
            <a:r>
              <a:rPr lang="ru-RU" dirty="0" smtClean="0"/>
              <a:t> также не хотел наживаться на рестораторах, продавая им оборудование и продовольствие. Однако все, что они закупали, должно было строго соответствовать стандартам "Макдональдса" - от количества касс до среднего размера картофелин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 впервые во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франчайзинге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он поставил свою прибыль в зависимость от прибыли ресторатора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 spd="med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cdonalds_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66936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332656"/>
            <a:ext cx="8075240" cy="47525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     </a:t>
            </a:r>
            <a:r>
              <a:rPr lang="ru-RU" dirty="0" smtClean="0"/>
              <a:t>За первый год </a:t>
            </a:r>
            <a:r>
              <a:rPr lang="ru-RU" dirty="0" err="1" smtClean="0"/>
              <a:t>Крок</a:t>
            </a:r>
            <a:r>
              <a:rPr lang="ru-RU" dirty="0" smtClean="0"/>
              <a:t> сумел продать только 18 франшиз. Половина из них ушли в Калифорнию. Половину он уговорил купить богатых завсегдатаев своего клуба в Чикаго. У тех был свой бизнес. Рестораны их мало интересовали. В их "Макдональдсах" царил полный бедлам</a:t>
            </a:r>
            <a:r>
              <a:rPr lang="ru-RU" dirty="0" smtClean="0">
                <a:solidFill>
                  <a:srgbClr val="FF0000"/>
                </a:solidFill>
              </a:rPr>
              <a:t>. В меню неизвестно откуда возникали пиццы и хот-доги. Цена на гамбургер взлетала в разы. Владельцы франшиз смотрели на рестораны как на свою собственность и делали в них, что хотели.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мечтал о рае униформы, где одинаково одетые продавцы, сияя, продают клиентам одинаковые гамбургеры по одинаковым ценам. Но как воплотить эту мечту, он не знал. 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Вот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так вот выглядел самый первый ресторан "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McDonald's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в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Сан-Бернадинос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Драйв-ин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восьмиугольной крышей. Пока что им владеют братья Макдональды, таким его увидел Рей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Крок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Hist13_McDonaldBrotherRestaurant-largeпееервій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39824"/>
            <a:ext cx="9144000" cy="5218176"/>
          </a:xfrm>
        </p:spPr>
      </p:pic>
    </p:spTree>
  </p:cSld>
  <p:clrMapOvr>
    <a:masterClrMapping/>
  </p:clrMapOvr>
  <p:transition spd="med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5112568" cy="93610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Сэнфорд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Агате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447800"/>
            <a:ext cx="8568952" cy="522156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numCol="3"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Спасение </a:t>
            </a:r>
            <a:r>
              <a:rPr lang="ru-RU" dirty="0" err="1" smtClean="0"/>
              <a:t>Крока</a:t>
            </a:r>
            <a:r>
              <a:rPr lang="ru-RU" dirty="0" smtClean="0"/>
              <a:t> явилось в образе скромного чикагского журналиста. К сорока шести годам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Сэнфорд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Агате </a:t>
            </a:r>
            <a:r>
              <a:rPr lang="ru-RU" dirty="0" smtClean="0"/>
              <a:t>скопил двадцать пять тысяч долларов и мечтал вложить их в какое-нибудь свое дело. </a:t>
            </a:r>
            <a:r>
              <a:rPr lang="ru-RU" dirty="0" err="1" smtClean="0"/>
              <a:t>Крок</a:t>
            </a:r>
            <a:r>
              <a:rPr lang="ru-RU" dirty="0" smtClean="0"/>
              <a:t> уговорил его купить франшизу</a:t>
            </a:r>
            <a:r>
              <a:rPr lang="ru-RU" b="1" u="sng" dirty="0" smtClean="0"/>
              <a:t>. Владелец земли в городке </a:t>
            </a:r>
            <a:r>
              <a:rPr lang="ru-RU" b="1" u="sng" dirty="0" err="1" smtClean="0"/>
              <a:t>Вокеган</a:t>
            </a:r>
            <a:r>
              <a:rPr lang="ru-RU" b="1" u="sng" dirty="0" smtClean="0"/>
              <a:t> согласился выстроить там "Макдональдс" и сдавать его в аренду Агате за 5 процентов от оборота ресторана, но не меньше 500 и не больше 1000 долларов.</a:t>
            </a:r>
            <a:r>
              <a:rPr lang="ru-RU" dirty="0" smtClean="0"/>
              <a:t> Агате внес деньги на депозит, уплатил первичный взнос за здание, купил оборудование, и от его сбережений не осталось ни цента. </a:t>
            </a:r>
            <a:endParaRPr lang="en-US" dirty="0" smtClean="0"/>
          </a:p>
          <a:p>
            <a:pPr algn="ctr">
              <a:buNone/>
            </a:pPr>
            <a:r>
              <a:rPr lang="en-US" b="1" dirty="0" smtClean="0"/>
              <a:t> </a:t>
            </a:r>
            <a:r>
              <a:rPr lang="ru-RU" b="1" u="sng" dirty="0" smtClean="0"/>
              <a:t>26 мая 1955 года "Макдональдс" Агате открылся</a:t>
            </a:r>
            <a:r>
              <a:rPr lang="ru-RU" u="sng" dirty="0" smtClean="0"/>
              <a:t>.</a:t>
            </a:r>
            <a:r>
              <a:rPr lang="ru-RU" dirty="0" smtClean="0"/>
              <a:t> Через два часа после открытия перед зданием выстроились длинные очереди.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вечеру в кассе миссис Агате лежало 450 долларов. К вечеру следующего дня - больше 800. Наличные не умещались в кассе, и каждый вечер супруги складывали их в коричневые бумажные пакеты и тащили домой. Через два дня "Макдональдс" Агате начал приносить стабильный доход - 1000 долларов в день. </a:t>
            </a:r>
            <a:r>
              <a:rPr lang="ru-RU" dirty="0" smtClean="0"/>
              <a:t>Владелец земли, сдававший ее в аренду Агате, рвал на голове волосы: он и представить не мог, что маленький ресторанчик будет зарабатывать 30 тысяч в месяц, а ему платить за аренду жалкую тысячу. В 1957 году Агате купил себе роскошный дом, а его прибыль на порядок превысила заработок самого </a:t>
            </a:r>
            <a:r>
              <a:rPr lang="ru-RU" dirty="0" err="1" smtClean="0"/>
              <a:t>Крока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95</TotalTime>
  <Words>1421</Words>
  <Application>Microsoft Office PowerPoint</Application>
  <PresentationFormat>Экран (4:3)</PresentationFormat>
  <Paragraphs>23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Справедливость</vt:lpstr>
      <vt:lpstr>Рей Крок "McDonald's: как создавалась империя"</vt:lpstr>
      <vt:lpstr>Презентация PowerPoint</vt:lpstr>
      <vt:lpstr>                История его неудач  </vt:lpstr>
      <vt:lpstr>Презентация PowerPoint</vt:lpstr>
      <vt:lpstr>Презентация PowerPoint</vt:lpstr>
      <vt:lpstr>      С чем едят франчайзинг</vt:lpstr>
      <vt:lpstr>Презентация PowerPoint</vt:lpstr>
      <vt:lpstr>Вот  так вот выглядел самый первый ресторан "McDonald's" в Сан-Бернадинос. Драйв-ин с восьмиугольной крышей. Пока что им владеют братья Макдональды, таким его увидел Рей Крок.</vt:lpstr>
      <vt:lpstr>     Сэнфорд Агате</vt:lpstr>
      <vt:lpstr>Презентация PowerPoint</vt:lpstr>
      <vt:lpstr>Главный финансист "Макдональдса" Гарри Зоннеборн</vt:lpstr>
      <vt:lpstr>Презентация PowerPoint</vt:lpstr>
      <vt:lpstr>Презентация PowerPoint</vt:lpstr>
      <vt:lpstr>Самый первый "McDonald's" для обслуживания покупателей на автомобиле был открыт в Сиере-Висте.</vt:lpstr>
      <vt:lpstr>Презентация PowerPoint</vt:lpstr>
      <vt:lpstr>Підготувала Прижигалінська Марина учениця 11 класу  ЗШ № 35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Рей Крок "McDonald's: как создавалась империя"</dc:title>
  <dc:creator>Mar</dc:creator>
  <cp:lastModifiedBy>Валерия</cp:lastModifiedBy>
  <cp:revision>12</cp:revision>
  <dcterms:created xsi:type="dcterms:W3CDTF">2014-12-15T19:06:41Z</dcterms:created>
  <dcterms:modified xsi:type="dcterms:W3CDTF">2016-10-11T09:55:00Z</dcterms:modified>
</cp:coreProperties>
</file>