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9" r:id="rId11"/>
    <p:sldId id="263" r:id="rId12"/>
    <p:sldId id="265" r:id="rId13"/>
    <p:sldId id="264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57" autoAdjust="0"/>
    <p:restoredTop sz="94660"/>
  </p:normalViewPr>
  <p:slideViewPr>
    <p:cSldViewPr>
      <p:cViewPr>
        <p:scale>
          <a:sx n="75" d="100"/>
          <a:sy n="75" d="100"/>
        </p:scale>
        <p:origin x="-127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6A5503-2175-434C-8D83-C48ACB4115CA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8125A-4CC8-4924-8CD2-07DFBACDA9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6A5503-2175-434C-8D83-C48ACB4115CA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8125A-4CC8-4924-8CD2-07DFBACDA9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6A5503-2175-434C-8D83-C48ACB4115CA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8125A-4CC8-4924-8CD2-07DFBACDA9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6A5503-2175-434C-8D83-C48ACB4115CA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8125A-4CC8-4924-8CD2-07DFBACDA9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6A5503-2175-434C-8D83-C48ACB4115CA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8125A-4CC8-4924-8CD2-07DFBACDA9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6A5503-2175-434C-8D83-C48ACB4115CA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8125A-4CC8-4924-8CD2-07DFBACDA9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6A5503-2175-434C-8D83-C48ACB4115CA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8125A-4CC8-4924-8CD2-07DFBACDA9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6A5503-2175-434C-8D83-C48ACB4115CA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8125A-4CC8-4924-8CD2-07DFBACDA9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6A5503-2175-434C-8D83-C48ACB4115CA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8125A-4CC8-4924-8CD2-07DFBACDA9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6A5503-2175-434C-8D83-C48ACB4115CA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8125A-4CC8-4924-8CD2-07DFBACDA9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6A5503-2175-434C-8D83-C48ACB4115CA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8125A-4CC8-4924-8CD2-07DFBACDA9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36A5503-2175-434C-8D83-C48ACB4115CA}" type="datetimeFigureOut">
              <a:rPr lang="ru-RU" smtClean="0"/>
              <a:t>23.10.2015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18125A-4CC8-4924-8CD2-07DFBACDA9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commons.wikimedia.org/wiki/File:Laptev_sea_sunset.JPG?uselang=ru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s://commons.wikimedia.org/wiki/File:Laptev_sea_ice_hummocks.JPG?uselang=ru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7%D1%83%D0%BA%D0%BE%D1%82%D1%81%D0%BA%D0%BE%D0%B5_%D0%BC%D0%BE%D1%80%D0%B5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7%D1%83%D0%BA%D0%BE%D1%82%D1%81%D0%BA%D0%BE%D0%B5_%D0%BC%D0%BE%D1%80%D0%B5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E%D0%BB%D1%91%D0%BD%D0%BE%D1%81%D1%82%D1%8C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geographyofrussia.com/ostrova/" TargetMode="External"/><Relationship Id="rId3" Type="http://schemas.openxmlformats.org/officeDocument/2006/relationships/hyperlink" Target="http://geographyofrussia.com/severnyj-ledovityj-okean/" TargetMode="External"/><Relationship Id="rId7" Type="http://schemas.openxmlformats.org/officeDocument/2006/relationships/hyperlink" Target="http://geographyofrussia.com/barencevo-more-2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eographyofrussia.com/atlantika/" TargetMode="External"/><Relationship Id="rId5" Type="http://schemas.openxmlformats.org/officeDocument/2006/relationships/hyperlink" Target="http://geographyofrussia.com/morya-rossii-barencevo-more/" TargetMode="External"/><Relationship Id="rId4" Type="http://schemas.openxmlformats.org/officeDocument/2006/relationships/hyperlink" Target="http://geographyofrussia.com/atlanticheskij-okea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eographyofrussia.com/solenost-vod-mirovogo-okeana/" TargetMode="External"/><Relationship Id="rId7" Type="http://schemas.openxmlformats.org/officeDocument/2006/relationships/hyperlink" Target="http://geographyofrussia.com/morya-rossii-beloe-more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eographyofrussia.com/novaya-zemlya/" TargetMode="External"/><Relationship Id="rId5" Type="http://schemas.openxmlformats.org/officeDocument/2006/relationships/hyperlink" Target="http://geographyofrussia.com/temperatura-vod-mirovogo-okeana/" TargetMode="External"/><Relationship Id="rId4" Type="http://schemas.openxmlformats.org/officeDocument/2006/relationships/hyperlink" Target="http://geographyofrussia.com/vidy-zemnoj-kory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geographyofrussia.com/reki/" TargetMode="External"/><Relationship Id="rId3" Type="http://schemas.openxmlformats.org/officeDocument/2006/relationships/hyperlink" Target="http://geographyofrussia.com/poluostrov/" TargetMode="External"/><Relationship Id="rId7" Type="http://schemas.openxmlformats.org/officeDocument/2006/relationships/hyperlink" Target="http://geographyofrussia.com/beloe-more/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eographyofrussia.com/barencevo-more/" TargetMode="External"/><Relationship Id="rId5" Type="http://schemas.openxmlformats.org/officeDocument/2006/relationships/hyperlink" Target="http://geographyofrussia.com/kolskij-poluostrov/" TargetMode="External"/><Relationship Id="rId4" Type="http://schemas.openxmlformats.org/officeDocument/2006/relationships/hyperlink" Target="http://geographyofrussia.com/kanin/" TargetMode="External"/><Relationship Id="rId9" Type="http://schemas.openxmlformats.org/officeDocument/2006/relationships/hyperlink" Target="http://geographyofrussia.com/severnaya-dvina-2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geographyofrussia.com/vostochno-sibirskoe-more/" TargetMode="External"/><Relationship Id="rId13" Type="http://schemas.openxmlformats.org/officeDocument/2006/relationships/hyperlink" Target="http://geographyofrussia.com/mirovoj-okean-i-ego-chasti/" TargetMode="External"/><Relationship Id="rId3" Type="http://schemas.openxmlformats.org/officeDocument/2006/relationships/hyperlink" Target="http://geographyofrussia.com/karskoe-more-2/" TargetMode="External"/><Relationship Id="rId7" Type="http://schemas.openxmlformats.org/officeDocument/2006/relationships/hyperlink" Target="http://geographyofrussia.com/tajmyr/" TargetMode="External"/><Relationship Id="rId12" Type="http://schemas.openxmlformats.org/officeDocument/2006/relationships/hyperlink" Target="http://geographyofrussia.com/ledniki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geographyofrussia.com/severnaya-zemlya/" TargetMode="External"/><Relationship Id="rId11" Type="http://schemas.openxmlformats.org/officeDocument/2006/relationships/hyperlink" Target="http://geographyofrussia.com/tixij-okean/" TargetMode="External"/><Relationship Id="rId5" Type="http://schemas.openxmlformats.org/officeDocument/2006/relationships/hyperlink" Target="http://geographyofrussia.com/morya-rossii-more-laptevyx/" TargetMode="External"/><Relationship Id="rId10" Type="http://schemas.openxmlformats.org/officeDocument/2006/relationships/hyperlink" Target="http://geographyofrussia.com/morya-rossii-beringovo-more/" TargetMode="External"/><Relationship Id="rId4" Type="http://schemas.openxmlformats.org/officeDocument/2006/relationships/hyperlink" Target="http://geographyofrussia.com/morya-rossii-karskoe-more/" TargetMode="External"/><Relationship Id="rId9" Type="http://schemas.openxmlformats.org/officeDocument/2006/relationships/hyperlink" Target="http://geographyofrussia.com/morya-rossii-chukotskoe-more/" TargetMode="External"/><Relationship Id="rId14" Type="http://schemas.openxmlformats.org/officeDocument/2006/relationships/hyperlink" Target="http://geographyofrussia.com/evraziya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E%D1%80%D0%B5_%D0%9B%D0%B0%D0%BF%D1%82%D0%B5%D0%B2%D1%8B%D1%85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E%D1%80%D0%B5_%D0%9B%D0%B0%D0%BF%D1%82%D0%B5%D0%B2%D1%8B%D1%85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Kelsonsans"/>
              </a:rPr>
              <a:t>Моря</a:t>
            </a:r>
            <a:r>
              <a:rPr lang="ru-RU" b="1" dirty="0" smtClean="0">
                <a:solidFill>
                  <a:srgbClr val="B42F2F"/>
                </a:solidFill>
                <a:latin typeface="Kelsonsans"/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Kelsonsans"/>
              </a:rPr>
              <a:t>Северного</a:t>
            </a:r>
            <a:r>
              <a:rPr lang="ru-RU" b="1" dirty="0" smtClean="0">
                <a:solidFill>
                  <a:srgbClr val="B42F2F"/>
                </a:solidFill>
                <a:latin typeface="Kelsonsans"/>
              </a:rPr>
              <a:t>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Kelsonsans"/>
              </a:rPr>
              <a:t>Ледовитого</a:t>
            </a:r>
            <a:r>
              <a:rPr lang="ru-RU" b="1" dirty="0" smtClean="0">
                <a:solidFill>
                  <a:srgbClr val="B42F2F"/>
                </a:solidFill>
                <a:latin typeface="Kelsonsans"/>
              </a:rPr>
              <a:t> </a:t>
            </a:r>
            <a:r>
              <a:rPr lang="ru-RU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Kelsonsans"/>
              </a:rPr>
              <a:t>океана,</a:t>
            </a:r>
            <a:r>
              <a:rPr lang="ru-RU" b="1" dirty="0" smtClean="0">
                <a:solidFill>
                  <a:srgbClr val="B42F2F"/>
                </a:solidFill>
                <a:latin typeface="Kelsonsans"/>
              </a:rPr>
              <a:t> </a:t>
            </a:r>
            <a:r>
              <a:rPr lang="ru-RU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Kelsonsans"/>
              </a:rPr>
              <a:t>омывающие</a:t>
            </a:r>
            <a:r>
              <a:rPr lang="ru-RU" b="1" dirty="0" smtClean="0">
                <a:solidFill>
                  <a:srgbClr val="B42F2F"/>
                </a:solidFill>
                <a:latin typeface="Kelsonsans"/>
              </a:rPr>
              <a:t> </a:t>
            </a:r>
            <a:r>
              <a:rPr lang="ru-RU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Kelsonsans"/>
              </a:rPr>
              <a:t>Россию</a:t>
            </a:r>
            <a:r>
              <a:rPr lang="ru-RU" b="1" dirty="0" smtClean="0">
                <a:solidFill>
                  <a:srgbClr val="B42F2F"/>
                </a:solidFill>
                <a:latin typeface="Kelsonsans"/>
              </a:rPr>
              <a:t/>
            </a:r>
            <a:br>
              <a:rPr lang="ru-RU" b="1" dirty="0" smtClean="0">
                <a:solidFill>
                  <a:srgbClr val="B42F2F"/>
                </a:solidFill>
                <a:latin typeface="Kelsonsans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 ученик 8 класса Харченко Сергей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upload.wikimedia.org/wikipedia/commons/thumb/1/18/Laptev_sea_sunset.JPG/220px-Laptev_sea_sunset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85860"/>
            <a:ext cx="4062732" cy="2714644"/>
          </a:xfrm>
          <a:prstGeom prst="rect">
            <a:avLst/>
          </a:prstGeom>
          <a:noFill/>
        </p:spPr>
      </p:pic>
      <p:pic>
        <p:nvPicPr>
          <p:cNvPr id="3" name="Picture 5" descr="https://upload.wikimedia.org/wikipedia/commons/thumb/e/e0/Laptev_sea_ice_hummocks.JPG/220px-Laptev_sea_ice_hummocks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27695" y="1285860"/>
            <a:ext cx="4816305" cy="27146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4071942"/>
            <a:ext cx="4207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Море Лаптевых. Закат солнца зимой.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00694" y="4071942"/>
            <a:ext cx="1977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Ледяные торосы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uchenye-oprovergli-povsemestnost-globalnogo-potepleniya_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5776"/>
            <a:ext cx="9513908" cy="71437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-214338"/>
            <a:ext cx="75723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Чукотское море.</a:t>
            </a:r>
            <a:endParaRPr lang="ru-RU" sz="6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948690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3"/>
                </a:solidFill>
              </a:rPr>
              <a:t>В 1648 году Семен Дежнёв от устья реки Колыма прошёл по морю до реки Анадырь. В 1728 году экспедиция </a:t>
            </a:r>
            <a:r>
              <a:rPr lang="ru-RU" dirty="0" err="1" smtClean="0">
                <a:solidFill>
                  <a:schemeClr val="accent3"/>
                </a:solidFill>
              </a:rPr>
              <a:t>Витуса</a:t>
            </a:r>
            <a:r>
              <a:rPr lang="ru-RU" dirty="0" smtClean="0">
                <a:solidFill>
                  <a:schemeClr val="accent3"/>
                </a:solidFill>
              </a:rPr>
              <a:t>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Беринга и</a:t>
            </a:r>
            <a:r>
              <a:rPr lang="ru-RU" dirty="0">
                <a:solidFill>
                  <a:schemeClr val="accent3"/>
                </a:solidFill>
              </a:rPr>
              <a:t> в 1779 году капитан Джеймс Кук прошли в море из Тихого океана.</a:t>
            </a:r>
          </a:p>
          <a:p>
            <a:r>
              <a:rPr lang="ru-RU" dirty="0">
                <a:solidFill>
                  <a:schemeClr val="accent3"/>
                </a:solidFill>
              </a:rPr>
              <a:t>В 1928 году в ходе гидрографических наблюдений норвежский полярный исследователь Х. </a:t>
            </a:r>
            <a:r>
              <a:rPr lang="ru-RU" dirty="0" err="1">
                <a:solidFill>
                  <a:schemeClr val="accent3"/>
                </a:solidFill>
              </a:rPr>
              <a:t>Свердруп</a:t>
            </a:r>
            <a:r>
              <a:rPr lang="ru-RU" dirty="0">
                <a:solidFill>
                  <a:schemeClr val="accent3"/>
                </a:solidFill>
              </a:rPr>
              <a:t> обнаружил, что море, лежащее между мысом </a:t>
            </a:r>
            <a:r>
              <a:rPr lang="ru-RU" dirty="0" err="1">
                <a:solidFill>
                  <a:schemeClr val="accent3"/>
                </a:solidFill>
              </a:rPr>
              <a:t>Барроу</a:t>
            </a:r>
            <a:r>
              <a:rPr lang="ru-RU" dirty="0">
                <a:solidFill>
                  <a:schemeClr val="accent3"/>
                </a:solidFill>
              </a:rPr>
              <a:t> и о. Врангеля по своим природным условиям сильно отличается от моря между Новосибирскими островами и о. Врангеля и поэтому должно быть выделено из состава </a:t>
            </a:r>
            <a:r>
              <a:rPr lang="ru-RU" dirty="0" err="1">
                <a:solidFill>
                  <a:schemeClr val="accent3"/>
                </a:solidFill>
              </a:rPr>
              <a:t>Восточно-Сибирского</a:t>
            </a:r>
            <a:r>
              <a:rPr lang="ru-RU" dirty="0">
                <a:solidFill>
                  <a:schemeClr val="accent3"/>
                </a:solidFill>
              </a:rPr>
              <a:t> моря. Вновь выделенное море было решено назвать Чукотским по народу, населяющему Чукотский полуостров. Официально название утверждено в 1935 году</a:t>
            </a:r>
            <a:r>
              <a:rPr lang="ru-RU" baseline="30000" dirty="0">
                <a:solidFill>
                  <a:schemeClr val="accent3"/>
                </a:solidFill>
                <a:hlinkClick r:id="rId3"/>
              </a:rPr>
              <a:t>[1</a:t>
            </a:r>
            <a:r>
              <a:rPr lang="ru-RU" baseline="30000" dirty="0" smtClean="0">
                <a:solidFill>
                  <a:schemeClr val="accent3"/>
                </a:solidFill>
                <a:hlinkClick r:id="rId3"/>
              </a:rPr>
              <a:t>]</a:t>
            </a:r>
            <a:r>
              <a:rPr lang="ru-RU" dirty="0" smtClean="0">
                <a:solidFill>
                  <a:schemeClr val="accent3"/>
                </a:solidFill>
              </a:rPr>
              <a:t>.</a:t>
            </a:r>
            <a:r>
              <a:rPr lang="ru-RU" dirty="0">
                <a:solidFill>
                  <a:schemeClr val="accent3"/>
                </a:solidFill>
              </a:rPr>
              <a:t> Чукотское море расположено на шельфе с глубинами 40-60 метров</a:t>
            </a:r>
            <a:r>
              <a:rPr lang="ru-RU" dirty="0" smtClean="0">
                <a:solidFill>
                  <a:schemeClr val="accent3"/>
                </a:solidFill>
              </a:rPr>
              <a:t>.</a:t>
            </a:r>
            <a:r>
              <a:rPr lang="ru-RU" dirty="0">
                <a:solidFill>
                  <a:schemeClr val="accent3"/>
                </a:solidFill>
              </a:rPr>
              <a:t> Дно моря покрыто рыхлым илом с песком и гравием</a:t>
            </a:r>
            <a:r>
              <a:rPr lang="ru-RU" dirty="0" smtClean="0">
                <a:solidFill>
                  <a:schemeClr val="accent3"/>
                </a:solidFill>
              </a:rPr>
              <a:t>.</a:t>
            </a:r>
            <a:r>
              <a:rPr lang="ru-RU" dirty="0">
                <a:solidFill>
                  <a:schemeClr val="accent3"/>
                </a:solidFill>
              </a:rPr>
              <a:t> В районе Берингова пролива температура воды летом поднимается до 12 °C. По мере продвижения на север температура падает до отрицательных значений. Зимой температура воды почти достигает температуры замерзания (-1,7 °C). С глубиной температура воды понижается, но в восточной части моря летом она остаётся положительной до самого дна. Температура воды на поверхности зимой — 1,8°, летом от 4 до 12</a:t>
            </a:r>
            <a:r>
              <a:rPr lang="ru-RU" dirty="0" smtClean="0">
                <a:solidFill>
                  <a:schemeClr val="accent3"/>
                </a:solidFill>
              </a:rPr>
              <a:t>°.</a:t>
            </a:r>
            <a:r>
              <a:rPr lang="ru-RU" dirty="0">
                <a:solidFill>
                  <a:schemeClr val="accent3"/>
                </a:solidFill>
              </a:rPr>
              <a:t> Зимой характерна повышенная солёность (около 31-33 ‰) подлёдного слоя воды. В летний период солёность меньше, увеличивается с запада на восток от 28 до 32 ‰. У тающих кромок льдов солёность меньше, минимальна она у устьев рек (3—5 ‰). Обычно с глубиной солёность увеличивается.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ч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7222" y="0"/>
            <a:ext cx="1025985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1428736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Белые медведи, обитающие во льдах Чукотского моря, относятся к одной из пяти генетически различающихся популяций этого вида</a:t>
            </a:r>
            <a:r>
              <a:rPr lang="ru-RU" baseline="30000" dirty="0">
                <a:solidFill>
                  <a:schemeClr val="bg1"/>
                </a:solidFill>
              </a:rPr>
              <a:t>[3</a:t>
            </a:r>
            <a:r>
              <a:rPr lang="ru-RU" baseline="30000" dirty="0">
                <a:solidFill>
                  <a:schemeClr val="bg1"/>
                </a:solidFill>
                <a:hlinkClick r:id="rId3"/>
              </a:rPr>
              <a:t>]</a:t>
            </a:r>
            <a:r>
              <a:rPr lang="ru-RU" dirty="0">
                <a:solidFill>
                  <a:schemeClr val="bg1"/>
                </a:solidFill>
              </a:rPr>
              <a:t>. Также обитают тюлени, моржи, киты. Из рыб — дальневосточная навага, хариус, арктический голец, полярная треска. Летом берега покрывают птичьи базары. Встречаются утки, гуси, чайки и др. птицы.</a:t>
            </a:r>
          </a:p>
          <a:p>
            <a:r>
              <a:rPr lang="ru-RU" dirty="0">
                <a:solidFill>
                  <a:schemeClr val="bg1"/>
                </a:solidFill>
              </a:rPr>
              <a:t>На островах Врангеля и </a:t>
            </a:r>
            <a:r>
              <a:rPr lang="ru-RU" dirty="0" err="1">
                <a:solidFill>
                  <a:schemeClr val="bg1"/>
                </a:solidFill>
              </a:rPr>
              <a:t>Геральд</a:t>
            </a:r>
            <a:r>
              <a:rPr lang="ru-RU" dirty="0">
                <a:solidFill>
                  <a:schemeClr val="bg1"/>
                </a:solidFill>
              </a:rPr>
              <a:t> расположен арктический заповедник, являющийся основным местом размножения белых медведей и моржей</a:t>
            </a:r>
            <a:r>
              <a:rPr lang="ru-RU" baseline="30000" dirty="0">
                <a:solidFill>
                  <a:schemeClr val="bg1"/>
                </a:solidFill>
              </a:rPr>
              <a:t>[4</a:t>
            </a:r>
            <a:r>
              <a:rPr lang="ru-RU" baseline="30000" dirty="0" smtClean="0">
                <a:solidFill>
                  <a:schemeClr val="bg1"/>
                </a:solidFill>
              </a:rPr>
              <a:t>]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ru-RU" dirty="0">
                <a:solidFill>
                  <a:schemeClr val="bg1"/>
                </a:solidFill>
              </a:rPr>
              <a:t> По оценкам шельф Чукотского моря содержит до 30 </a:t>
            </a:r>
            <a:r>
              <a:rPr lang="ru-RU" dirty="0" err="1">
                <a:solidFill>
                  <a:schemeClr val="bg1"/>
                </a:solidFill>
              </a:rPr>
              <a:t>млрд</a:t>
            </a:r>
            <a:r>
              <a:rPr lang="ru-RU" dirty="0">
                <a:solidFill>
                  <a:schemeClr val="bg1"/>
                </a:solidFill>
              </a:rPr>
              <a:t> баррелей нефти. В феврале 2008 года правительство США объявило об успешном проведении торгов по проведению добычи (итоговая цена 2,6 миллиарда долларов США). Торги критиковались защитниками окружающей среды</a:t>
            </a:r>
            <a:r>
              <a:rPr lang="ru-RU" baseline="30000" dirty="0">
                <a:solidFill>
                  <a:schemeClr val="bg1"/>
                </a:solidFill>
              </a:rPr>
              <a:t>[5]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</a:rPr>
              <a:t>В шельфовой зоне Чукотского моря имеются промышленные запасы россыпного золота</a:t>
            </a:r>
            <a:r>
              <a:rPr lang="ru-RU" baseline="30000" dirty="0">
                <a:solidFill>
                  <a:schemeClr val="bg1"/>
                </a:solidFill>
              </a:rPr>
              <a:t>[6]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в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28726" y="0"/>
            <a:ext cx="12582686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66543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err="1" smtClean="0">
                <a:solidFill>
                  <a:schemeClr val="bg1"/>
                </a:solidFill>
              </a:rPr>
              <a:t>Восточно-Сибирское</a:t>
            </a:r>
            <a:r>
              <a:rPr lang="ru-RU" sz="4000" dirty="0" smtClean="0">
                <a:solidFill>
                  <a:schemeClr val="bg1"/>
                </a:solidFill>
              </a:rPr>
              <a:t> море.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714357"/>
            <a:ext cx="9144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chemeClr val="bg1"/>
                </a:solidFill>
              </a:rPr>
              <a:t>Восто́чно-Сиби́рское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b="1" dirty="0" err="1">
                <a:solidFill>
                  <a:schemeClr val="bg1"/>
                </a:solidFill>
              </a:rPr>
              <a:t>мо́ре</a:t>
            </a:r>
            <a:r>
              <a:rPr lang="ru-RU" dirty="0">
                <a:solidFill>
                  <a:schemeClr val="bg1"/>
                </a:solidFill>
              </a:rPr>
              <a:t>  — окраинное море Северного Ледовитого океана, расположено между Новосибирскими островами и островом Врангеля. Площадь поверхности 944 600 км². Побережье административно относится к Якутии и к Чукотскому автономному округу.</a:t>
            </a:r>
          </a:p>
          <a:p>
            <a:r>
              <a:rPr lang="ru-RU" dirty="0">
                <a:solidFill>
                  <a:schemeClr val="bg1"/>
                </a:solidFill>
              </a:rPr>
              <a:t>Название присвоено по предложению Ю. М. Шокальского Русским географическим обществом, утверждено постановлением ЦИК СССР 27 июня 1935 года</a:t>
            </a:r>
            <a:r>
              <a:rPr lang="ru-RU" baseline="30000" dirty="0">
                <a:solidFill>
                  <a:schemeClr val="bg1"/>
                </a:solidFill>
              </a:rPr>
              <a:t>[1</a:t>
            </a:r>
            <a:r>
              <a:rPr lang="ru-RU" baseline="30000" dirty="0" smtClean="0">
                <a:solidFill>
                  <a:schemeClr val="bg1"/>
                </a:solidFill>
              </a:rPr>
              <a:t>]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ru-RU" dirty="0">
                <a:solidFill>
                  <a:schemeClr val="bg1"/>
                </a:solidFill>
              </a:rPr>
              <a:t> Средняя глубина 66 метров, наибольшая 155 метров. </a:t>
            </a:r>
            <a:r>
              <a:rPr lang="ru-RU" dirty="0" err="1">
                <a:solidFill>
                  <a:schemeClr val="bg1"/>
                </a:solidFill>
              </a:rPr>
              <a:t>Бо́льшую</a:t>
            </a:r>
            <a:r>
              <a:rPr lang="ru-RU" dirty="0">
                <a:solidFill>
                  <a:schemeClr val="bg1"/>
                </a:solidFill>
              </a:rPr>
              <a:t> часть года море покрыто льдом. Солёность от 5 ‰ вблизи устьев рек до 30 ‰ на севере.</a:t>
            </a:r>
          </a:p>
          <a:p>
            <a:r>
              <a:rPr lang="ru-RU" dirty="0">
                <a:solidFill>
                  <a:schemeClr val="bg1"/>
                </a:solidFill>
              </a:rPr>
              <a:t>В море впадают реки: </a:t>
            </a:r>
            <a:r>
              <a:rPr lang="ru-RU" dirty="0" err="1">
                <a:solidFill>
                  <a:schemeClr val="bg1"/>
                </a:solidFill>
              </a:rPr>
              <a:t>Индигирка,Колыма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  <a:p>
            <a:r>
              <a:rPr lang="ru-RU" dirty="0">
                <a:solidFill>
                  <a:schemeClr val="bg1"/>
                </a:solidFill>
              </a:rPr>
              <a:t>На побережье моря несколько заливов: </a:t>
            </a:r>
            <a:r>
              <a:rPr lang="ru-RU" dirty="0" err="1">
                <a:solidFill>
                  <a:schemeClr val="bg1"/>
                </a:solidFill>
              </a:rPr>
              <a:t>Чаунская</a:t>
            </a:r>
            <a:r>
              <a:rPr lang="ru-RU" dirty="0">
                <a:solidFill>
                  <a:schemeClr val="bg1"/>
                </a:solidFill>
              </a:rPr>
              <a:t> губа, </a:t>
            </a:r>
            <a:r>
              <a:rPr lang="ru-RU" dirty="0" err="1">
                <a:solidFill>
                  <a:schemeClr val="bg1"/>
                </a:solidFill>
              </a:rPr>
              <a:t>Омуляхская</a:t>
            </a:r>
            <a:r>
              <a:rPr lang="ru-RU" dirty="0">
                <a:solidFill>
                  <a:schemeClr val="bg1"/>
                </a:solidFill>
              </a:rPr>
              <a:t> губа, </a:t>
            </a:r>
            <a:r>
              <a:rPr lang="ru-RU" dirty="0" err="1">
                <a:solidFill>
                  <a:schemeClr val="bg1"/>
                </a:solidFill>
              </a:rPr>
              <a:t>Хромская</a:t>
            </a:r>
            <a:r>
              <a:rPr lang="ru-RU" dirty="0">
                <a:solidFill>
                  <a:schemeClr val="bg1"/>
                </a:solidFill>
              </a:rPr>
              <a:t> губа, Колымский залив, Колымская губа.</a:t>
            </a:r>
          </a:p>
          <a:p>
            <a:r>
              <a:rPr lang="ru-RU" dirty="0">
                <a:solidFill>
                  <a:schemeClr val="bg1"/>
                </a:solidFill>
              </a:rPr>
              <a:t>Крупные острова: Новосибирские, Ляховские, острова </a:t>
            </a:r>
            <a:r>
              <a:rPr lang="ru-RU" dirty="0" err="1">
                <a:solidFill>
                  <a:schemeClr val="bg1"/>
                </a:solidFill>
              </a:rPr>
              <a:t>Де-Лонга</a:t>
            </a:r>
            <a:r>
              <a:rPr lang="ru-RU" dirty="0">
                <a:solidFill>
                  <a:schemeClr val="bg1"/>
                </a:solidFill>
              </a:rPr>
              <a:t>. В центре моря островов нет.</a:t>
            </a:r>
          </a:p>
          <a:p>
            <a:r>
              <a:rPr lang="ru-RU" dirty="0">
                <a:solidFill>
                  <a:schemeClr val="bg1"/>
                </a:solidFill>
              </a:rPr>
              <a:t>Промысел моржа, тюленя; рыболовство. Главный порт — </a:t>
            </a:r>
            <a:r>
              <a:rPr lang="ru-RU" dirty="0" err="1">
                <a:solidFill>
                  <a:schemeClr val="bg1"/>
                </a:solidFill>
              </a:rPr>
              <a:t>Певек</a:t>
            </a:r>
            <a:r>
              <a:rPr lang="ru-RU" dirty="0">
                <a:solidFill>
                  <a:schemeClr val="bg1"/>
                </a:solidFill>
              </a:rPr>
              <a:t>, также используется бухта </a:t>
            </a:r>
            <a:r>
              <a:rPr lang="ru-RU" dirty="0" err="1">
                <a:solidFill>
                  <a:schemeClr val="bg1"/>
                </a:solidFill>
              </a:rPr>
              <a:t>Амбарчик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ru-RU" dirty="0">
                <a:solidFill>
                  <a:schemeClr val="bg1"/>
                </a:solidFill>
              </a:rPr>
              <a:t> Море лежит на шельфе. В восточной части глубины доходят до 54 метров, в западной и центральной — 20 метров, к северу доходят до 200 метров (эта глубина принята за изобату — границу моря). Максимальная глубина — 915 метров.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вс_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9596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714356"/>
            <a:ext cx="91440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B0F0"/>
                </a:solidFill>
              </a:rPr>
              <a:t>Почти весь год море покрыто льдом. В восточной части моря даже летом сохраняются плавучие многолетние льды. От берега они могут отгоняться к северу ветрами с материка.</a:t>
            </a:r>
          </a:p>
          <a:p>
            <a:r>
              <a:rPr lang="ru-RU" sz="2000" dirty="0">
                <a:solidFill>
                  <a:srgbClr val="00B0F0"/>
                </a:solidFill>
              </a:rPr>
              <a:t>Льды дрейфуют в северо-западном направлении в результате циркуляции воды под воздействием антициклонов у Северного полюса. После ослабления антициклона область циклонического круговорота увеличивается и в море поступает многолетний лёд</a:t>
            </a:r>
            <a:r>
              <a:rPr lang="ru-RU" sz="2000" dirty="0" smtClean="0">
                <a:solidFill>
                  <a:srgbClr val="00B0F0"/>
                </a:solidFill>
              </a:rPr>
              <a:t>.</a:t>
            </a:r>
            <a:r>
              <a:rPr lang="ru-RU" sz="2000" dirty="0">
                <a:solidFill>
                  <a:srgbClr val="00B0F0"/>
                </a:solidFill>
              </a:rPr>
              <a:t> Температуры морской воды низкие, на севере они и зимой, и летом близки к −1,8 °C. К югу летом температура повышается в верхних слоях до 5 °C. У окраины ледяных полей температура составляет 1-2 °C. Максимальных значений температура воды достигает к концу лета в устьях рек (до 7 °C).</a:t>
            </a:r>
          </a:p>
          <a:p>
            <a:r>
              <a:rPr lang="ru-RU" sz="2000" dirty="0">
                <a:solidFill>
                  <a:srgbClr val="00B0F0"/>
                </a:solidFill>
                <a:hlinkClick r:id="rId3" tooltip="Солёность"/>
              </a:rPr>
              <a:t>Солёность</a:t>
            </a:r>
            <a:r>
              <a:rPr lang="ru-RU" sz="2000" dirty="0">
                <a:solidFill>
                  <a:srgbClr val="00B0F0"/>
                </a:solidFill>
              </a:rPr>
              <a:t> воды различна в западной и восточной частях моря. В восточной части моря у поверхности она обычно составляет около 30 промилле. Речной сток в восточной части моря приводит к снижению солёности до 10-15 промилле, а в устьях крупных рек почти до нуля. Около ледяных полей солёность увеличивается до 30 промилле. С глубиной солёность повышается до 32 промилле.</a:t>
            </a:r>
          </a:p>
          <a:p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e20ea8115b83eefd63db7b2b24de4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57301" y="0"/>
            <a:ext cx="10701301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70008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В этом океане моря </a:t>
            </a:r>
            <a:r>
              <a:rPr lang="ru-RU" sz="3200" b="1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наиболее многочисленны. Их шесть: Белое, Баренцево, Карское, Лаптевых, </a:t>
            </a:r>
            <a:r>
              <a:rPr lang="ru-RU" sz="3200" b="1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Восточно-Сибирское</a:t>
            </a:r>
            <a:r>
              <a:rPr lang="ru-RU" sz="3200" b="1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 и Чукотское.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5363Barentz_x66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8660" y="0"/>
            <a:ext cx="11039707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20021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>
                <a:solidFill>
                  <a:schemeClr val="bg1"/>
                </a:solidFill>
              </a:rPr>
              <a:t>Баренцево море.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428736"/>
            <a:ext cx="764383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0" i="0" dirty="0" smtClean="0">
                <a:solidFill>
                  <a:schemeClr val="bg1"/>
                </a:solidFill>
                <a:latin typeface="Opensans"/>
              </a:rPr>
              <a:t>Крайнее море на западе — Баренцево. Оно названо в честь голландского мореплавателя Баренца, который в ХVI веке возглавлял три экспедиции по </a:t>
            </a:r>
            <a:r>
              <a:rPr lang="ru-RU" sz="2000" b="0" i="0" dirty="0" smtClean="0">
                <a:solidFill>
                  <a:schemeClr val="bg1"/>
                </a:solidFill>
                <a:latin typeface="Opensans"/>
                <a:hlinkClick r:id="rId3"/>
              </a:rPr>
              <a:t>Северному Ледовитому океану</a:t>
            </a:r>
            <a:r>
              <a:rPr lang="ru-RU" sz="2000" b="0" i="0" dirty="0" smtClean="0">
                <a:solidFill>
                  <a:schemeClr val="bg1"/>
                </a:solidFill>
                <a:latin typeface="Opensans"/>
              </a:rPr>
              <a:t> в поисках северо-восточного прохода </a:t>
            </a:r>
            <a:r>
              <a:rPr lang="ru-RU" sz="2000" b="0" i="0" dirty="0" err="1" smtClean="0">
                <a:solidFill>
                  <a:schemeClr val="bg1"/>
                </a:solidFill>
                <a:latin typeface="Opensans"/>
              </a:rPr>
              <a:t>из</a:t>
            </a:r>
            <a:r>
              <a:rPr lang="ru-RU" sz="2000" b="0" i="0" dirty="0" err="1" smtClean="0">
                <a:solidFill>
                  <a:schemeClr val="bg1"/>
                </a:solidFill>
                <a:latin typeface="Opensans"/>
                <a:hlinkClick r:id="rId4"/>
              </a:rPr>
              <a:t>Атлантического</a:t>
            </a:r>
            <a:r>
              <a:rPr lang="ru-RU" sz="2000" b="0" i="0" dirty="0" smtClean="0">
                <a:solidFill>
                  <a:schemeClr val="bg1"/>
                </a:solidFill>
                <a:latin typeface="Opensans"/>
                <a:hlinkClick r:id="rId4"/>
              </a:rPr>
              <a:t> океана</a:t>
            </a:r>
            <a:r>
              <a:rPr lang="ru-RU" sz="2000" b="0" i="0" dirty="0" smtClean="0">
                <a:solidFill>
                  <a:schemeClr val="bg1"/>
                </a:solidFill>
                <a:latin typeface="Opensans"/>
              </a:rPr>
              <a:t> в Тихий. </a:t>
            </a:r>
            <a:r>
              <a:rPr lang="ru-RU" sz="2000" b="0" i="0" dirty="0" smtClean="0">
                <a:solidFill>
                  <a:schemeClr val="bg1"/>
                </a:solidFill>
                <a:latin typeface="Opensans"/>
                <a:hlinkClick r:id="rId5"/>
              </a:rPr>
              <a:t>Баренцево море</a:t>
            </a:r>
            <a:r>
              <a:rPr lang="ru-RU" sz="2000" b="0" i="0" dirty="0" smtClean="0">
                <a:solidFill>
                  <a:schemeClr val="bg1"/>
                </a:solidFill>
                <a:latin typeface="Opensans"/>
              </a:rPr>
              <a:t> резко отличается от других северных морей: большая часть моря не замерзает, оно имеет значительную глубину — до 500-600 м, открыто на запад в сторону </a:t>
            </a:r>
            <a:r>
              <a:rPr lang="ru-RU" sz="2000" b="0" i="0" dirty="0" smtClean="0">
                <a:solidFill>
                  <a:schemeClr val="bg1"/>
                </a:solidFill>
                <a:latin typeface="Opensans"/>
                <a:hlinkClick r:id="rId6"/>
              </a:rPr>
              <a:t>Атлантики</a:t>
            </a:r>
            <a:r>
              <a:rPr lang="ru-RU" sz="2000" b="0" i="0" dirty="0" smtClean="0">
                <a:solidFill>
                  <a:schemeClr val="bg1"/>
                </a:solidFill>
                <a:latin typeface="Opensans"/>
              </a:rPr>
              <a:t>, откуда в море заходит </a:t>
            </a:r>
            <a:r>
              <a:rPr lang="ru-RU" sz="2000" b="0" i="0" dirty="0" err="1" smtClean="0">
                <a:solidFill>
                  <a:schemeClr val="bg1"/>
                </a:solidFill>
                <a:latin typeface="Opensans"/>
              </a:rPr>
              <a:t>Норд-Капская</a:t>
            </a:r>
            <a:r>
              <a:rPr lang="ru-RU" sz="2000" b="0" i="0" dirty="0" smtClean="0">
                <a:solidFill>
                  <a:schemeClr val="bg1"/>
                </a:solidFill>
                <a:latin typeface="Opensans"/>
              </a:rPr>
              <a:t> ветвь теплого </a:t>
            </a:r>
            <a:r>
              <a:rPr lang="ru-RU" sz="2000" b="0" i="0" dirty="0" err="1" smtClean="0">
                <a:solidFill>
                  <a:schemeClr val="bg1"/>
                </a:solidFill>
                <a:latin typeface="Opensans"/>
              </a:rPr>
              <a:t>Северо-Атлантического</a:t>
            </a:r>
            <a:r>
              <a:rPr lang="ru-RU" sz="2000" b="0" i="0" dirty="0" smtClean="0">
                <a:solidFill>
                  <a:schemeClr val="bg1"/>
                </a:solidFill>
                <a:latin typeface="Opensans"/>
              </a:rPr>
              <a:t> течения. Проникновению в глубину </a:t>
            </a:r>
            <a:r>
              <a:rPr lang="ru-RU" sz="2000" b="0" i="0" dirty="0" smtClean="0">
                <a:solidFill>
                  <a:schemeClr val="bg1"/>
                </a:solidFill>
                <a:latin typeface="Opensans"/>
                <a:hlinkClick r:id="rId7"/>
              </a:rPr>
              <a:t>Баренцева</a:t>
            </a:r>
            <a:r>
              <a:rPr lang="ru-RU" sz="2000" b="0" i="0" dirty="0" smtClean="0">
                <a:solidFill>
                  <a:schemeClr val="bg1"/>
                </a:solidFill>
                <a:latin typeface="Opensans"/>
              </a:rPr>
              <a:t> моря теплых вод способствуют и его большие глубины. От воздействия холодных вод Северного Ледовитого океана море защищено </a:t>
            </a:r>
            <a:r>
              <a:rPr lang="ru-RU" sz="2000" b="0" i="0" dirty="0" smtClean="0">
                <a:solidFill>
                  <a:schemeClr val="bg1"/>
                </a:solidFill>
                <a:latin typeface="Opensans"/>
                <a:hlinkClick r:id="rId8"/>
              </a:rPr>
              <a:t>островами</a:t>
            </a:r>
            <a:r>
              <a:rPr lang="ru-RU" sz="2000" b="0" i="0" dirty="0" smtClean="0">
                <a:solidFill>
                  <a:schemeClr val="bg1"/>
                </a:solidFill>
                <a:latin typeface="Opensans"/>
              </a:rPr>
              <a:t> Шпицбергена и Земли Франца-Иосифа на севере, а также Новой Землей и островом Вайгач на востоке.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7829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48" y="-825112"/>
            <a:ext cx="11430048" cy="768311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0011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b="0" i="0" dirty="0" smtClean="0">
                <a:solidFill>
                  <a:schemeClr val="bg1"/>
                </a:solidFill>
                <a:latin typeface="Opensans"/>
              </a:rPr>
              <a:t>Препятствует замерзанию и </a:t>
            </a:r>
            <a:r>
              <a:rPr lang="ru-RU" b="0" i="0" dirty="0" smtClean="0">
                <a:solidFill>
                  <a:schemeClr val="bg1"/>
                </a:solidFill>
                <a:latin typeface="Opensans"/>
                <a:hlinkClick r:id="rId3"/>
              </a:rPr>
              <a:t>соленость</a:t>
            </a:r>
            <a:r>
              <a:rPr lang="ru-RU" b="0" i="0" dirty="0" smtClean="0">
                <a:solidFill>
                  <a:schemeClr val="bg1"/>
                </a:solidFill>
                <a:latin typeface="Opensans"/>
              </a:rPr>
              <a:t> его вод (32-35 </a:t>
            </a:r>
            <a:r>
              <a:rPr lang="ru-RU" b="0" i="0" dirty="0" err="1" smtClean="0">
                <a:solidFill>
                  <a:schemeClr val="bg1"/>
                </a:solidFill>
                <a:latin typeface="Opensans"/>
              </a:rPr>
              <a:t>промиллей</a:t>
            </a:r>
            <a:r>
              <a:rPr lang="ru-RU" b="0" i="0" dirty="0" smtClean="0">
                <a:solidFill>
                  <a:schemeClr val="bg1"/>
                </a:solidFill>
                <a:latin typeface="Opensans"/>
              </a:rPr>
              <a:t>). Отличается оно от других северных морей и характером своих побережий. Берега Кольского полуострова вдоль Баренцева моря скалисты и обрывисты, что обусловлено интенсивным тектоническим поднятием полуострова как в прошлые геологические эпохи, так и в настоящее время. В результате разломов </a:t>
            </a:r>
            <a:r>
              <a:rPr lang="ru-RU" b="0" i="0" dirty="0" smtClean="0">
                <a:solidFill>
                  <a:schemeClr val="bg1"/>
                </a:solidFill>
                <a:latin typeface="Opensans"/>
                <a:hlinkClick r:id="rId4"/>
              </a:rPr>
              <a:t>земной коры</a:t>
            </a:r>
            <a:r>
              <a:rPr lang="ru-RU" b="0" i="0" dirty="0" smtClean="0">
                <a:solidFill>
                  <a:schemeClr val="bg1"/>
                </a:solidFill>
                <a:latin typeface="Opensans"/>
              </a:rPr>
              <a:t> его берега расчленены длинными, узкими, глубокими заливами — фьордами. Фьорды очень удобны для устройства гаваней, в них не бывает сильного волнения и судам не страшны никакие штормы. В глубине Кольского фьорда находится самый крупный в мире заполярный город-порт </a:t>
            </a:r>
            <a:r>
              <a:rPr lang="ru-RU" b="0" i="0" dirty="0" err="1" smtClean="0">
                <a:solidFill>
                  <a:schemeClr val="bg1"/>
                </a:solidFill>
                <a:latin typeface="Opensans"/>
              </a:rPr>
              <a:t>Мурманск.</a:t>
            </a:r>
            <a:r>
              <a:rPr lang="ru-RU" b="0" i="0" dirty="0" err="1" smtClean="0">
                <a:solidFill>
                  <a:schemeClr val="bg1"/>
                </a:solidFill>
                <a:latin typeface="Opensans"/>
                <a:hlinkClick r:id="rId5"/>
              </a:rPr>
              <a:t>Температура</a:t>
            </a:r>
            <a:r>
              <a:rPr lang="ru-RU" b="0" i="0" dirty="0" smtClean="0">
                <a:solidFill>
                  <a:schemeClr val="bg1"/>
                </a:solidFill>
                <a:latin typeface="Opensans"/>
                <a:hlinkClick r:id="rId5"/>
              </a:rPr>
              <a:t> воды</a:t>
            </a:r>
            <a:r>
              <a:rPr lang="ru-RU" b="0" i="0" dirty="0" smtClean="0">
                <a:solidFill>
                  <a:schemeClr val="bg1"/>
                </a:solidFill>
                <a:latin typeface="Opensans"/>
              </a:rPr>
              <a:t> в нем зимой +3…+4°С, летом +7…+12°С, поэтому Мурманский порт круглый год свободен ото льда.</a:t>
            </a:r>
          </a:p>
          <a:p>
            <a:pPr algn="just" fontAlgn="base"/>
            <a:r>
              <a:rPr lang="ru-RU" b="0" i="0" dirty="0" smtClean="0">
                <a:solidFill>
                  <a:schemeClr val="bg1"/>
                </a:solidFill>
                <a:latin typeface="Opensans"/>
              </a:rPr>
              <a:t>Море имеет большое промысловое значение. Здесь ловят треску, пикшу, морского окуня, сельдь, камбалу, палтуса и др. рыбу. В Мурманске имеется крупный </a:t>
            </a:r>
            <a:r>
              <a:rPr lang="ru-RU" b="0" i="0" dirty="0" err="1" smtClean="0">
                <a:solidFill>
                  <a:schemeClr val="bg1"/>
                </a:solidFill>
                <a:latin typeface="Opensans"/>
              </a:rPr>
              <a:t>рыбоперерабатывающий</a:t>
            </a:r>
            <a:r>
              <a:rPr lang="ru-RU" b="0" i="0" dirty="0" smtClean="0">
                <a:solidFill>
                  <a:schemeClr val="bg1"/>
                </a:solidFill>
                <a:latin typeface="Opensans"/>
              </a:rPr>
              <a:t> комбинат. На скалистых побережьях Кольского полуострова, Земли Франца-Иосифа и </a:t>
            </a:r>
            <a:r>
              <a:rPr lang="ru-RU" b="0" i="0" dirty="0" smtClean="0">
                <a:solidFill>
                  <a:schemeClr val="bg1"/>
                </a:solidFill>
                <a:latin typeface="Opensans"/>
                <a:hlinkClick r:id="rId6"/>
              </a:rPr>
              <a:t>Новой Земли</a:t>
            </a:r>
            <a:r>
              <a:rPr lang="ru-RU" b="0" i="0" dirty="0" smtClean="0">
                <a:solidFill>
                  <a:schemeClr val="bg1"/>
                </a:solidFill>
                <a:latin typeface="Opensans"/>
              </a:rPr>
              <a:t> многочисленны гнездовья морских птиц. Это так называемые “птичьи базары”, где обитают тысячи кайр, чистиков и чаек. На островах гнездятся гаги, пух которых высоко ценится.</a:t>
            </a:r>
            <a:r>
              <a:rPr lang="ru-RU" b="0" i="0" dirty="0" smtClean="0">
                <a:solidFill>
                  <a:schemeClr val="bg1"/>
                </a:solidFill>
                <a:latin typeface="Opensans"/>
              </a:rPr>
              <a:t> На юге Баренцево море соединяется проливом Горло с </a:t>
            </a:r>
            <a:r>
              <a:rPr lang="ru-RU" b="0" i="0" dirty="0" smtClean="0">
                <a:solidFill>
                  <a:schemeClr val="bg1"/>
                </a:solidFill>
                <a:latin typeface="Opensans"/>
                <a:hlinkClick r:id="rId7"/>
              </a:rPr>
              <a:t>Белым морем</a:t>
            </a:r>
            <a:r>
              <a:rPr lang="ru-RU" b="0" i="0" dirty="0" smtClean="0">
                <a:solidFill>
                  <a:schemeClr val="bg1"/>
                </a:solidFill>
                <a:latin typeface="Opensans"/>
              </a:rPr>
              <a:t>. </a:t>
            </a:r>
            <a:endParaRPr lang="ru-RU" b="0" i="0" dirty="0">
              <a:solidFill>
                <a:schemeClr val="bg1"/>
              </a:solidFill>
              <a:latin typeface="Opensans"/>
            </a:endParaRPr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лоеjp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1536" y="0"/>
            <a:ext cx="10274157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1428736"/>
            <a:ext cx="8929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chemeClr val="accent3"/>
                </a:solidFill>
                <a:latin typeface="Opensans"/>
              </a:rPr>
              <a:t>Белое море глубоко врезано в глубь континента между </a:t>
            </a:r>
            <a:r>
              <a:rPr lang="ru-RU" b="0" i="0" dirty="0" smtClean="0">
                <a:solidFill>
                  <a:schemeClr val="accent3"/>
                </a:solidFill>
                <a:latin typeface="Opensans"/>
                <a:hlinkClick r:id="rId3"/>
              </a:rPr>
              <a:t>полуостровами</a:t>
            </a:r>
            <a:r>
              <a:rPr lang="ru-RU" b="0" i="0" dirty="0" smtClean="0">
                <a:solidFill>
                  <a:schemeClr val="accent3"/>
                </a:solidFill>
                <a:latin typeface="Opensans"/>
              </a:rPr>
              <a:t> </a:t>
            </a:r>
            <a:r>
              <a:rPr lang="ru-RU" b="0" i="0" dirty="0" smtClean="0">
                <a:solidFill>
                  <a:schemeClr val="accent3"/>
                </a:solidFill>
                <a:latin typeface="Opensans"/>
                <a:hlinkClick r:id="rId4"/>
              </a:rPr>
              <a:t>Канин</a:t>
            </a:r>
            <a:r>
              <a:rPr lang="ru-RU" b="0" i="0" dirty="0" smtClean="0">
                <a:solidFill>
                  <a:schemeClr val="accent3"/>
                </a:solidFill>
                <a:latin typeface="Opensans"/>
              </a:rPr>
              <a:t> и </a:t>
            </a:r>
            <a:r>
              <a:rPr lang="ru-RU" b="0" i="0" dirty="0" smtClean="0">
                <a:solidFill>
                  <a:schemeClr val="accent3"/>
                </a:solidFill>
                <a:latin typeface="Opensans"/>
                <a:hlinkClick r:id="rId5"/>
              </a:rPr>
              <a:t>Кольский</a:t>
            </a:r>
            <a:r>
              <a:rPr lang="ru-RU" b="0" i="0" dirty="0" smtClean="0">
                <a:solidFill>
                  <a:schemeClr val="accent3"/>
                </a:solidFill>
                <a:latin typeface="Opensans"/>
              </a:rPr>
              <a:t>. Оно имеет лишь ограниченную связь с </a:t>
            </a:r>
            <a:r>
              <a:rPr lang="ru-RU" b="0" i="0" dirty="0" smtClean="0">
                <a:solidFill>
                  <a:schemeClr val="accent3"/>
                </a:solidFill>
                <a:latin typeface="Opensans"/>
                <a:hlinkClick r:id="rId6"/>
              </a:rPr>
              <a:t>Баренцевым</a:t>
            </a:r>
            <a:r>
              <a:rPr lang="ru-RU" b="0" i="0" dirty="0" smtClean="0">
                <a:solidFill>
                  <a:schemeClr val="accent3"/>
                </a:solidFill>
                <a:latin typeface="Opensans"/>
              </a:rPr>
              <a:t> морем, поэтому теплые воды Атлантики в него не проникают. В результате вопреки более южному положению </a:t>
            </a:r>
            <a:r>
              <a:rPr lang="ru-RU" b="0" i="0" dirty="0" smtClean="0">
                <a:solidFill>
                  <a:schemeClr val="accent3"/>
                </a:solidFill>
                <a:latin typeface="Opensans"/>
                <a:hlinkClick r:id="rId7"/>
              </a:rPr>
              <a:t>Белое море</a:t>
            </a:r>
            <a:r>
              <a:rPr lang="ru-RU" b="0" i="0" dirty="0" smtClean="0">
                <a:solidFill>
                  <a:schemeClr val="accent3"/>
                </a:solidFill>
                <a:latin typeface="Opensans"/>
              </a:rPr>
              <a:t> значительно холоднее Баренцева. Температура его воды на поверхности летом +7…+15°С, зимой -1,6°С. В море впадает ряд </a:t>
            </a:r>
            <a:r>
              <a:rPr lang="ru-RU" b="0" i="0" dirty="0" smtClean="0">
                <a:solidFill>
                  <a:schemeClr val="accent3"/>
                </a:solidFill>
                <a:latin typeface="Opensans"/>
                <a:hlinkClick r:id="rId8"/>
              </a:rPr>
              <a:t>крупных рек</a:t>
            </a:r>
            <a:r>
              <a:rPr lang="ru-RU" b="0" i="0" dirty="0" smtClean="0">
                <a:solidFill>
                  <a:schemeClr val="accent3"/>
                </a:solidFill>
                <a:latin typeface="Opensans"/>
              </a:rPr>
              <a:t>: </a:t>
            </a:r>
            <a:r>
              <a:rPr lang="ru-RU" b="0" i="0" dirty="0" smtClean="0">
                <a:solidFill>
                  <a:schemeClr val="accent3"/>
                </a:solidFill>
                <a:latin typeface="Opensans"/>
                <a:hlinkClick r:id="rId9"/>
              </a:rPr>
              <a:t>Северная Двина</a:t>
            </a:r>
            <a:r>
              <a:rPr lang="ru-RU" b="0" i="0" dirty="0" smtClean="0">
                <a:solidFill>
                  <a:schemeClr val="accent3"/>
                </a:solidFill>
                <a:latin typeface="Opensans"/>
              </a:rPr>
              <a:t>, Онега, Мезень. Они опресняют южную часть моря, где соленость не превышает 20-26 </a:t>
            </a:r>
            <a:r>
              <a:rPr lang="ru-RU" b="0" i="0" dirty="0" err="1" smtClean="0">
                <a:solidFill>
                  <a:schemeClr val="accent3"/>
                </a:solidFill>
                <a:latin typeface="Opensans"/>
              </a:rPr>
              <a:t>промиллей</a:t>
            </a:r>
            <a:r>
              <a:rPr lang="ru-RU" b="0" i="0" dirty="0" smtClean="0">
                <a:solidFill>
                  <a:schemeClr val="accent3"/>
                </a:solidFill>
                <a:latin typeface="Opensans"/>
              </a:rPr>
              <a:t>; пониженная соленость способствует замерзанию моря. Зимой оно покрывается дрейфующими льдами, а все заливы — сплошным ледяным покровом. Часто бывают штормы, небо большую часть года покрыто облаками. От этого вода имеет белесый оттенок, что и отражается в названии моря. В устье Северной Двины находится крупный город и порт — Архангельск. В ХVI и ХVII веках он был единственным портом России. Вода в порту зимой замерзает, судоходство в нем поддерживается с помощью ледоколов. Через порт проходит основной поток грузов для арктических районов нашей страны.</a:t>
            </a:r>
            <a:endParaRPr lang="ru-RU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аренцево-640x4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5784" y="0"/>
            <a:ext cx="9429784" cy="689553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2844" y="2143116"/>
            <a:ext cx="9144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Баренцево море проливом Карские Ворота и Югорский Шар соединяется с 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  <a:hlinkClick r:id="rId3"/>
              </a:rPr>
              <a:t>Карским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морем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. Между 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  <a:hlinkClick r:id="rId4"/>
              </a:rPr>
              <a:t>Карским морем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 и 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  <a:hlinkClick r:id="rId5"/>
              </a:rPr>
              <a:t>морем Лаптевых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 располагается архипелаг 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  <a:hlinkClick r:id="rId6"/>
              </a:rPr>
              <a:t>Северная Земля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. Море Лаптевых находится между полуостровом 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  <a:hlinkClick r:id="rId7"/>
              </a:rPr>
              <a:t>Таймыр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 и Новосибирскими островами. Оно названо в честь русских мореплавателей Дмитрия и Харитона Лаптевых, которые в ХVIII в. обследовали его берега. Между Новосибирскими островами и островом Врангеля находится 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  <a:hlinkClick r:id="rId8"/>
              </a:rPr>
              <a:t>Восточно-Сибирское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  <a:hlinkClick r:id="rId8"/>
              </a:rPr>
              <a:t> море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. Берега Чукотского полуострова омываются водами 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  <a:hlinkClick r:id="rId9"/>
              </a:rPr>
              <a:t>Чукотского моря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. На юге Беринговым проливом оно соединяется 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с</a:t>
            </a:r>
            <a:r>
              <a:rPr lang="ru-RU" b="0" i="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  <a:hlinkClick r:id="rId10"/>
              </a:rPr>
              <a:t>Беринговым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  <a:hlinkClick r:id="rId10"/>
              </a:rPr>
              <a:t> морем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 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  <a:hlinkClick r:id="rId11"/>
              </a:rPr>
              <a:t>Тихого океана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. Все эти моря имеют общие черты природы. Они мелководны и располагаются в пределах шельфа. В четвертичное время после таяния покровных 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  <a:hlinkClick r:id="rId12"/>
              </a:rPr>
              <a:t>ледников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 произошел подъем уровня 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  <a:hlinkClick r:id="rId13"/>
              </a:rPr>
              <a:t>Мирового океана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 и его воды затопили низкие берега севера 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  <a:hlinkClick r:id="rId14"/>
              </a:rPr>
              <a:t>Евразии</a:t>
            </a:r>
            <a:r>
              <a:rPr lang="ru-RU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Opensans"/>
              </a:rPr>
              <a:t>. Значительные участки долин многих северных рек оказались погруженными под уровень океана.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71480"/>
            <a:ext cx="83898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Карское море.</a:t>
            </a:r>
            <a:endParaRPr lang="ru-RU" sz="9600" dirty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aptevikh_se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10297"/>
            <a:ext cx="9144000" cy="686829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71769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chemeClr val="bg1"/>
                </a:solidFill>
              </a:rPr>
              <a:t>Море Лаптевых.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071546"/>
            <a:ext cx="8929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chemeClr val="accent3"/>
                </a:solidFill>
              </a:rPr>
              <a:t>Мо́ре</a:t>
            </a:r>
            <a:r>
              <a:rPr lang="ru-RU" b="1" dirty="0">
                <a:solidFill>
                  <a:schemeClr val="accent3"/>
                </a:solidFill>
              </a:rPr>
              <a:t> </a:t>
            </a:r>
            <a:r>
              <a:rPr lang="ru-RU" b="1" dirty="0" err="1">
                <a:solidFill>
                  <a:schemeClr val="accent3"/>
                </a:solidFill>
              </a:rPr>
              <a:t>Ла́птевых</a:t>
            </a:r>
            <a:r>
              <a:rPr lang="ru-RU" dirty="0">
                <a:solidFill>
                  <a:schemeClr val="accent3"/>
                </a:solidFill>
              </a:rPr>
              <a:t> — окраинное море Северного Ледовитого океана. Расположено между северным побережьем Сибири на юге, полуостровом Таймыр, островами Северная Земля на западе и Новосибирскими островами на востоке. Названо в честь русских полярных исследователей — двоюродных </a:t>
            </a:r>
            <a:r>
              <a:rPr lang="ru-RU" dirty="0" err="1">
                <a:solidFill>
                  <a:schemeClr val="accent3"/>
                </a:solidFill>
              </a:rPr>
              <a:t>братьевДмитрия</a:t>
            </a:r>
            <a:r>
              <a:rPr lang="ru-RU" dirty="0">
                <a:solidFill>
                  <a:schemeClr val="accent3"/>
                </a:solidFill>
              </a:rPr>
              <a:t> и Харитона Лаптевых, до 1935 года носило имя </a:t>
            </a:r>
            <a:r>
              <a:rPr lang="ru-RU" dirty="0" err="1">
                <a:solidFill>
                  <a:schemeClr val="accent3"/>
                </a:solidFill>
              </a:rPr>
              <a:t>Норденшёльда</a:t>
            </a:r>
            <a:r>
              <a:rPr lang="ru-RU" dirty="0">
                <a:solidFill>
                  <a:schemeClr val="accent3"/>
                </a:solidFill>
              </a:rPr>
              <a:t>.</a:t>
            </a:r>
          </a:p>
          <a:p>
            <a:r>
              <a:rPr lang="ru-RU" dirty="0">
                <a:solidFill>
                  <a:schemeClr val="accent3"/>
                </a:solidFill>
              </a:rPr>
              <a:t>Море обладает суровым климатом с температурой ниже 0 °C в течение более чем девяти месяцев в году, низкой солёностью воды, скудной флорой и фауной, а также низкой численностью населения на побережье. Большую часть времени, за исключением августа и сентября, оно находится подо льдом.</a:t>
            </a:r>
          </a:p>
          <a:p>
            <a:r>
              <a:rPr lang="ru-RU" dirty="0">
                <a:solidFill>
                  <a:schemeClr val="accent3"/>
                </a:solidFill>
              </a:rPr>
              <a:t>В море Лаптевых существует несколько десятков островов, на многих из которых находят хорошо сохранившиеся останки мамонтов.</a:t>
            </a:r>
          </a:p>
          <a:p>
            <a:r>
              <a:rPr lang="ru-RU" dirty="0">
                <a:solidFill>
                  <a:schemeClr val="accent3"/>
                </a:solidFill>
              </a:rPr>
              <a:t>Основными видами деятельности человека в данной области являются добыча полезных ископаемых и навигация по Северному морскому пути; рыбалка и охота практикуются, но коммерческого значения не имеют. Самый большой посёлок и порт — Тикси.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лап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3"/>
                </a:solidFill>
              </a:rPr>
              <a:t>Преобладают глубины до 50 м, наибольшая глубина 3385 метров, средняя глубина 540 метров. Более половины моря (53 %) — пологая материковая отмель со средней глубиной менее или немногим более 50 метров, к тому же районы дна к югу от 76-й параллели находятся на глубине менее 25 метров</a:t>
            </a:r>
            <a:r>
              <a:rPr lang="ru-RU" baseline="30000" dirty="0">
                <a:solidFill>
                  <a:schemeClr val="accent3"/>
                </a:solidFill>
              </a:rPr>
              <a:t>[6]</a:t>
            </a:r>
            <a:r>
              <a:rPr lang="ru-RU" dirty="0">
                <a:solidFill>
                  <a:schemeClr val="accent3"/>
                </a:solidFill>
              </a:rPr>
              <a:t>. В северной части моря дно круто обрывается к ложу океана с глубинами порядка одного километра (22 % площади моря). В мелководных районах дно покрыто песком и илом с примесями гальки и валунов. У берегов речные осадки накапливаются с большой скоростью, до 20-25 сантиметров в год. На больших глубинах дно покрыто </a:t>
            </a:r>
            <a:r>
              <a:rPr lang="ru-RU" dirty="0" smtClean="0">
                <a:solidFill>
                  <a:schemeClr val="accent3"/>
                </a:solidFill>
              </a:rPr>
              <a:t>илом</a:t>
            </a:r>
            <a:r>
              <a:rPr lang="ru-RU" baseline="30000" dirty="0" smtClean="0">
                <a:solidFill>
                  <a:schemeClr val="accent3"/>
                </a:solidFill>
              </a:rPr>
              <a:t>.</a:t>
            </a:r>
            <a:r>
              <a:rPr lang="ru-RU" dirty="0" smtClean="0">
                <a:solidFill>
                  <a:schemeClr val="accent3"/>
                </a:solidFill>
              </a:rPr>
              <a:t> Климат </a:t>
            </a:r>
            <a:r>
              <a:rPr lang="ru-RU" dirty="0">
                <a:solidFill>
                  <a:schemeClr val="accent3"/>
                </a:solidFill>
              </a:rPr>
              <a:t>моря Лаптевых — арктический континентальный и, в связи с удалённостью от Атлантического и Тихого океанов, является одним из самых суровых среди арктических морей. Полярная ночь и полярный день длятся около 3 месяцев в году на юге и 5 месяцев на севере. Температура воздуха остаётся ниже 0 °C 11 месяцев в году на севере и 9 месяцев на юге.</a:t>
            </a:r>
          </a:p>
          <a:p>
            <a:r>
              <a:rPr lang="ru-RU" dirty="0">
                <a:solidFill>
                  <a:schemeClr val="accent3"/>
                </a:solidFill>
              </a:rPr>
              <a:t>Средняя температура в январе (самый холодный месяц) варьируется в зависимости от конкретного места между −31 °C и −34 °C, а минимальная составляет −50 °C. В июле температура поднимается до 0 °C (максимальная 4 °C) на севере и до 5 °C (максимальная 10 °C) на юге, однако, она может достигать и 22-24 °C на побережье в августе. Максимум в 32,7 °C был зафиксирован в Тикси</a:t>
            </a:r>
            <a:r>
              <a:rPr lang="ru-RU" baseline="30000" dirty="0">
                <a:solidFill>
                  <a:schemeClr val="accent3"/>
                </a:solidFill>
                <a:hlinkClick r:id="rId3"/>
              </a:rPr>
              <a:t>[4]</a:t>
            </a:r>
            <a:r>
              <a:rPr lang="ru-RU" dirty="0">
                <a:solidFill>
                  <a:schemeClr val="accent3"/>
                </a:solidFill>
              </a:rPr>
              <a:t>. Сильные ветры, метели и снежные бури являются обычными в зимний период. Снег падает даже летом и чередуется с туманами</a:t>
            </a:r>
            <a:r>
              <a:rPr lang="ru-RU" baseline="30000" dirty="0">
                <a:solidFill>
                  <a:schemeClr val="accent3"/>
                </a:solidFill>
                <a:hlinkClick r:id="rId3"/>
              </a:rPr>
              <a:t>[5]</a:t>
            </a:r>
            <a:r>
              <a:rPr lang="ru-RU" baseline="30000" dirty="0">
                <a:solidFill>
                  <a:schemeClr val="accent3"/>
                </a:solidFill>
                <a:hlinkClick r:id="rId3"/>
              </a:rPr>
              <a:t>[7]</a:t>
            </a:r>
            <a:r>
              <a:rPr lang="ru-RU" dirty="0">
                <a:solidFill>
                  <a:schemeClr val="accent3"/>
                </a:solidFill>
              </a:rPr>
              <a:t>. Ветры зимой дуют с юга и юго-запада со средней скоростью 8 м/с и стихают к весне. Летом они меняют направление на северное, и их скорость составляет 3-4 м/с. Относительно слабая скорость ветра приводит к низкой конвекции в поверхностных водах, которая происходит только на глубину 5-10 метров</a:t>
            </a:r>
            <a:r>
              <a:rPr lang="ru-RU" baseline="30000" dirty="0">
                <a:solidFill>
                  <a:schemeClr val="accent3"/>
                </a:solidFill>
                <a:hlinkClick r:id="rId3"/>
              </a:rPr>
              <a:t>[4]</a:t>
            </a:r>
            <a:r>
              <a:rPr lang="ru-RU" dirty="0">
                <a:solidFill>
                  <a:schemeClr val="accent3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ntarctuka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357166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3"/>
                </a:solidFill>
              </a:rPr>
              <a:t>Морозные зимы </a:t>
            </a:r>
            <a:r>
              <a:rPr lang="ru-RU" dirty="0" err="1">
                <a:solidFill>
                  <a:schemeClr val="accent3"/>
                </a:solidFill>
              </a:rPr>
              <a:t>арктики</a:t>
            </a:r>
            <a:r>
              <a:rPr lang="ru-RU" dirty="0">
                <a:solidFill>
                  <a:schemeClr val="accent3"/>
                </a:solidFill>
              </a:rPr>
              <a:t> вызывают значительное образование морского льда, который покрывает акваторию моря почти весь год. Развитию льда способствует также мелководность моря и малая солёность его поверхностных вод. Как итог, море Лаптевых является крупнейшим источником арктического морского льда. При среднем оттоке в 483 000 км² за год (за период 1979—1995 годов), оно производит больше морского льда, чем Карское, Баренцево и </a:t>
            </a:r>
            <a:r>
              <a:rPr lang="ru-RU" dirty="0" err="1">
                <a:solidFill>
                  <a:schemeClr val="accent3"/>
                </a:solidFill>
              </a:rPr>
              <a:t>Восточно-Сибирское</a:t>
            </a:r>
            <a:r>
              <a:rPr lang="ru-RU" dirty="0">
                <a:solidFill>
                  <a:schemeClr val="accent3"/>
                </a:solidFill>
              </a:rPr>
              <a:t> моря вместе взятые. В течение этого периода ежегодный отток варьировался между 251 000 км² в 1984-85 годах и 732 000 км² в 1988-89. Море экспортирует значительные количества льда в течение девяти месяцев: с октября по июнь</a:t>
            </a:r>
            <a:r>
              <a:rPr lang="ru-RU" baseline="30000" dirty="0">
                <a:solidFill>
                  <a:schemeClr val="accent3"/>
                </a:solidFill>
              </a:rPr>
              <a:t>[9]</a:t>
            </a:r>
            <a:r>
              <a:rPr lang="ru-RU" dirty="0">
                <a:solidFill>
                  <a:schemeClr val="accent3"/>
                </a:solidFill>
              </a:rPr>
              <a:t>.</a:t>
            </a:r>
          </a:p>
          <a:p>
            <a:r>
              <a:rPr lang="ru-RU" dirty="0">
                <a:solidFill>
                  <a:schemeClr val="accent3"/>
                </a:solidFill>
              </a:rPr>
              <a:t>Образование льда начинается в сентябре на севере и в октябре на юге</a:t>
            </a:r>
            <a:r>
              <a:rPr lang="ru-RU" baseline="30000" dirty="0">
                <a:solidFill>
                  <a:schemeClr val="accent3"/>
                </a:solidFill>
              </a:rPr>
              <a:t>[9]</a:t>
            </a:r>
            <a:r>
              <a:rPr lang="ru-RU" dirty="0">
                <a:solidFill>
                  <a:schemeClr val="accent3"/>
                </a:solidFill>
              </a:rPr>
              <a:t>. На сотни километров от берега вглубь моря образуется припай с толщиной до 2 и более метров. Этот прибрежный лёд, таким образом, покрывает около 30 % акватории моря. Под действием относительно тёплых южных ветров при дрейфе льда на север</a:t>
            </a:r>
            <a:r>
              <a:rPr lang="ru-RU" baseline="30000" dirty="0">
                <a:solidFill>
                  <a:schemeClr val="accent3"/>
                </a:solidFill>
              </a:rPr>
              <a:t>[4]</a:t>
            </a:r>
            <a:r>
              <a:rPr lang="ru-RU" dirty="0">
                <a:solidFill>
                  <a:schemeClr val="accent3"/>
                </a:solidFill>
              </a:rPr>
              <a:t> здесь формируются полыньи, некоторые из которых простираются на сотни километров. В незанятых припаем районах наблюдаются плавучие льды, а на северо-западной окраине моря — айсберги. От северной кромки припая до дрейфующих льдов расположена так называемая Великая Сибирская полынья, сохраняющаяся ежегодно</a:t>
            </a:r>
            <a:r>
              <a:rPr lang="ru-RU" baseline="30000" dirty="0">
                <a:solidFill>
                  <a:schemeClr val="accent3"/>
                </a:solidFill>
                <a:hlinkClick r:id="rId3"/>
              </a:rPr>
              <a:t>[4]</a:t>
            </a:r>
            <a:r>
              <a:rPr lang="ru-RU" dirty="0">
                <a:solidFill>
                  <a:schemeClr val="accent3"/>
                </a:solidFill>
              </a:rPr>
              <a:t>.</a:t>
            </a:r>
          </a:p>
          <a:p>
            <a:r>
              <a:rPr lang="ru-RU" dirty="0">
                <a:solidFill>
                  <a:schemeClr val="accent3"/>
                </a:solidFill>
              </a:rPr>
              <a:t>Ледяной покров начинает таять в конце мая — начале июня, образуя фрагментированные агломераты льда, преимущественно на востоке моря.</a:t>
            </a:r>
          </a:p>
          <a:p>
            <a:r>
              <a:rPr lang="ru-RU" dirty="0">
                <a:solidFill>
                  <a:schemeClr val="accent3"/>
                </a:solidFill>
              </a:rPr>
              <a:t>Интенсивность ледообразования сильно отличается от года к году: от чистого ото льда моря до моря, полностью покрытого льдом</a:t>
            </a:r>
            <a:r>
              <a:rPr lang="ru-RU" baseline="30000" dirty="0">
                <a:solidFill>
                  <a:schemeClr val="accent3"/>
                </a:solidFill>
                <a:hlinkClick r:id="rId3"/>
              </a:rPr>
              <a:t>[5]</a:t>
            </a:r>
            <a:r>
              <a:rPr lang="ru-RU" dirty="0">
                <a:solidFill>
                  <a:schemeClr val="accent3"/>
                </a:solidFill>
              </a:rPr>
              <a:t>.</a:t>
            </a: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водный</Template>
  <TotalTime>122</TotalTime>
  <Words>140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Diseño predeterminado</vt:lpstr>
      <vt:lpstr>Моря Северного Ледовитого океана, омывающие Россию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Моря Северного Ледовитого океана, омывающие Россию</dc:title>
  <dc:creator>1</dc:creator>
  <cp:lastModifiedBy>1</cp:lastModifiedBy>
  <cp:revision>13</cp:revision>
  <dcterms:created xsi:type="dcterms:W3CDTF">2015-10-23T15:31:43Z</dcterms:created>
  <dcterms:modified xsi:type="dcterms:W3CDTF">2015-10-23T17:34:08Z</dcterms:modified>
</cp:coreProperties>
</file>