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theme/themeOverride12.xml" ContentType="application/vnd.openxmlformats-officedocument.themeOverr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Override5.xml" ContentType="application/vnd.openxmlformats-officedocument.themeOverride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theme/themeOverride13.xml" ContentType="application/vnd.openxmlformats-officedocument.themeOverr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Override6.xml" ContentType="application/vnd.openxmlformats-officedocument.themeOverride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Override7.xml" ContentType="application/vnd.openxmlformats-officedocument.themeOverride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Override10.xml" ContentType="application/vnd.openxmlformats-officedocument.themeOverride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Override9.xml" ContentType="application/vnd.openxmlformats-officedocument.themeOverr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  <p:sldMasterId id="2147483720" r:id="rId4"/>
    <p:sldMasterId id="2147483732" r:id="rId5"/>
    <p:sldMasterId id="2147483744" r:id="rId6"/>
    <p:sldMasterId id="2147483756" r:id="rId7"/>
    <p:sldMasterId id="2147483768" r:id="rId8"/>
    <p:sldMasterId id="2147483780" r:id="rId9"/>
    <p:sldMasterId id="2147483792" r:id="rId10"/>
    <p:sldMasterId id="2147483804" r:id="rId11"/>
    <p:sldMasterId id="2147483816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5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hemeOverride" Target="../theme/themeOverride8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hemeOverride" Target="../theme/themeOverride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hemeOverride" Target="../theme/themeOverride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Master" Target="../slideMasters/slideMaster10.xml"/><Relationship Id="rId1" Type="http://schemas.openxmlformats.org/officeDocument/2006/relationships/themeOverride" Target="../theme/themeOverride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hemeOverride" Target="../theme/themeOverride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1B1BED-738E-4507-9BEC-0832FA631D9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D5D2FB-FED8-402D-9FBE-0E06210B0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66520-61C7-4625-8BFB-917E0DA5075F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4D630-8DC8-4876-A1C7-A0AD630649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01A9FD9-AE2A-4B80-BCCB-096232E1703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4FEA3F8-A25D-4609-8BF1-BF2A76046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BD75F-8D0F-41F3-BCA5-FFA1CA000CA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E7935-F704-47EB-89E1-600CA0F18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243E85-5DB0-46FA-9954-63A5937B844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F61B83-782F-4CCB-BADB-29815656F7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776647-5BF3-4D85-AB27-6638DB17C3B1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2C1B6C-4A80-4275-8731-07455DDEB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AFAE4D-1537-4BB7-876E-53F8AB01F53B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EB868D-AF8F-4357-87EA-F3049586FB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C50477-8C95-43A6-B2E8-E110870CC7FA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6F5DB7-5331-49AE-A208-D801E334B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19195-54CE-47D8-81A8-7FF6C1104A8A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C6B68-9FA5-4826-A676-5EDA0D23A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8A9033-FE1F-461C-AD4C-32DDF1AF04F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59B359-E71C-4A4F-B95F-4CFE15F6B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2CB084D-7F91-4C6C-9021-94EE1F10F49F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5BF780F-664B-449A-8051-34A43CD1D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6E1F9-D194-41BF-AC9B-5C7026C45A7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90485-6062-4E0A-9D15-829D7073E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7241E-8B99-44BF-B7E1-03F1185EA608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52317-EE9D-417D-8BE2-BC556B6C4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ECCA6-3DA9-47AF-A593-632F56DCFA12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DD316-5FF5-4CDB-8733-E8A1DBD12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9DD86-88C4-46AB-92D0-F304BCC3C1A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3C2AE-7DBE-4D71-BA3F-C421DB19E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9BE89-D848-4CDE-B1C5-6B0A8A72936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79D2C-8E4D-4382-9B1E-57BB4B63A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31A5D-D5C0-4300-A044-2E81C0D5727F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1C289-A803-48FF-A9E8-AD599B4DF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20059-7F1A-44A8-BC2F-EED8C4D7A8E0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C3AE4-7158-4457-B463-86A536110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A6394-D3BB-42E2-8854-37E526FF4996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AA7DB-F9F7-4E22-A2AB-E726841C1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65B34-BFAD-42D0-A4EF-34CD12EF4AF7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9219B-8A68-42C3-9639-CBFE362B0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8B657-EABA-41EA-9D75-6373F507E5BF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4A419-C8F9-4D96-9B5B-ADD9ED0DA5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DF903-AFE4-4C55-882C-814AF59390DE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10AA5-DBF3-4C9B-9E22-F1E627787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57B71-70CC-4E57-A2BD-08A9A1E1DA91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8A64D-79E4-40AB-938A-C92F57153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9B63B-9A09-4935-8971-07DCB1F8302E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09FD2-9D92-42A7-A836-B1DC9B1FA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ECEF0-B854-4AEF-930B-C17FC1F744CB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4F457-7816-4E07-AA8C-8713265AC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420C5-E6E8-4CE0-B57B-4A67E75C0EA3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ED343-0F4D-4B8A-8B41-C22B366D4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15FE5-C1A3-4648-B76F-A9B236623EF3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9D6AD7B-E849-430D-90B7-5E915F4CC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F64E4-4742-4E6C-85BF-03BA25AA0C71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2B201-2C53-4B90-85F4-9FEF00BBF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93A62-127C-4466-8A2C-FD2F849525BE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71394-69B1-4018-AA06-4C0109137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1F3FE-A26B-42E0-B4B9-588C0E22C7D9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4BFD6-AFF5-449F-A4DB-D53A9702A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D1BCCB9-AE0B-49DD-AE1B-0920BD0AB3E5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5593C26-2005-4405-94E4-EEF570CE8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D22F7-9B90-4B23-A032-CE3E9CA3FA96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E09B5-83E1-4343-94DC-4C1BA8DD4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89DF1-6396-4591-8C72-4689AF0AE225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4BEA0-DE3D-4753-AE48-88825BCCF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9BDF7-9A0D-45DF-A5F7-64BB7977FF0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54DFA-C82E-4983-95E9-1D630E44D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20113-4A9E-4BCA-AF07-35EBB7956022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3BA67-D510-4C31-9D47-ADC9986D2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FE7BA-3C3A-4D2C-B097-68B4747F29F1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6BD33-59D4-46AE-911A-D19D348D0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B6F6B-A10A-44FB-BE3A-209CB04AEC79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9D9CF-597C-4B63-93AD-73E9C0EED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5A572-8CDE-4458-A52C-161F7B126607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83C67-C43B-4897-B91E-473D5D764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D1631-E359-47A3-B9BD-CD6B5E1B36CA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BA5E4-5B29-4E60-990A-432BB7BF5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781CA-E23F-4948-A487-EC1752D25D8A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B833C-9D1A-4EB2-B2CE-144C5478F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7FFCF-7893-4BF4-86BD-597EBC841A1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78208-41B6-40A5-850E-295B6B34C1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AAD06-DC3E-43DF-9FB0-4450CC5613CE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E9035-ABFD-416F-AAC5-DD5F90D5F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3E96A-4A39-461A-900A-649143EB8D1F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21C43-C4A8-4B0C-AEA7-F070321C2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D3813-33E0-417A-AB14-2BC4DA06F907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5F019-4135-4B22-8FDE-29C63CD26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88468-3579-4653-987C-E53FC0B4E862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27928-ABD6-4E6A-BAC1-1BE28B09E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A1E93-3420-433D-80C4-E220823B91AE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8BEE6-E8AE-4ED6-805F-7A9635B13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DCFE9-B00B-449F-A430-C05A66C60D8F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349C2-5B68-4FB2-B4A5-8421F67F9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2A04B-3BC8-4E6B-8F8C-E227755482D5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C38AA-7CE2-4CF2-8C56-0AAA32795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0CCBC-1824-4B21-8046-15E62A769B21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3C0B2-7874-48A9-BEF6-70F688E521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4BD49-D0D6-4593-B2B6-434378B49155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9EACC-1179-474D-B396-6194DD6EF1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0B4B0-54F4-41B8-A6ED-AC7B0157D157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D2212-E5CF-49E0-8E9D-D3ED61318E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74FAC-AA95-48BC-B2FD-0A008BBFF973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4CF0A-BAC8-4E68-A82F-DD30B4C8B7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8AAF3-B651-4C85-9A9B-4682F8E6C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F502E-7AF9-4070-9B97-8D02F4DBC3C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A92F5-E44F-4C99-A62D-AC6459841996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D93AE-5DA3-4447-9964-FB5A959CD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38BB2-A0A9-4458-ABBA-4006F92B8056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3E478-B880-401D-9E69-3C88666E1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9B632BE-61DE-4318-A91F-9C7AEC534C58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2C8098-5AC6-4755-94BF-B37E3475D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67126-C078-4D4E-9CCC-A36DECDD63D1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A2C42-B916-4718-83B0-E80DD2497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3BB57-76F5-4105-9139-DCAFF32C25A8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8EC0F-1922-4D03-993B-6C4FE5800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C7D7A-4D47-479D-B4B8-D8534A340C61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E18D7-9628-45B6-9C47-EDC96C1177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83E29-04A9-4A83-A6F7-532FFDE83332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55F6D-46C4-469F-8D84-AA9A3A287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53397-743D-4C8B-86B8-C3F2AD370C5A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04378-78B2-4629-8CDF-3A13B76A2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6A543-AD02-41B7-B766-349309974899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7F322-E845-4907-8E10-9D1D0F29B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25DA4-6E47-43AB-B4C8-B68BE5D90B66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59DE2-63FB-4444-B88E-30F3F9A19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CEF6C-8371-49C4-A645-ADDC5FE3BC53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90EC1-A296-45D7-8CD4-B1A1D11BA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0FF45-AD5E-4A51-92BE-AE3704A0CFB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90F9A-B234-441B-86CE-391828A140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EE734-FA48-49D6-8FEC-E018059EE806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D87DF-E36E-46EF-A9AB-28E1784EE6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FDBF5-0CE2-42CC-A62C-475FB34CE455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84E34-614F-40E5-9BB4-D0C87A12D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6A584-26B6-4030-84FC-068F7896758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87E21-26CA-4175-9809-96BA8DFEDE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5C393-052B-4D26-AB10-5E5C9FF0C952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C1008-79AF-4A8B-A8C3-17A26C9023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F439B-BCA9-4EB7-8B22-DE68D505E23F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4E637-52BD-427A-88BC-02A27CE1D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78361-C3B9-42EB-A65D-FC24ECB3476A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59A60-E930-4E20-8583-A952682816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6F8DE-6EFF-4EE1-B258-0E613808C64B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AB658-2865-43BD-8DE1-2FD4B8C09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9A83-8C8B-44CA-89A3-D723B3DC086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6C9C5-C608-442F-BA76-C10F32874B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2B76A-1038-41F7-8196-1D1C9777193D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84CA4-2FA2-46C3-A23A-87309A8BEE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C9E92-6978-41AD-9DE7-BCF1037397E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FDE64-22DB-46EE-BDBD-A768868D64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29234-1C77-430A-9366-5323BDC209A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B78B6-E5C8-436B-8760-8DB72D45F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654A3-37C8-4885-BE66-53E2217A1941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E9300-99E2-43AC-99FD-2F822B78B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E9CB8-A77F-46BB-A4FF-1325C808E179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E1500-EE6D-465D-AF72-3507E424C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C4158-9EBF-4288-B765-B3FE0605C4A7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590C2-72A3-4C9F-8506-E6033EBEDA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C04B3-25AA-4690-ADA2-49A68FCFEB81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97685-759B-4296-9D93-D1A523F1C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2605D-77C1-44BD-91F5-E22B986D2959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E16F9-028F-4EA1-9B3A-8DFFB4D02A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50947-0146-4312-9E92-193263CFE75E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969EE-61F3-4647-9D25-6A5B7C8B0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06B6A-36D4-4706-9C86-D38EE254593E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401F0-ABF6-4A07-801D-C4FA7C36D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BBD76-307B-4BA7-933D-E3056007664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991AD-8A84-4B08-BDB2-589106540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1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3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3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4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41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55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64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5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66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42318B-F5AD-44D3-915B-A55586A70CFE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6B96CF-4DDC-4808-8F17-B190B5F7A2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8FA7C-447C-4E4B-BFAF-AD93E9F247A6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24D7A-BDA7-42DA-8009-B07A23BE20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1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1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12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24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Полилиния 25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6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7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8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9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10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11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5F5BB0-D7C1-45B9-8E9A-123423BFDF98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946E26-A3B7-49AE-BD09-75775C4FB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22B223-9801-4911-972A-D313205130A2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B9C9D0-9A61-45E5-9184-9E9D520F02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270A9-B970-4255-B56C-2DE926FA0289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99C8E-A4E9-4A7C-A4E9-774049733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4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5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16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17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8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9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20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21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8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29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A4F84E-806E-4B91-97AC-872AA14DDE8E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3B4FCB-E84A-4E00-9BA0-5CB2AC36F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1A317-9849-40FA-AA00-4E887B9AE2C7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3FD81-C8D8-42B6-BADF-9423E690A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BCC200-6EE7-4670-A53D-21172C8276E0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D7C16A-CEE6-450E-9102-A5186F322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42040-3316-4E02-93C8-767922B28FC7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A4331-FFD9-4BE7-A28B-D3D6037EAD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14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15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16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3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0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1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2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7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8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9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20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CBF58B-7D9B-4A3D-AC6F-8C8A5897448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29A835-AE79-4BDF-8923-E824C935B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FA232-4123-4FAB-BC0D-87F37ABF78A1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CB6FE-C43C-45B6-8BA8-1B5328C2C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4C28A-8B6A-457F-B6EE-2603DBDE94D6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4DD84-0920-470F-ABD9-B3111E419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42A3617-1B7A-47EC-A31A-B4762FF127D8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67F28EB-C8B2-4E3E-9FFF-748A802A6C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73FDC-60C2-481C-A645-56F470463B27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0D5ED-2617-4097-9F36-389E09624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356390-43CF-4CC1-B5BC-ECE9C8AF856B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7ED7C8-2EB7-4D9D-88B9-F72802860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790E46-A790-4899-A61D-E4F7CF022987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12093B-070A-4A71-B8A6-560075EE0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71BAC6-5646-451E-A220-26888A96CB0D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9B8D42-7D9C-4CBE-99CA-6C6A4E192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A19054-51C2-4DCC-AE94-312091ADCB31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97D8FE-ECAA-48C9-987B-DBD9B0136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0FA09D-430F-4A66-AA03-28B6CA0D501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48C67C-1740-490C-B211-EA39C5767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11783-C5C8-451E-BFB1-A9E798232CE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51AB6-2E51-47B7-B66E-C503B7B4F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E5FF4F-8F78-4C2C-8DE0-D537F520CD4D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EABD9D-EC82-4C99-AF2B-03FAB94C0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AFF5F9F-6B5A-44C9-894F-57AAF9882EB1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786B9C5-1FBA-497A-86C6-4E481202D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CC82D-712C-4725-A095-CA92B1C696AB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8CCA-98CF-4A42-8DB0-302114EB36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90148-E03E-42E3-AE4E-FE968CDAB499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AC15C-490D-4116-AE7D-3A190E8ABD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1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3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3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4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41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55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64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5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66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3AB0E0-CD01-47AC-A64B-C85F4A24DCC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0B68C1-D451-4065-BF19-D2AA9F448A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74211-512C-42BF-B8C0-C7831BF0C612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AC561-6B26-411D-A863-55257F7F3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4D5EF-9466-4FC3-9253-4C8C15DE0AAF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84BE4-39E2-434B-B0E1-6A24A1D7F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1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1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12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24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Полилиния 25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6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7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8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9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10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11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244936-1875-4139-887A-920104EEFA3F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A35443-8ADB-4BB9-B45F-34A73CAF79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8FB24C-09E8-4054-BA93-C5876578AF6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EC47A7-86F1-411A-B79E-97FEA5774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4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5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16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17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8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9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20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21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8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29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C4E2EF-F185-4290-8E1A-C59C7F68F1E3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EA75F6-3A0F-4FA7-8102-58A530DCEE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17E2A-A3A6-4E2B-B7E0-02A96ED2B1FF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5FBD0-62BC-4D20-80F0-9DC2A9BA19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C37207-B557-413E-BBA0-3709C540C3C7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FF7597-5292-4705-ACC6-0BCAB88CA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1CB6E-7DB0-4C20-925D-9714768F4697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624CC-D562-44A9-B410-B2C4194C1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14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15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16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3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0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1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2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7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8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9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20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7CFEC7-2480-4F29-A264-83AD4FADEA3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AE5F6F-8EFD-45BC-A75E-6ADC41EBA4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8178A-B100-4AC9-A229-65B88F95D64A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EFC87-38D2-4D9E-B461-FED7C5616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5827F-BF18-4A10-83A0-D9D6D7497D01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E27BD-EC2F-4562-9E9A-9D1D34FB2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E8F00-0EDA-40FA-A6E7-C5055F20C18E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D1E5F-A47B-4CDD-84BB-5838F36860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14307A-C90C-4808-A22A-8F21BF84372E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D7D239-5E18-4A28-B3F9-B5339C833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1BBFF-5171-4738-93D9-33B23BAD0748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1DF1E-20EF-4CA8-8CE1-B302C1B7E5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27C11-30F6-4E78-A979-FDA20F00D861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C6611-F535-4258-BD63-4ABF540FD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C7962-9821-4E5F-9C4D-893D8841E376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B349A-52A0-45A7-B74D-1C58FD8548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E264B-6AD4-4C4B-8B93-45959A525BA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A1A7D-FFD8-4EFF-9C44-015AAFF043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E5536-86B4-4550-B424-6270455CFC58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AC455-5B32-4C56-A6FC-272425529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6EE24-84EA-4059-A757-38E68D7B909F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63EB6-B957-4607-A363-06CB2203D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E7B59-2F88-4841-B3F4-A4A001C69DDB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B22B8-856A-4B17-9692-15A0F0803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F2841-240A-48F6-8C07-21B431E576A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9A485-BC9B-4BB0-8D60-C633CC957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9F843-662F-42DE-BB0F-6940BA0331A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8EB4B-108E-49C7-8E99-EA3941463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1DC89-6E52-4DA6-8490-EF076D79AC4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6B9C4-3E1A-41AB-B24C-89EF6805E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0419105-899A-466B-BD62-5A7A964F9B6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F82E02D-40CA-43BB-AD8D-4F1DD193ED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879" r:id="rId2"/>
    <p:sldLayoutId id="2147483950" r:id="rId3"/>
    <p:sldLayoutId id="2147483878" r:id="rId4"/>
    <p:sldLayoutId id="2147483877" r:id="rId5"/>
    <p:sldLayoutId id="2147483876" r:id="rId6"/>
    <p:sldLayoutId id="2147483951" r:id="rId7"/>
    <p:sldLayoutId id="2147483875" r:id="rId8"/>
    <p:sldLayoutId id="2147483952" r:id="rId9"/>
    <p:sldLayoutId id="2147483874" r:id="rId10"/>
    <p:sldLayoutId id="214748387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1625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1871B61-70D1-48D2-8B94-C67CC29B98D6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A977ABD-B1DC-49EC-8889-388D0BA29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35" r:id="rId2"/>
    <p:sldLayoutId id="2147483990" r:id="rId3"/>
    <p:sldLayoutId id="2147483991" r:id="rId4"/>
    <p:sldLayoutId id="2147483992" r:id="rId5"/>
    <p:sldLayoutId id="2147483993" r:id="rId6"/>
    <p:sldLayoutId id="2147483934" r:id="rId7"/>
    <p:sldLayoutId id="2147483994" r:id="rId8"/>
    <p:sldLayoutId id="2147483995" r:id="rId9"/>
    <p:sldLayoutId id="2147483933" r:id="rId10"/>
    <p:sldLayoutId id="214748393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390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7937F55-D500-466D-84DD-64E853D826E7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ADBD32C-28B0-4D8E-B022-7C9C8E05A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40" r:id="rId2"/>
    <p:sldLayoutId id="2147483997" r:id="rId3"/>
    <p:sldLayoutId id="2147483939" r:id="rId4"/>
    <p:sldLayoutId id="2147483938" r:id="rId5"/>
    <p:sldLayoutId id="2147483937" r:id="rId6"/>
    <p:sldLayoutId id="2147483998" r:id="rId7"/>
    <p:sldLayoutId id="2147483999" r:id="rId8"/>
    <p:sldLayoutId id="2147484000" r:id="rId9"/>
    <p:sldLayoutId id="2147483936" r:id="rId10"/>
    <p:sldLayoutId id="214748400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620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620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664EAF59-08DC-4AA6-9A59-EF415FC4C4B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FE6F857D-F189-4DB2-95B5-B224D5DCC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3948" r:id="rId2"/>
    <p:sldLayoutId id="2147483947" r:id="rId3"/>
    <p:sldLayoutId id="2147483946" r:id="rId4"/>
    <p:sldLayoutId id="2147484003" r:id="rId5"/>
    <p:sldLayoutId id="2147484004" r:id="rId6"/>
    <p:sldLayoutId id="2147483945" r:id="rId7"/>
    <p:sldLayoutId id="2147483944" r:id="rId8"/>
    <p:sldLayoutId id="2147483943" r:id="rId9"/>
    <p:sldLayoutId id="2147483942" r:id="rId10"/>
    <p:sldLayoutId id="214748394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89E18F-1C5F-4D11-B5D7-62B9C4A8A859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E57D6A-C9D0-48DE-98A0-7EFE7AD3E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89" r:id="rId2"/>
    <p:sldLayoutId id="2147483888" r:id="rId3"/>
    <p:sldLayoutId id="2147483887" r:id="rId4"/>
    <p:sldLayoutId id="2147483886" r:id="rId5"/>
    <p:sldLayoutId id="2147483885" r:id="rId6"/>
    <p:sldLayoutId id="2147483884" r:id="rId7"/>
    <p:sldLayoutId id="2147483883" r:id="rId8"/>
    <p:sldLayoutId id="2147483882" r:id="rId9"/>
    <p:sldLayoutId id="2147483881" r:id="rId10"/>
    <p:sldLayoutId id="21474838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01000BE-1A34-474A-852D-8D83129973F9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9C6512AB-FE4D-4315-80C3-C45E454C2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53" r:id="rId1"/>
    <p:sldLayoutId id="2147483896" r:id="rId2"/>
    <p:sldLayoutId id="2147483954" r:id="rId3"/>
    <p:sldLayoutId id="2147483895" r:id="rId4"/>
    <p:sldLayoutId id="2147483955" r:id="rId5"/>
    <p:sldLayoutId id="2147483894" r:id="rId6"/>
    <p:sldLayoutId id="2147483893" r:id="rId7"/>
    <p:sldLayoutId id="2147483956" r:id="rId8"/>
    <p:sldLayoutId id="2147483957" r:id="rId9"/>
    <p:sldLayoutId id="2147483892" r:id="rId10"/>
    <p:sldLayoutId id="214748389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789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57DDC2-BDBA-41A4-ABE7-F8B54DBA5CE7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A5D3BF-6BA5-4EDC-A40B-A8E2ABE68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6" r:id="rId1"/>
    <p:sldLayoutId id="2147483905" r:id="rId2"/>
    <p:sldLayoutId id="2147483958" r:id="rId3"/>
    <p:sldLayoutId id="2147483904" r:id="rId4"/>
    <p:sldLayoutId id="2147483903" r:id="rId5"/>
    <p:sldLayoutId id="2147483902" r:id="rId6"/>
    <p:sldLayoutId id="2147483901" r:id="rId7"/>
    <p:sldLayoutId id="2147483900" r:id="rId8"/>
    <p:sldLayoutId id="2147483899" r:id="rId9"/>
    <p:sldLayoutId id="2147483898" r:id="rId10"/>
    <p:sldLayoutId id="214748389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018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018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F13D83-780A-4830-AC26-CDAA54144DBD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AD6C7B-035A-4006-A77B-599FCA721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50185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14" r:id="rId2"/>
    <p:sldLayoutId id="2147483960" r:id="rId3"/>
    <p:sldLayoutId id="2147483913" r:id="rId4"/>
    <p:sldLayoutId id="2147483912" r:id="rId5"/>
    <p:sldLayoutId id="2147483911" r:id="rId6"/>
    <p:sldLayoutId id="2147483910" r:id="rId7"/>
    <p:sldLayoutId id="2147483909" r:id="rId8"/>
    <p:sldLayoutId id="2147483961" r:id="rId9"/>
    <p:sldLayoutId id="2147483908" r:id="rId10"/>
    <p:sldLayoutId id="21474839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2476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9EEEBC5-71BA-4955-9190-DB3AA91DEB0E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7C62ABE-7D94-4010-BDB2-D1F793D72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2" r:id="rId1"/>
    <p:sldLayoutId id="2147483919" r:id="rId2"/>
    <p:sldLayoutId id="2147483963" r:id="rId3"/>
    <p:sldLayoutId id="2147483964" r:id="rId4"/>
    <p:sldLayoutId id="2147483965" r:id="rId5"/>
    <p:sldLayoutId id="2147483918" r:id="rId6"/>
    <p:sldLayoutId id="2147483966" r:id="rId7"/>
    <p:sldLayoutId id="2147483917" r:id="rId8"/>
    <p:sldLayoutId id="2147483967" r:id="rId9"/>
    <p:sldLayoutId id="2147483916" r:id="rId10"/>
    <p:sldLayoutId id="214748391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476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0567281-5A2F-44D0-9F69-FA785997F0C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C8BBD72-0C6B-4F65-A65D-6BE34480B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23" r:id="rId2"/>
    <p:sldLayoutId id="2147483969" r:id="rId3"/>
    <p:sldLayoutId id="2147483970" r:id="rId4"/>
    <p:sldLayoutId id="2147483971" r:id="rId5"/>
    <p:sldLayoutId id="2147483972" r:id="rId6"/>
    <p:sldLayoutId id="2147483922" r:id="rId7"/>
    <p:sldLayoutId id="2147483973" r:id="rId8"/>
    <p:sldLayoutId id="2147483974" r:id="rId9"/>
    <p:sldLayoutId id="2147483921" r:id="rId10"/>
    <p:sldLayoutId id="214748392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7052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15E3B6F-CD9A-4A6F-A22B-7787EE0AF57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89AA425-EF59-4139-946B-7085314CF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5" r:id="rId1"/>
    <p:sldLayoutId id="2147483928" r:id="rId2"/>
    <p:sldLayoutId id="2147483976" r:id="rId3"/>
    <p:sldLayoutId id="2147483977" r:id="rId4"/>
    <p:sldLayoutId id="2147483978" r:id="rId5"/>
    <p:sldLayoutId id="2147483927" r:id="rId6"/>
    <p:sldLayoutId id="2147483979" r:id="rId7"/>
    <p:sldLayoutId id="2147483926" r:id="rId8"/>
    <p:sldLayoutId id="2147483980" r:id="rId9"/>
    <p:sldLayoutId id="2147483925" r:id="rId10"/>
    <p:sldLayoutId id="214748392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9333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C487432-F407-4FE5-8C49-15A7AEF598A9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413692-5CBE-41C0-B95B-136DDDBFA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31" r:id="rId4"/>
    <p:sldLayoutId id="2147483984" r:id="rId5"/>
    <p:sldLayoutId id="2147483930" r:id="rId6"/>
    <p:sldLayoutId id="2147483985" r:id="rId7"/>
    <p:sldLayoutId id="2147483986" r:id="rId8"/>
    <p:sldLayoutId id="2147483987" r:id="rId9"/>
    <p:sldLayoutId id="2147483929" r:id="rId10"/>
    <p:sldLayoutId id="214748398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medi.ru/doc/j01080362a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0.xml"/><Relationship Id="rId5" Type="http://schemas.openxmlformats.org/officeDocument/2006/relationships/image" Target="http://medi.ru/doc/j01080362b.jpg" TargetMode="Externa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benok-zdorov.ru/clinic/diagnostics/bronhophonographia.html" TargetMode="External"/><Relationship Id="rId2" Type="http://schemas.openxmlformats.org/officeDocument/2006/relationships/hyperlink" Target="http://www.rebenok-zdorov.ru/clinic/diagnostics/capnographia.html" TargetMode="External"/><Relationship Id="rId1" Type="http://schemas.openxmlformats.org/officeDocument/2006/relationships/slideLayout" Target="../slideLayouts/slideLayout45.xml"/><Relationship Id="rId6" Type="http://schemas.openxmlformats.org/officeDocument/2006/relationships/hyperlink" Target="http://www.rebenok-zdorov.ru/programs/" TargetMode="External"/><Relationship Id="rId5" Type="http://schemas.openxmlformats.org/officeDocument/2006/relationships/hyperlink" Target="http://www.rebenok-zdorov.ru/clinic/diagnostics/pulsoksimetria.html" TargetMode="External"/><Relationship Id="rId4" Type="http://schemas.openxmlformats.org/officeDocument/2006/relationships/hyperlink" Target="http://www.rebenok-zdorov.ru/clinic/diagnostics/nitric_oxide_in_exhaled_air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" y="1500188"/>
            <a:ext cx="8786813" cy="5143500"/>
          </a:xfrm>
        </p:spPr>
        <p:txBody>
          <a:bodyPr/>
          <a:lstStyle/>
          <a:p>
            <a:pPr marL="36513" algn="l">
              <a:spcBef>
                <a:spcPct val="0"/>
              </a:spcBef>
            </a:pPr>
            <a:r>
              <a:rPr lang="kk-KZ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Тема:Особенности визуальной диагностики патологии ДС у детей</a:t>
            </a:r>
          </a:p>
          <a:p>
            <a:pPr marL="36513" algn="l">
              <a:spcBef>
                <a:spcPct val="0"/>
              </a:spcBef>
            </a:pPr>
            <a:endParaRPr lang="kk-KZ" sz="24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13" algn="l">
              <a:spcBef>
                <a:spcPct val="0"/>
              </a:spcBef>
            </a:pPr>
            <a:endParaRPr lang="kk-KZ" sz="24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13" algn="l">
              <a:spcBef>
                <a:spcPct val="0"/>
              </a:spcBef>
            </a:pPr>
            <a:endParaRPr lang="kk-KZ" sz="24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13" algn="ctr">
              <a:spcBef>
                <a:spcPct val="0"/>
              </a:spcBef>
            </a:pPr>
            <a:r>
              <a:rPr lang="kk-KZ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Приготовила: Сейдахметова Меруерт</a:t>
            </a:r>
            <a:endParaRPr lang="ru-RU" sz="24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subTitle" idx="1"/>
          </p:nvPr>
        </p:nvSpPr>
        <p:spPr>
          <a:xfrm>
            <a:off x="285750" y="285750"/>
            <a:ext cx="8643938" cy="1643063"/>
          </a:xfrm>
        </p:spPr>
        <p:txBody>
          <a:bodyPr>
            <a:normAutofit/>
          </a:bodyPr>
          <a:lstStyle/>
          <a:p>
            <a:pPr marR="0" algn="l">
              <a:lnSpc>
                <a:spcPct val="80000"/>
              </a:lnSpc>
            </a:pPr>
            <a:r>
              <a:rPr lang="ru-RU" sz="17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При катамнестическом наблюдении детей с БЛД от 6 месяцев до 7 лет (52 ребенка) на фоне стабилизации состояния, позволившей провести такие высокотехнологичные методы обследования, как рентгенография органов грудной полости (52 ребенка), мультислайдовая компьютерная томография (50 детей) и бронхоскопия (3 ребенка), удалось диагностировать врожденные пороки развития бронхолегочной системы у 9 детей: простую (2) и кистозную гипоплазию (4) 1-3 долей легких (рис. 1), врожденную лобарную эмфизему (1), панлобулярную эмфизему (1) (рис. 2) и трахеобронхомаляцию (1). </a:t>
            </a:r>
          </a:p>
          <a:p>
            <a:pPr marR="0">
              <a:lnSpc>
                <a:spcPct val="80000"/>
              </a:lnSpc>
            </a:pPr>
            <a:endParaRPr lang="ru-RU" sz="1700" smtClean="0"/>
          </a:p>
        </p:txBody>
      </p:sp>
      <p:sp>
        <p:nvSpPr>
          <p:cNvPr id="157698" name="Rectangle 2"/>
          <p:cNvSpPr>
            <a:spLocks noChangeArrowheads="1"/>
          </p:cNvSpPr>
          <p:nvPr/>
        </p:nvSpPr>
        <p:spPr bwMode="auto">
          <a:xfrm>
            <a:off x="0" y="17859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 b="1">
                <a:cs typeface="Times New Roman" pitchFamily="18" charset="0"/>
              </a:rPr>
              <a:t>Рисунок 1. Компьютерная томограмма ребенка С. (7 мес) с БЛД на фоне врожденного порока развития легких - кистозной гипоплазии верхней и средней доли правого и нижней доли левого легкого</a:t>
            </a:r>
            <a:r>
              <a:rPr lang="ru-RU" sz="1200">
                <a:cs typeface="Times New Roman" pitchFamily="18" charset="0"/>
              </a:rPr>
              <a:t> </a:t>
            </a:r>
          </a:p>
          <a:p>
            <a:pPr eaLnBrk="0" hangingPunct="0"/>
            <a:endParaRPr lang="ru-RU"/>
          </a:p>
        </p:txBody>
      </p:sp>
      <p:pic>
        <p:nvPicPr>
          <p:cNvPr id="157699" name="Picture 1" descr="http://medi.ru/doc/j01080362a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85750" y="2357438"/>
            <a:ext cx="179070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0" y="42148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 b="1">
                <a:cs typeface="Times New Roman" pitchFamily="18" charset="0"/>
              </a:rPr>
              <a:t>Рисунок 2. Компьютерная томограмма ребенка Ч. (2 мес) с БЛД на фоне врожденного порока развития легкого - панлобулярной эмфиземы</a:t>
            </a:r>
            <a:r>
              <a:rPr lang="ru-RU" sz="1200">
                <a:cs typeface="Times New Roman" pitchFamily="18" charset="0"/>
              </a:rPr>
              <a:t> </a:t>
            </a:r>
          </a:p>
          <a:p>
            <a:pPr eaLnBrk="0" hangingPunct="0"/>
            <a:endParaRPr lang="ru-RU"/>
          </a:p>
        </p:txBody>
      </p:sp>
      <p:pic>
        <p:nvPicPr>
          <p:cNvPr id="157701" name="Picture 3" descr="http://medi.ru/doc/j01080362b.jpg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214313" y="4857750"/>
            <a:ext cx="178117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7"/>
            <a:ext cx="7772400" cy="107157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Ультразвуковая диагностика патологии легких и плевры у новорожденных детей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15872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1214438"/>
            <a:ext cx="8715375" cy="5286375"/>
          </a:xfrm>
        </p:spPr>
        <p:txBody>
          <a:bodyPr/>
          <a:lstStyle/>
          <a:p>
            <a:pPr algn="l"/>
            <a:r>
              <a:rPr lang="ru-RU" sz="2000" smtClean="0">
                <a:cs typeface="Times New Roman" pitchFamily="18" charset="0"/>
              </a:rPr>
              <a:t>В структуре заболеваемости и смертности новорожденных детей одно из ведущих мест занимает патология бронхолсгочной системы (Коровина Н..А., Заплатников A.JI., Никитин В.В., 2004; Сухих Г.Т., Адамян Л.В., 2006). Для диагностики патологии респираторного тракта в основном используется рентгенологический метод обследования, который часто необходимо проводить неоднократно для наблюдения в динамике, что приводит к лучевой нагрузке на пациента и медицинский персонал. В тоже время, рентгенологически бывает затруднительно диагностировать пневмонию у новорожденных, оценить состояния плевральной полости и определить наличие или отсутствие плеврального выпота. </a:t>
            </a:r>
          </a:p>
          <a:p>
            <a:pPr algn="l"/>
            <a:endParaRPr lang="ru-RU" sz="200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subTitle" idx="1"/>
          </p:nvPr>
        </p:nvSpPr>
        <p:spPr>
          <a:xfrm>
            <a:off x="285750" y="285750"/>
            <a:ext cx="8643938" cy="6357938"/>
          </a:xfrm>
        </p:spPr>
        <p:txBody>
          <a:bodyPr>
            <a:normAutofit/>
          </a:bodyPr>
          <a:lstStyle/>
          <a:p>
            <a:pPr marR="0" algn="l">
              <a:lnSpc>
                <a:spcPct val="80000"/>
              </a:lnSpc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Одним из возможных неинвазивных методов обследования бронхолегочной системы является эхография. В настоящее время в отечественной и зарубежной литературе имеется достаточное количество работ по применению ультразвукового метода в диагностике различной патологии бронхолегочной системы у взрослых и детей раннего и старшего возраста (Дворяковский И.В., 1994; Таточенко В.К., 1995; Тимофеев А.А., 1995; Симонова Г.Т., 2000; Казакевич В.И., 2001; Репик И.В., 2003; Страх А.П., 2005; Targhetta R. et al., 1993; Nakano N. et al., 1994; Chen M.N., Yan K. et al„ 1994; Tatsumura Т., 1995; Mathis G. et al„ 1997; Kim O.H. et al„ 2000; Copetti R. et al.,2008). Однако однозначного мнения по эффективности данного метода нет. Особо дискуссионным остается вопрос о возможности визуализации воздушной легочной ткани, сосудов и бронхов в неизмененной легочной ткани и информативности физического феномена «реверберации» (Мязин А.А.,2002; Репик В.И., 2003; D. Lichtenstein et al.,1997; Е. Agrícola et al., 2005; E. Picaño et al.,2006; G. Bedetti et al.,2006). </a:t>
            </a:r>
          </a:p>
          <a:p>
            <a:pPr marR="0" algn="l">
              <a:lnSpc>
                <a:spcPct val="80000"/>
              </a:lnSpc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Таким образом, распространенность патологии дыхательной системы у новорожденных детей и отсутствие однозначного мнения по применению эхографии в диагностике бронхолегочной патологии определяет актуальность данного исследования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Заголовок 1"/>
          <p:cNvSpPr>
            <a:spLocks noGrp="1"/>
          </p:cNvSpPr>
          <p:nvPr>
            <p:ph type="subTitle" idx="1"/>
          </p:nvPr>
        </p:nvSpPr>
        <p:spPr>
          <a:xfrm>
            <a:off x="285750" y="571500"/>
            <a:ext cx="8501063" cy="4286250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Установлено, что у новорожденных детей без патологии бронхолегочной системы эхографически паренхима легкого, сосуды и бронхи не определяются. Плевра толщиной до 2 мм, однородная. Иногда видно межплевральное пространство размером до 1 мм. Выявлены прямые (локализация, размеры, форма, контуры патологического очага и наличие сосудов в измененном участке), дополнительные (изменения со стороны плевры и субплевральный субсегментарный ателектаз) и косвенные (артефакт "хвост кометы") эхографические признаки воспалительного процесса в легочной паренхиме. Доказана высокая специфичность и чувствительность ультразвукового метода обследования для выявления выпота в плевральной полости и ателектаза легкого у новорожденных детей с патологией бронхолегочной системы. 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Заголовок 1"/>
          <p:cNvSpPr>
            <a:spLocks noGrp="1"/>
          </p:cNvSpPr>
          <p:nvPr>
            <p:ph type="ctrTitle"/>
          </p:nvPr>
        </p:nvSpPr>
        <p:spPr>
          <a:xfrm>
            <a:off x="857250" y="428625"/>
            <a:ext cx="7772400" cy="785813"/>
          </a:xfrm>
        </p:spPr>
        <p:txBody>
          <a:bodyPr/>
          <a:lstStyle/>
          <a:p>
            <a:r>
              <a:rPr lang="kk-KZ" sz="2400" b="1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143000"/>
            <a:ext cx="8572500" cy="5357813"/>
          </a:xfrm>
        </p:spPr>
        <p:txBody>
          <a:bodyPr>
            <a:normAutofit fontScale="85000" lnSpcReduction="1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>
                <a:solidFill>
                  <a:schemeClr val="tx1"/>
                </a:solidFill>
              </a:rPr>
              <a:t>1. Г. Дж. </a:t>
            </a:r>
            <a:r>
              <a:rPr lang="ru-RU" sz="2000" dirty="0" err="1">
                <a:solidFill>
                  <a:schemeClr val="tx1"/>
                </a:solidFill>
              </a:rPr>
              <a:t>Адроге</a:t>
            </a:r>
            <a:r>
              <a:rPr lang="ru-RU" sz="2000" dirty="0">
                <a:solidFill>
                  <a:schemeClr val="tx1"/>
                </a:solidFill>
              </a:rPr>
              <a:t>, М. Дж. </a:t>
            </a:r>
            <a:r>
              <a:rPr lang="ru-RU" sz="2000" dirty="0" err="1">
                <a:solidFill>
                  <a:schemeClr val="tx1"/>
                </a:solidFill>
              </a:rPr>
              <a:t>Тобин</a:t>
            </a:r>
            <a:r>
              <a:rPr lang="ru-RU" sz="2000" dirty="0">
                <a:solidFill>
                  <a:schemeClr val="tx1"/>
                </a:solidFill>
              </a:rPr>
              <a:t>. Дыхательная недостаточность М. 2003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2. Наумов Д. Ю., Мостовой А. В. </a:t>
            </a:r>
            <a:r>
              <a:rPr lang="ru-RU" sz="2000" dirty="0" err="1">
                <a:solidFill>
                  <a:schemeClr val="tx1"/>
                </a:solidFill>
              </a:rPr>
              <a:t>Пермиссивная</a:t>
            </a:r>
            <a:r>
              <a:rPr lang="ru-RU" sz="2000" dirty="0">
                <a:solidFill>
                  <a:schemeClr val="tx1"/>
                </a:solidFill>
              </a:rPr>
              <a:t> гиперкапния в интенсивной терапии новорождённых. Интенсивная терапия - </a:t>
            </a:r>
            <a:r>
              <a:rPr lang="ru-RU" sz="2000" dirty="0" err="1">
                <a:solidFill>
                  <a:schemeClr val="tx1"/>
                </a:solidFill>
              </a:rPr>
              <a:t>Неонатология</a:t>
            </a:r>
            <a:r>
              <a:rPr lang="ru-RU" sz="2000" dirty="0">
                <a:solidFill>
                  <a:schemeClr val="tx1"/>
                </a:solidFill>
              </a:rPr>
              <a:t> 2006; 2(6):76-79.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3. Шурыгин И. А. Мониторинг дыхания в анестезиологии и интенсивной терапии. СПб</a:t>
            </a:r>
            <a:r>
              <a:rPr lang="en-US" sz="2000" dirty="0">
                <a:solidFill>
                  <a:schemeClr val="tx1"/>
                </a:solidFill>
              </a:rPr>
              <a:t>. 2003.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4. </a:t>
            </a:r>
            <a:r>
              <a:rPr lang="en-US" sz="2000" dirty="0" err="1">
                <a:solidFill>
                  <a:schemeClr val="tx1"/>
                </a:solidFill>
              </a:rPr>
              <a:t>Aliwalas</a:t>
            </a:r>
            <a:r>
              <a:rPr lang="en-US" sz="2000" dirty="0">
                <a:solidFill>
                  <a:schemeClr val="tx1"/>
                </a:solidFill>
              </a:rPr>
              <a:t> LL et al. Agreement of carbon dioxide levels measured by arterial, </a:t>
            </a:r>
            <a:r>
              <a:rPr lang="en-US" sz="2000" dirty="0" err="1">
                <a:solidFill>
                  <a:schemeClr val="tx1"/>
                </a:solidFill>
              </a:rPr>
              <a:t>transcutaneous</a:t>
            </a:r>
            <a:r>
              <a:rPr lang="en-US" sz="2000" dirty="0">
                <a:solidFill>
                  <a:schemeClr val="tx1"/>
                </a:solidFill>
              </a:rPr>
              <a:t> and end tidal methods in preterm infants &lt; or = 28 weeks gestation. J </a:t>
            </a:r>
            <a:r>
              <a:rPr lang="en-US" sz="2000" dirty="0" err="1">
                <a:solidFill>
                  <a:schemeClr val="tx1"/>
                </a:solidFill>
              </a:rPr>
              <a:t>Perinatol</a:t>
            </a:r>
            <a:r>
              <a:rPr lang="en-US" sz="2000" dirty="0">
                <a:solidFill>
                  <a:schemeClr val="tx1"/>
                </a:solidFill>
              </a:rPr>
              <a:t>. 2005 Jan;25(1):26-29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5. Avery ME, </a:t>
            </a:r>
            <a:r>
              <a:rPr lang="en-US" sz="2000" dirty="0" err="1">
                <a:solidFill>
                  <a:schemeClr val="tx1"/>
                </a:solidFill>
              </a:rPr>
              <a:t>Tooley</a:t>
            </a:r>
            <a:r>
              <a:rPr lang="en-US" sz="2000" dirty="0">
                <a:solidFill>
                  <a:schemeClr val="tx1"/>
                </a:solidFill>
              </a:rPr>
              <a:t> WH, Keller JB et al. Is chronic lung disease in low birth weight infants preventable. A survey of eight centers. Pediatrics 1987; 79: 26-30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6. Carlo WA, Stark AR, Bauer C, Donovan E, Oh W, </a:t>
            </a:r>
            <a:r>
              <a:rPr lang="en-US" sz="2000" dirty="0" err="1">
                <a:solidFill>
                  <a:schemeClr val="tx1"/>
                </a:solidFill>
              </a:rPr>
              <a:t>Papile</a:t>
            </a:r>
            <a:r>
              <a:rPr lang="en-US" sz="2000" dirty="0">
                <a:solidFill>
                  <a:schemeClr val="tx1"/>
                </a:solidFill>
              </a:rPr>
              <a:t> L-A, </a:t>
            </a:r>
            <a:r>
              <a:rPr lang="en-US" sz="2000" dirty="0" err="1">
                <a:solidFill>
                  <a:schemeClr val="tx1"/>
                </a:solidFill>
              </a:rPr>
              <a:t>Shankaran</a:t>
            </a:r>
            <a:r>
              <a:rPr lang="en-US" sz="2000" dirty="0">
                <a:solidFill>
                  <a:schemeClr val="tx1"/>
                </a:solidFill>
              </a:rPr>
              <a:t> S, Tyson JE, Wright LL, </a:t>
            </a:r>
            <a:r>
              <a:rPr lang="en-US" sz="2000" dirty="0" err="1">
                <a:solidFill>
                  <a:schemeClr val="tx1"/>
                </a:solidFill>
              </a:rPr>
              <a:t>Temprosa</a:t>
            </a:r>
            <a:r>
              <a:rPr lang="en-US" sz="2000" dirty="0">
                <a:solidFill>
                  <a:schemeClr val="tx1"/>
                </a:solidFill>
              </a:rPr>
              <a:t>, Poole K. Effects of minimal ventilation in a multicenter randomized controlled trial of ventilator support and early corticosteroid therapy in extremely low </a:t>
            </a:r>
            <a:r>
              <a:rPr lang="en-US" sz="2000" dirty="0" err="1">
                <a:solidFill>
                  <a:schemeClr val="tx1"/>
                </a:solidFill>
              </a:rPr>
              <a:t>birthweight</a:t>
            </a:r>
            <a:r>
              <a:rPr lang="en-US" sz="2000" dirty="0">
                <a:solidFill>
                  <a:schemeClr val="tx1"/>
                </a:solidFill>
              </a:rPr>
              <a:t> infants. Pediatrics 1999;104(3, </a:t>
            </a:r>
            <a:r>
              <a:rPr lang="en-US" sz="2000" dirty="0" err="1">
                <a:solidFill>
                  <a:schemeClr val="tx1"/>
                </a:solidFill>
              </a:rPr>
              <a:t>Suppl</a:t>
            </a:r>
            <a:r>
              <a:rPr lang="en-US" sz="2000" dirty="0">
                <a:solidFill>
                  <a:schemeClr val="tx1"/>
                </a:solidFill>
              </a:rPr>
              <a:t>):738-739.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7. Epstein MF, Cohen AR, Feldman HA, </a:t>
            </a:r>
            <a:r>
              <a:rPr lang="en-US" sz="2000" dirty="0" err="1">
                <a:solidFill>
                  <a:schemeClr val="tx1"/>
                </a:solidFill>
              </a:rPr>
              <a:t>Raemer</a:t>
            </a:r>
            <a:r>
              <a:rPr lang="en-US" sz="2000" dirty="0">
                <a:solidFill>
                  <a:schemeClr val="tx1"/>
                </a:solidFill>
              </a:rPr>
              <a:t> DB Estimation of PaCO2 by two noninvasive methods in the critically ill newborn infants. J </a:t>
            </a:r>
            <a:r>
              <a:rPr lang="en-US" sz="2000" dirty="0" err="1">
                <a:solidFill>
                  <a:schemeClr val="tx1"/>
                </a:solidFill>
              </a:rPr>
              <a:t>Pediatr</a:t>
            </a:r>
            <a:r>
              <a:rPr lang="en-US" sz="2000" dirty="0">
                <a:solidFill>
                  <a:schemeClr val="tx1"/>
                </a:solidFill>
              </a:rPr>
              <a:t> 1985; 106:282-286.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1428750"/>
            <a:ext cx="8572500" cy="4786313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Функциональная диагностика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k-KZ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Капнография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k-KZ" sz="2400" b="1" dirty="0">
                <a:solidFill>
                  <a:schemeClr val="tx1"/>
                </a:solidFill>
              </a:rPr>
              <a:t> </a:t>
            </a:r>
            <a:r>
              <a:rPr lang="kk-KZ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иагностика врожденных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бронхолегочных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заболеваний у детей, перенесших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ивл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неонатальном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периоде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k-KZ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Ультразвуковая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диагностика патологии легких и плевры у новорожденных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kk-KZ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85729"/>
            <a:ext cx="7772400" cy="114300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kk-KZ" sz="3600" smtClean="0">
                <a:latin typeface="Times New Roman" pitchFamily="18" charset="0"/>
                <a:cs typeface="Times New Roman" pitchFamily="18" charset="0"/>
              </a:rPr>
              <a:t>План:</a:t>
            </a:r>
            <a:endParaRPr lang="ru-RU" sz="3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0"/>
            <a:ext cx="8305800" cy="5000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Функциональная диагностика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053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28625"/>
            <a:ext cx="8929688" cy="6786563"/>
          </a:xfrm>
        </p:spPr>
        <p:txBody>
          <a:bodyPr/>
          <a:lstStyle/>
          <a:p>
            <a:pPr algn="l"/>
            <a:r>
              <a:rPr lang="ru-RU" sz="1600" smtClean="0">
                <a:solidFill>
                  <a:schemeClr val="tx1"/>
                </a:solidFill>
              </a:rPr>
              <a:t>         </a:t>
            </a: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Острые респираторные заболевания являются наиболее частыми проявлениями патологии в детском возрасте. Высокая заболеваемость респираторными инфекциями обусловлена многими факторами: </a:t>
            </a:r>
          </a:p>
          <a:p>
            <a:pPr algn="l">
              <a:buFont typeface="Arial" charset="0"/>
              <a:buChar char="•"/>
            </a:pP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отсутствием нормальной функции дыхательной системы и, следовательно, уязвимостью функционально и морфологически изменённой слизистой дыхательных путей </a:t>
            </a:r>
          </a:p>
          <a:p>
            <a:pPr algn="l">
              <a:buFont typeface="Arial" charset="0"/>
              <a:buChar char="•"/>
            </a:pP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большим количеством видов возбудителей и их изменчивостью </a:t>
            </a:r>
          </a:p>
          <a:p>
            <a:pPr algn="l">
              <a:buFont typeface="Arial" charset="0"/>
              <a:buChar char="•"/>
            </a:pP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несовершенством и слабостью иммунитета </a:t>
            </a:r>
          </a:p>
          <a:p>
            <a:pPr algn="l"/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Наиболее высокая частота респираторных заболеваний с возможным риском серьёзных осложнений отмечается у детей первых лет жизни. Респираторные факторы (бактерии, вирусы, грибковая инфекция) повреждают мерцательный эпителий слизистой оболочки дыхательного тракта, увеличивают её проницаемость для аллергенов и токсических веществ. Чувствительность рецепторов подслизистого слоя бронхов возрастает, тем самым повышается бронхиальная гиперреактивность. Инфекционные факторы, лекарственные и пищевые аллергены являются наиболее частыми провокаторами возникновения обструктивного синдрома у детей раннего возраста. Инфекционные заболевания у детей могут протекать с кашлем при возникновении фарингита, ларингита, трахеита и бронхита. По данным мировой и отечественной статистики, у многих детей при отсутствии нормальной функции дыхания могут наблюдаться многократно повторяющиеся заболевания дыхательных путей:</a:t>
            </a:r>
          </a:p>
          <a:p>
            <a:pPr algn="l"/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ринит </a:t>
            </a:r>
          </a:p>
          <a:p>
            <a:pPr algn="l"/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синуситы </a:t>
            </a:r>
          </a:p>
          <a:p>
            <a:pPr algn="l"/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аденоидит </a:t>
            </a:r>
          </a:p>
          <a:p>
            <a:pPr algn="l"/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фаринготрахеит </a:t>
            </a:r>
          </a:p>
          <a:p>
            <a:pPr algn="l"/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бронхит, включая обструктивный </a:t>
            </a:r>
          </a:p>
          <a:p>
            <a:pPr algn="l"/>
            <a:endParaRPr lang="ru-RU" sz="16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357188"/>
            <a:ext cx="8572500" cy="6286500"/>
          </a:xfrm>
        </p:spPr>
        <p:txBody>
          <a:bodyPr/>
          <a:lstStyle/>
          <a:p>
            <a:pPr algn="l"/>
            <a:r>
              <a:rPr lang="ru-RU" sz="1800" smtClean="0">
                <a:cs typeface="Times New Roman" pitchFamily="18" charset="0"/>
              </a:rPr>
              <a:t>Особенно важно, что причиной патологии дыхательной системы ребёнка является отсутствие нормальной функции дыхания, у больного ребёнка чётко видно и слышно глубокое дыхание днём и ночью. Следовательно, родители больного ребёнка должны знать параметры нормальной функции дыхательной системы и показатели изменений этих параметров при развитии патологических процессов у больного ребёнка.</a:t>
            </a:r>
          </a:p>
          <a:p>
            <a:pPr algn="l"/>
            <a:r>
              <a:rPr lang="ru-RU" sz="1800" smtClean="0">
                <a:cs typeface="Times New Roman" pitchFamily="18" charset="0"/>
              </a:rPr>
              <a:t>Очень часто родители отказываются от некоторых методов диагностики, потому что они связаны с неприятными или болевыми ощущениями, или сложными манипуляциями, маневрами. В лечебно-оздоровительном центре нами используются именно те виды исследования функции дыхания, которые не вызывают негативных реакций или неприятных ощущений, то есть абсолютно безболезненны. Эти методы исследования могут применяться как у взрослых, так и у детей раннего возраста. Помогают не только уточнить диагноз и состояние организма ребенка на момент осмотра, но и оценивать качество и эффективность того лечения, которое назначено врачом.</a:t>
            </a:r>
          </a:p>
          <a:p>
            <a:pPr algn="l"/>
            <a:endParaRPr lang="ru-RU" sz="180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1438"/>
            <a:ext cx="9144000" cy="6786562"/>
          </a:xfrm>
        </p:spPr>
        <p:txBody>
          <a:bodyPr/>
          <a:lstStyle/>
          <a:p>
            <a:pPr marR="0" algn="l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Отличительной особенностью </a:t>
            </a:r>
            <a:r>
              <a:rPr lang="kk-KZ" sz="140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применение самых современных приборов для диагностики и контроля этапов лечения ребенка:</a:t>
            </a:r>
          </a:p>
          <a:p>
            <a:pPr marR="0" algn="l">
              <a:buFont typeface="Arial" charset="0"/>
              <a:buChar char="•"/>
            </a:pPr>
            <a:r>
              <a:rPr lang="ru-RU" sz="1400" u="sng" smtClean="0">
                <a:latin typeface="Times New Roman" pitchFamily="18" charset="0"/>
                <a:cs typeface="Times New Roman" pitchFamily="18" charset="0"/>
                <a:hlinkClick r:id="rId2" tooltip="переход в раздел &quot;Капнография&quot;"/>
              </a:rPr>
              <a:t>Капнография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— капнографы RESPIRONICS (США), WEINMANN (Германия).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Капнография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позволяет по содержанию углекислого газа в выдыхаемом воздухе оценить глубину дыхания. Этот метод позволяет оценивать изменения глубины дыхания не только в покое, но и при физической нагрузке, а также контролировать эти изменения в процессе выздоровления. </a:t>
            </a:r>
          </a:p>
          <a:p>
            <a:pPr marR="0" algn="l">
              <a:buFont typeface="Arial" charset="0"/>
              <a:buChar char="•"/>
            </a:pPr>
            <a:r>
              <a:rPr lang="ru-RU" sz="1400" u="sng" smtClean="0">
                <a:latin typeface="Times New Roman" pitchFamily="18" charset="0"/>
                <a:cs typeface="Times New Roman" pitchFamily="18" charset="0"/>
                <a:hlinkClick r:id="rId3" tooltip="перейти в раздел &quot;Бронхофонография&quot;"/>
              </a:rPr>
              <a:t>Бронхофонография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— компьютерный акустический диагностический комплекс «Паттерн-01», Россия.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Компьютерная бронхофонография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— это один из самых современных методов исследования функции дыхания у детей с рождения, чего раньше сделать было просто невозможно. Метод позволяет выявлять нарушения дыхания у детей при спокойном дыхании и даже во сне, помочь в дифференциальной диагностике причин кашля у ребенка — бронхиальная обструкция, избыточное образование мокроты (секрета), затруднение носового дыхания. </a:t>
            </a:r>
          </a:p>
          <a:p>
            <a:pPr marR="0" algn="l">
              <a:buFont typeface="Arial" charset="0"/>
              <a:buChar char="•"/>
            </a:pPr>
            <a:r>
              <a:rPr lang="ru-RU" sz="1400" u="sng" smtClean="0">
                <a:latin typeface="Times New Roman" pitchFamily="18" charset="0"/>
                <a:cs typeface="Times New Roman" pitchFamily="18" charset="0"/>
                <a:hlinkClick r:id="rId4" tooltip="переход в раздел описания функционального измерения оксида азота (NO) в выдыхаемом воздухе"/>
              </a:rPr>
              <a:t>Измерение оксида азота (NO)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в выдыхаемом воздухе - прибор NObreath, выпускаемый компанией Bedfont Scientific Ltd (Великобритания). Данный метод диагностики позволяет объективно оценить активность воспалительного процесса при самых разных заболеваниях – бронхиальной астме, аллергических ринитах, поллинозах, аллергическом дерматите и т.д.. Оксид азота в данном случае является точным маркером воспаления.</a:t>
            </a:r>
          </a:p>
          <a:p>
            <a:pPr marR="0" algn="l">
              <a:buFont typeface="Arial" charset="0"/>
              <a:buChar char="•"/>
            </a:pPr>
            <a:r>
              <a:rPr lang="ru-RU" sz="1400" u="sng" smtClean="0">
                <a:latin typeface="Times New Roman" pitchFamily="18" charset="0"/>
                <a:cs typeface="Times New Roman" pitchFamily="18" charset="0"/>
                <a:hlinkClick r:id="rId5" tooltip="переход в раздел &quot;Пульсоксиметрия&quot;"/>
              </a:rPr>
              <a:t>Пульсоксиметрия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— пульсоксиметры WEINMANN (Германия), MIR (Италия), RESPIRONICS (США).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Пульсоксиметрия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определяет количество кислорода в крови и частоту пульса, которые изменяются при заболеваниях (гипоксия — недостаток кислорода, учащение пульса) и улучшаются при лечении. </a:t>
            </a:r>
          </a:p>
          <a:p>
            <a:pPr marR="0" algn="l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Все перечисленные методы исследования функции дыхания — неинвазивны, информативны и могут использоваться в динамике, контролируя состояние организма на фоне проводимого лечения. </a:t>
            </a:r>
          </a:p>
          <a:p>
            <a:pPr marR="0" algn="l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Полное обследование функции дыхания ребёнка, в рамках лечебных и диагностических программ детского медицинского центра «Нормальное дыхание», позволяет предельно точно оценить степень нарушения функции дыхания по важнейшим функциональным характеристикам, а затем отслеживать динамику выздоровления ребёнка в процессе проведения </a:t>
            </a:r>
            <a:r>
              <a:rPr lang="ru-RU" sz="1400" u="sng" smtClean="0">
                <a:latin typeface="Times New Roman" pitchFamily="18" charset="0"/>
                <a:cs typeface="Times New Roman" pitchFamily="18" charset="0"/>
                <a:hlinkClick r:id="rId6" tooltip="переход в раздел описания программ лечения детского медицинского центра &quot;Нормальное дыхание&quot;"/>
              </a:rPr>
              <a:t>программ лечения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R="0" algn="l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R="0" algn="l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R="0" algn="l"/>
            <a:endParaRPr lang="ru-RU" sz="1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7"/>
            <a:ext cx="7772400" cy="78581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kk-KZ" sz="3200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Капнография</a:t>
            </a:r>
            <a:endParaRPr lang="ru-RU" sz="3200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0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1214438"/>
            <a:ext cx="8715375" cy="528637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Капнография или графическое отображение уровня СО2 в выдыхаемом воздухе в интенсивной терапии у новорожденных применяется сравнительно недавно. Это связано с определенными техническими трудностями. С точки зрения физиологии, данные, полученные с помощью капнографии, будут достоверными при соблюдении двух условий: во-первых, у ребенка должна быть достаточно равномерная вентиляция, во-вторых - равномерная перфузия легких. При выраженных респираторных нарушениях эти условия не выполняются. Например, при респираторном дистресс синдроме развиваются множественные ателектазы, нарушается вентиляционно-перфузионное соотношение, а следовательно, страдает альвеолярная вентиляция. Только в эру применения сурфактанта стало возможно частично или в полной мере удовлетворить эти условия, особенно в группе недоношенных новорождённых с респираторной патологией [7, 13, 18]. </a:t>
            </a:r>
            <a:br>
              <a:rPr lang="ru-RU" sz="1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  С другой стороны, капнографы - приборы для определения и графической записи EtCO2, предназначенные для использования у новорождённых, должны отвечать следующим требованиям: работать при большой частоте дыханий, при малых дыхательных объёмах и потоках. Этим условиям отвечает новая технология Microstream® - технология малопоточного определения СО2 из бокового потока, что позволяет активно использовать данный тип капнометрии в неонатальной практике [12]. Данная технология в отличии от способа определения EtCO2 из главного потока изучена меньше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25" y="0"/>
            <a:ext cx="7000875" cy="6858000"/>
          </a:xfrm>
        </p:spPr>
        <p:txBody>
          <a:bodyPr/>
          <a:lstStyle/>
          <a:p>
            <a:pPr marR="0" algn="l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Портативный капнограф </a:t>
            </a: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Microcap (Oridion Medical)</a:t>
            </a: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Вес – 750 г. Размеры: 206 мм х 88 мм х 53 мм (т.е. по размерам чуть больше двух сигаретных пачек). Несмотря на столь маленькие размеры, данный прибор по функциональным возможностям значительно превосходит традиционные капнографы</a:t>
            </a:r>
          </a:p>
          <a:p>
            <a:pPr marR="0" algn="l"/>
            <a:endParaRPr lang="kk-KZ" sz="24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/>
            <a:r>
              <a:rPr 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Транспортный (в свое время в рекламных проспектах обязательно добавляли слово "портативный") sidestream-капнограф Normocap 200 (Datex, Финляндия). Вес – 5,4 кг</a:t>
            </a:r>
          </a:p>
        </p:txBody>
      </p:sp>
      <p:pic>
        <p:nvPicPr>
          <p:cNvPr id="154626" name="Picture 2" descr="рис4.jpg (11251 bytes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85750"/>
            <a:ext cx="17526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627" name="Picture 3" descr="ris5.jpg (10997 bytes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86063"/>
            <a:ext cx="21431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571636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Диагностика врожденных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бронхолегочных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заболеваний у детей, перенесших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неонатальном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периоде</a:t>
            </a:r>
            <a:endParaRPr lang="ru-RU" sz="2400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565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1785938"/>
            <a:ext cx="8929687" cy="47863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Необходимо уточнить, что врожденные дефекты бронхолегочных структур, обычно не проявляющиеся клинически и не влияющие на функциональные показатели, считаются аномалиями развития (например, аномалия ветвления бронхов), тогда как врожденные пороки развития сопровождаются функциональными нарушениями и/или проявлениями болезни [3]. </a:t>
            </a:r>
          </a:p>
          <a:p>
            <a:pPr>
              <a:spcBef>
                <a:spcPct val="0"/>
              </a:spcBef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Наиболее распространенными врожденными пороками развития органов дыхания являются: </a:t>
            </a:r>
          </a:p>
          <a:p>
            <a:pPr>
              <a:spcBef>
                <a:spcPct val="0"/>
              </a:spcBef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·  аномалии ветвления бронхов; </a:t>
            </a:r>
          </a:p>
          <a:p>
            <a:pPr>
              <a:spcBef>
                <a:spcPct val="0"/>
              </a:spcBef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·  агенезия, аплазия, гипоплазия легкого или его долей; </a:t>
            </a:r>
          </a:p>
          <a:p>
            <a:pPr>
              <a:spcBef>
                <a:spcPct val="0"/>
              </a:spcBef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·  распространенные пороки развития стенки трахеи и бронхов (трахеобронхомаляция, синдром Вильямса-Кемпбелла, бронхиолэктатическая эмфизема Лешке); </a:t>
            </a:r>
          </a:p>
          <a:p>
            <a:pPr>
              <a:spcBef>
                <a:spcPct val="0"/>
              </a:spcBef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·  ограниченные пороки развития стенки трахеи и бронхов (стеноз трахеи, врожденная лобарная эмфизема, трахео-пищеводные и бронхо-пищеводные свищи); </a:t>
            </a:r>
          </a:p>
          <a:p>
            <a:pPr>
              <a:spcBef>
                <a:spcPct val="0"/>
              </a:spcBef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·  кисты и секвестрация легких; </a:t>
            </a:r>
          </a:p>
          <a:p>
            <a:pPr>
              <a:spcBef>
                <a:spcPct val="0"/>
              </a:spcBef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·  пороки развития легочных сосудов [4]. </a:t>
            </a:r>
          </a:p>
          <a:p>
            <a:pPr>
              <a:spcBef>
                <a:spcPct val="0"/>
              </a:spcBef>
            </a:pPr>
            <a:endParaRPr lang="ru-RU" sz="16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subTitle" idx="1"/>
          </p:nvPr>
        </p:nvSpPr>
        <p:spPr>
          <a:xfrm>
            <a:off x="500063" y="500063"/>
            <a:ext cx="8143875" cy="60007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Особо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следует отметить такие наследственные заболевания, как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муковисцидоз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синдром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Картагенера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при которых респираторная патология в виде хронического бронхита является составной частью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симптомокомплекса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имеющего в своей основе в первом случае генетически обусловленный дефект транспортного белка хлоридного канала в эпителиальных клетках эндокринных желез, а во втором - нарушение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мукоцилиарного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клиренса за счет дефекта ресничек мерцательного эпителия. В типичных случаях диагностика этих патологических состояний не вызывает затруднений, а в случае с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муковисцидозом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потовый тест (определение уровня хлоридов пота) в настоящее время включен в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скрининговую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систему новорожденных</a:t>
            </a:r>
            <a:r>
              <a:rPr lang="ru-RU" dirty="0"/>
              <a:t>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0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2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3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6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7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8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9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96</TotalTime>
  <Words>1607</Words>
  <Application>Microsoft Office PowerPoint</Application>
  <PresentationFormat>On-screen Show (4:3)</PresentationFormat>
  <Paragraphs>54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15</vt:i4>
      </vt:variant>
      <vt:variant>
        <vt:lpstr>Шаблон оформления</vt:lpstr>
      </vt:variant>
      <vt:variant>
        <vt:i4>68</vt:i4>
      </vt:variant>
      <vt:variant>
        <vt:lpstr>Заголовки слайдов</vt:lpstr>
      </vt:variant>
      <vt:variant>
        <vt:i4>14</vt:i4>
      </vt:variant>
    </vt:vector>
  </HeadingPairs>
  <TitlesOfParts>
    <vt:vector size="97" baseType="lpstr">
      <vt:lpstr>Verdana</vt:lpstr>
      <vt:lpstr>Arial</vt:lpstr>
      <vt:lpstr>Wingdings 2</vt:lpstr>
      <vt:lpstr>Calibri</vt:lpstr>
      <vt:lpstr>Constantia</vt:lpstr>
      <vt:lpstr>Times New Roman</vt:lpstr>
      <vt:lpstr>Wingdings</vt:lpstr>
      <vt:lpstr>Wingdings 3</vt:lpstr>
      <vt:lpstr>Consolas</vt:lpstr>
      <vt:lpstr>Corbel</vt:lpstr>
      <vt:lpstr>Lucida Sans Unicode</vt:lpstr>
      <vt:lpstr>Franklin Gothic Medium</vt:lpstr>
      <vt:lpstr>Franklin Gothic Book</vt:lpstr>
      <vt:lpstr>Trebuchet MS</vt:lpstr>
      <vt:lpstr>Georgia</vt:lpstr>
      <vt:lpstr>Аспект</vt:lpstr>
      <vt:lpstr>Тема Office</vt:lpstr>
      <vt:lpstr>Бумажная</vt:lpstr>
      <vt:lpstr>Апекс</vt:lpstr>
      <vt:lpstr>Поток</vt:lpstr>
      <vt:lpstr>Метро</vt:lpstr>
      <vt:lpstr>Открытая</vt:lpstr>
      <vt:lpstr>1_Метро</vt:lpstr>
      <vt:lpstr>Трек</vt:lpstr>
      <vt:lpstr>1_Открытая</vt:lpstr>
      <vt:lpstr>Модульная</vt:lpstr>
      <vt:lpstr>Городская</vt:lpstr>
      <vt:lpstr>Аспект</vt:lpstr>
      <vt:lpstr>Аспект</vt:lpstr>
      <vt:lpstr>Аспект</vt:lpstr>
      <vt:lpstr>Аспект</vt:lpstr>
      <vt:lpstr>Бумажная</vt:lpstr>
      <vt:lpstr>Бумажная</vt:lpstr>
      <vt:lpstr>Бумажная</vt:lpstr>
      <vt:lpstr>Бумажная</vt:lpstr>
      <vt:lpstr>Бумажная</vt:lpstr>
      <vt:lpstr>Апекс</vt:lpstr>
      <vt:lpstr>Поток</vt:lpstr>
      <vt:lpstr>Поток</vt:lpstr>
      <vt:lpstr>Поток</vt:lpstr>
      <vt:lpstr>Метро</vt:lpstr>
      <vt:lpstr>Метро</vt:lpstr>
      <vt:lpstr>Метро</vt:lpstr>
      <vt:lpstr>Метро</vt:lpstr>
      <vt:lpstr>Метро</vt:lpstr>
      <vt:lpstr>Метро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1_Метро</vt:lpstr>
      <vt:lpstr>1_Метро</vt:lpstr>
      <vt:lpstr>1_Метро</vt:lpstr>
      <vt:lpstr>1_Метро</vt:lpstr>
      <vt:lpstr>1_Метро</vt:lpstr>
      <vt:lpstr>1_Метро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1_Открытая</vt:lpstr>
      <vt:lpstr>1_Открытая</vt:lpstr>
      <vt:lpstr>1_Открытая</vt:lpstr>
      <vt:lpstr>1_Открытая</vt:lpstr>
      <vt:lpstr>1_Открытая</vt:lpstr>
      <vt:lpstr>1_Открытая</vt:lpstr>
      <vt:lpstr>1_Открытая</vt:lpstr>
      <vt:lpstr>Модульная</vt:lpstr>
      <vt:lpstr>Модульная</vt:lpstr>
      <vt:lpstr>Модульная</vt:lpstr>
      <vt:lpstr>Модульная</vt:lpstr>
      <vt:lpstr>Модульная</vt:lpstr>
      <vt:lpstr>Модульная</vt:lpstr>
      <vt:lpstr>Городская</vt:lpstr>
      <vt:lpstr>Городская</vt:lpstr>
      <vt:lpstr>Городская</vt:lpstr>
      <vt:lpstr>Слайд 1</vt:lpstr>
      <vt:lpstr>Слайд 2</vt:lpstr>
      <vt:lpstr>Функциональная диагностика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Литература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Zver</dc:creator>
  <cp:lastModifiedBy>Diapsalmata</cp:lastModifiedBy>
  <cp:revision>22</cp:revision>
  <dcterms:created xsi:type="dcterms:W3CDTF">2011-11-28T20:31:27Z</dcterms:created>
  <dcterms:modified xsi:type="dcterms:W3CDTF">2013-02-25T02:26:07Z</dcterms:modified>
</cp:coreProperties>
</file>