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30"/>
  </p:notesMasterIdLst>
  <p:handoutMasterIdLst>
    <p:handoutMasterId r:id="rId31"/>
  </p:handout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68" r:id="rId14"/>
    <p:sldId id="271" r:id="rId15"/>
    <p:sldId id="273" r:id="rId16"/>
    <p:sldId id="274" r:id="rId17"/>
    <p:sldId id="275" r:id="rId18"/>
    <p:sldId id="276" r:id="rId19"/>
    <p:sldId id="277" r:id="rId20"/>
    <p:sldId id="279" r:id="rId21"/>
    <p:sldId id="280" r:id="rId22"/>
    <p:sldId id="278" r:id="rId23"/>
    <p:sldId id="281" r:id="rId24"/>
    <p:sldId id="282" r:id="rId25"/>
    <p:sldId id="285" r:id="rId26"/>
    <p:sldId id="283" r:id="rId27"/>
    <p:sldId id="284" r:id="rId28"/>
    <p:sldId id="286" r:id="rId2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FF09"/>
    <a:srgbClr val="F30734"/>
    <a:srgbClr val="CCFF33"/>
    <a:srgbClr val="13F594"/>
    <a:srgbClr val="66FFFF"/>
    <a:srgbClr val="E92611"/>
    <a:srgbClr val="E5118A"/>
    <a:srgbClr val="1AE115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5" autoAdjust="0"/>
    <p:restoredTop sz="94340" autoAdjust="0"/>
  </p:normalViewPr>
  <p:slideViewPr>
    <p:cSldViewPr>
      <p:cViewPr>
        <p:scale>
          <a:sx n="78" d="100"/>
          <a:sy n="78" d="100"/>
        </p:scale>
        <p:origin x="-1152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Прямоуг.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699" name="Прямоуг.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700" name="Прямоуг.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701" name="Прямоуг.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72F41B9-AD00-4C16-B89C-E35941619C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2124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Прямоуг.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3" name="Прямоуг.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748" name="Прямоуг.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Прямоуг.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Click to edit Master text styles</a:t>
            </a:r>
          </a:p>
          <a:p>
            <a:pPr lvl="1"/>
            <a:r>
              <a:rPr lang="ru-RU" noProof="0" smtClean="0"/>
              <a:t>Second level</a:t>
            </a:r>
          </a:p>
          <a:p>
            <a:pPr lvl="2"/>
            <a:r>
              <a:rPr lang="ru-RU" noProof="0" smtClean="0"/>
              <a:t>Third level</a:t>
            </a:r>
          </a:p>
          <a:p>
            <a:pPr lvl="3"/>
            <a:r>
              <a:rPr lang="ru-RU" noProof="0" smtClean="0"/>
              <a:t>Fourth level</a:t>
            </a:r>
          </a:p>
          <a:p>
            <a:pPr lvl="4"/>
            <a:r>
              <a:rPr lang="ru-RU" noProof="0" smtClean="0"/>
              <a:t>Fifth level</a:t>
            </a:r>
          </a:p>
        </p:txBody>
      </p:sp>
      <p:sp>
        <p:nvSpPr>
          <p:cNvPr id="30726" name="Прямоуг.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7" name="Прямоуг.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2E40E2A-711F-455B-903C-7AD64691D2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7957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Прямоуг. 2"/>
          <p:cNvSpPr>
            <a:spLocks noGrp="1" noChangeArrowheads="1"/>
          </p:cNvSpPr>
          <p:nvPr>
            <p:ph type="ctrTitle"/>
          </p:nvPr>
        </p:nvSpPr>
        <p:spPr>
          <a:xfrm>
            <a:off x="685800" y="2209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02403" name="Прямоуг.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505200"/>
            <a:ext cx="6400800" cy="10668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096000"/>
            <a:ext cx="1905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096000"/>
            <a:ext cx="28956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096000"/>
            <a:ext cx="1905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266E5F-1163-43AB-AC82-BB4ED1EC9B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511265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C65B2-58BB-4842-929C-E97B1FF1D4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962504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838200"/>
            <a:ext cx="21717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8600" y="838200"/>
            <a:ext cx="63627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A3863D-34BB-42CE-8320-FCEB3291CC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03599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838200"/>
            <a:ext cx="8686800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228600" y="1676400"/>
            <a:ext cx="8686800" cy="45720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AC8F76-F176-4265-849D-677C3580B0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3304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9BC137-94CD-4C75-9ABF-47A8D4BBBB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18938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D19235-EBDC-47A2-A4B2-74F0DD80E6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63379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28600" y="1676400"/>
            <a:ext cx="42672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2672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2A424A-17A2-44DA-896C-E53E260B86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966187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72738A-FA7F-4955-84C2-156801601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01659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36A6F-E830-43D8-848A-40D41ABA6D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83611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0F8E00-BE9F-45AB-B530-28C3CB2631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25758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69CFE-6AD8-4411-9FE4-3439ED1068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21125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CFD35-16AD-4120-BE9A-23128F5582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86245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Прямоуг.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838200"/>
            <a:ext cx="86868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Прямоуг.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676400"/>
            <a:ext cx="86868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1380" name="Прямоуг.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324600"/>
            <a:ext cx="1905000" cy="381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1381" name="Прямоуг.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00400" y="6324600"/>
            <a:ext cx="2895600" cy="381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1382" name="Прямоуг.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24600"/>
            <a:ext cx="1905000" cy="381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8046C0D9-849A-4805-BFF9-8BD0E806CE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vobodainfo.org/info/?tid=&amp;nd=901790693&amp;prevDoc=901713616" TargetMode="External"/><Relationship Id="rId2" Type="http://schemas.openxmlformats.org/officeDocument/2006/relationships/hyperlink" Target="http://www.svobodainfo.org/info/?tid=&amp;nd=901817757&amp;prevDoc=901713616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vobodainfo.org/info/?tid=&amp;nd=901910577&amp;prevDoc=901713616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i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рямоуг. 18"/>
          <p:cNvSpPr>
            <a:spLocks noGrp="1" noChangeArrowheads="1"/>
          </p:cNvSpPr>
          <p:nvPr>
            <p:ph type="ctrTitle"/>
          </p:nvPr>
        </p:nvSpPr>
        <p:spPr>
          <a:xfrm>
            <a:off x="755650" y="1341438"/>
            <a:ext cx="7772400" cy="1143000"/>
          </a:xfrm>
        </p:spPr>
        <p:txBody>
          <a:bodyPr/>
          <a:lstStyle/>
          <a:p>
            <a:pPr eaLnBrk="1" hangingPunct="1"/>
            <a:r>
              <a:rPr lang="en-US" sz="3600" smtClean="0">
                <a:solidFill>
                  <a:srgbClr val="DA74BD"/>
                </a:solidFill>
              </a:rPr>
              <a:t/>
            </a:r>
            <a:br>
              <a:rPr lang="en-US" sz="3600" smtClean="0">
                <a:solidFill>
                  <a:srgbClr val="DA74BD"/>
                </a:solidFill>
              </a:rPr>
            </a:br>
            <a:r>
              <a:rPr lang="en-US" sz="3600" smtClean="0">
                <a:solidFill>
                  <a:srgbClr val="DA74BD"/>
                </a:solidFill>
              </a:rPr>
              <a:t/>
            </a:r>
            <a:br>
              <a:rPr lang="en-US" sz="3600" smtClean="0">
                <a:solidFill>
                  <a:srgbClr val="DA74BD"/>
                </a:solidFill>
              </a:rPr>
            </a:br>
            <a:r>
              <a:rPr lang="ru-RU" sz="3600" smtClean="0">
                <a:solidFill>
                  <a:srgbClr val="DA74BD"/>
                </a:solidFill>
              </a:rPr>
              <a:t/>
            </a:r>
            <a:br>
              <a:rPr lang="ru-RU" sz="3600" smtClean="0">
                <a:solidFill>
                  <a:srgbClr val="DA74BD"/>
                </a:solidFill>
              </a:rPr>
            </a:br>
            <a:r>
              <a:rPr lang="ru-RU" sz="3600" smtClean="0">
                <a:solidFill>
                  <a:srgbClr val="DA74BD"/>
                </a:solidFill>
              </a:rPr>
              <a:t/>
            </a:r>
            <a:br>
              <a:rPr lang="ru-RU" sz="3600" smtClean="0">
                <a:solidFill>
                  <a:srgbClr val="DA74BD"/>
                </a:solidFill>
              </a:rPr>
            </a:br>
            <a:r>
              <a:rPr lang="ru-RU" sz="4400" smtClean="0">
                <a:solidFill>
                  <a:srgbClr val="E92611"/>
                </a:solidFill>
              </a:rPr>
              <a:t>Регулирование рынка государственных ценных бумаг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2"/>
          <p:cNvPicPr>
            <a:picLocks noChangeAspect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484313"/>
          </a:xfrm>
        </p:spPr>
      </p:pic>
      <p:sp>
        <p:nvSpPr>
          <p:cNvPr id="12291" name="Прямоуг. 3"/>
          <p:cNvSpPr>
            <a:spLocks noGrp="1" noChangeArrowheads="1"/>
          </p:cNvSpPr>
          <p:nvPr>
            <p:ph type="body" idx="1"/>
          </p:nvPr>
        </p:nvSpPr>
        <p:spPr>
          <a:xfrm>
            <a:off x="0" y="1628775"/>
            <a:ext cx="8758238" cy="45720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800" smtClean="0"/>
              <a:t>    </a:t>
            </a:r>
            <a:r>
              <a:rPr lang="ru-RU" sz="2800" smtClean="0">
                <a:solidFill>
                  <a:srgbClr val="99FFCC"/>
                </a:solidFill>
              </a:rPr>
              <a:t>Правами регулирования в области государственных ценных бумаг обладает Министерство финансов России. Минфин РФ, ранее выполнявшее почти все функции по регулированию рынка ценных бумаг в настоящее время имеет полномочия только в области регулирования рынка государственных ценных бумаг. Однако,  возможны случаи, когда эмитентом ценной бумаги от правительства может выступить любое другое министерство или ведомство. В России таких случаев пока не было.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2"/>
          <p:cNvPicPr>
            <a:picLocks noChangeAspect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24300" y="0"/>
            <a:ext cx="1943100" cy="1125538"/>
          </a:xfrm>
        </p:spPr>
      </p:pic>
      <p:sp>
        <p:nvSpPr>
          <p:cNvPr id="13315" name="Прямоуг. 3"/>
          <p:cNvSpPr>
            <a:spLocks noGrp="1" noChangeArrowheads="1"/>
          </p:cNvSpPr>
          <p:nvPr>
            <p:ph type="body" idx="1"/>
          </p:nvPr>
        </p:nvSpPr>
        <p:spPr>
          <a:xfrm>
            <a:off x="228600" y="1196975"/>
            <a:ext cx="8686800" cy="5051425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    </a:t>
            </a:r>
            <a:r>
              <a:rPr lang="ru-RU" sz="2400" smtClean="0">
                <a:solidFill>
                  <a:srgbClr val="99FF33"/>
                </a:solidFill>
              </a:rPr>
              <a:t>Второй орган - центральный банк. Центральный банк РФ может исполнять роль финансового  агента правительства. Центральный банк также  особенно  заинтересован  в  рынке государственных займов  из-за  неизбежной связи между денежной политикой, банковской системой и рынком государственных ценных бумаг. Вовлечение  центрального банка в роль финансового агента, а также его участие в проведении денежной политики  позволяет органам,  регулирующим  денежное обращение,  быть в курсе событий, происходящих на рынках,  реагировать на  них  должным образом и  тем самым более эффективно выполнять свою роль надзора над банковской системой и системой платежей.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. 3"/>
          <p:cNvSpPr>
            <a:spLocks noGrp="1" noChangeArrowheads="1"/>
          </p:cNvSpPr>
          <p:nvPr>
            <p:ph type="body" idx="1"/>
          </p:nvPr>
        </p:nvSpPr>
        <p:spPr>
          <a:xfrm>
            <a:off x="228600" y="260350"/>
            <a:ext cx="8686800" cy="59880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smtClean="0"/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     </a:t>
            </a:r>
            <a:r>
              <a:rPr lang="ru-RU" sz="2000" smtClean="0">
                <a:solidFill>
                  <a:srgbClr val="00FFFF"/>
                </a:solidFill>
              </a:rPr>
              <a:t>Рынок государственных ценных бумаг является частью рынка ценных бумаг, поэтому законодательные нормы, регулирующие рынок ценных бумаг регулируют и рынок государственных ценных бумаг. Основными законодательными актами, которыми регулируется российский рынок ценных бумаг, являются: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endParaRPr lang="ru-RU" sz="2000" smtClean="0">
              <a:solidFill>
                <a:srgbClr val="00FFFF"/>
              </a:solidFill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2000" smtClean="0">
                <a:solidFill>
                  <a:srgbClr val="FF66FF"/>
                </a:solidFill>
              </a:rPr>
              <a:t>Гражданский кодекс РФ, части </a:t>
            </a:r>
            <a:r>
              <a:rPr lang="en-US" sz="2000" smtClean="0">
                <a:solidFill>
                  <a:srgbClr val="FF66FF"/>
                </a:solidFill>
              </a:rPr>
              <a:t>I</a:t>
            </a:r>
            <a:r>
              <a:rPr lang="ru-RU" sz="2000" smtClean="0">
                <a:solidFill>
                  <a:srgbClr val="FF66FF"/>
                </a:solidFill>
              </a:rPr>
              <a:t> и </a:t>
            </a:r>
            <a:r>
              <a:rPr lang="en-US" sz="2000" smtClean="0">
                <a:solidFill>
                  <a:srgbClr val="FF66FF"/>
                </a:solidFill>
              </a:rPr>
              <a:t>II</a:t>
            </a:r>
            <a:r>
              <a:rPr lang="ru-RU" sz="2000" smtClean="0">
                <a:solidFill>
                  <a:srgbClr val="FF66FF"/>
                </a:solidFill>
              </a:rPr>
              <a:t> (1995—1996 гг.);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2000" smtClean="0">
                <a:solidFill>
                  <a:srgbClr val="FF66FF"/>
                </a:solidFill>
              </a:rPr>
              <a:t>Закон «О банках и банковской деятельности» (1990 г.);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2000" smtClean="0">
                <a:solidFill>
                  <a:srgbClr val="FF66FF"/>
                </a:solidFill>
              </a:rPr>
              <a:t>Закон «О Центральном банке Российской Федерации» (1995 г.);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2000" smtClean="0">
                <a:solidFill>
                  <a:srgbClr val="FF66FF"/>
                </a:solidFill>
              </a:rPr>
              <a:t>Закон «О приватизации государственных и муниципальных предприятий в РСФСР» (1991 г.);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2000" smtClean="0">
                <a:solidFill>
                  <a:srgbClr val="FF66FF"/>
                </a:solidFill>
              </a:rPr>
              <a:t>Закон «О товарных биржах и биржевой торговле» (1992 г.);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2000" smtClean="0">
                <a:solidFill>
                  <a:srgbClr val="FF66FF"/>
                </a:solidFill>
              </a:rPr>
              <a:t>Закон «О валютном регулировании и валютном контроле» (1992 г.);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2000" smtClean="0">
                <a:solidFill>
                  <a:srgbClr val="FF66FF"/>
                </a:solidFill>
              </a:rPr>
              <a:t>Закон «О государственном внутреннем долге Российской Федерации» (1992 г.);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2000" smtClean="0">
                <a:solidFill>
                  <a:srgbClr val="FF66FF"/>
                </a:solidFill>
              </a:rPr>
              <a:t>Закон об акционерных обществах (1996 г.)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2000" smtClean="0">
                <a:solidFill>
                  <a:srgbClr val="FF66FF"/>
                </a:solidFill>
              </a:rPr>
              <a:t>Закон о рынке ценных бумаг (1996 г.);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sz="2000" smtClean="0">
                <a:solidFill>
                  <a:srgbClr val="FF66FF"/>
                </a:solidFill>
              </a:rPr>
              <a:t>Указы Президента по развитию рынка ценных бумаг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. 3"/>
          <p:cNvSpPr>
            <a:spLocks noGrp="1" noChangeArrowheads="1"/>
          </p:cNvSpPr>
          <p:nvPr>
            <p:ph type="body" idx="1"/>
          </p:nvPr>
        </p:nvSpPr>
        <p:spPr>
          <a:xfrm>
            <a:off x="228600" y="981075"/>
            <a:ext cx="8686800" cy="52673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   </a:t>
            </a:r>
            <a:r>
              <a:rPr lang="ru-RU" sz="2400" smtClean="0">
                <a:solidFill>
                  <a:srgbClr val="CCCC00"/>
                </a:solidFill>
              </a:rPr>
              <a:t>Минфин издает множество приказов для регулирования государственных ценных бумаг. Ниже представлены некоторые из них: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solidFill>
                  <a:srgbClr val="FF9900"/>
                </a:solidFill>
                <a:hlinkClick r:id="rId2"/>
              </a:rPr>
              <a:t>приказ Минфина РФ от 27.04.2002 № 37н "Об утверждении Условий эмиссии и обращения  облигаций"</a:t>
            </a:r>
            <a:r>
              <a:rPr lang="ru-RU" sz="2400" smtClean="0">
                <a:solidFill>
                  <a:srgbClr val="FF9900"/>
                </a:solidFill>
              </a:rPr>
              <a:t>;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solidFill>
                  <a:srgbClr val="FF9900"/>
                </a:solidFill>
                <a:hlinkClick r:id="rId3"/>
              </a:rPr>
              <a:t>приказ Минфина РФ от 15.06.2001 № 45н "Об утверждении условий эмиссии и обращения облигаций государственного сберегательного займа Российской Федерации"</a:t>
            </a:r>
            <a:r>
              <a:rPr lang="ru-RU" sz="2400" smtClean="0">
                <a:solidFill>
                  <a:srgbClr val="FF9900"/>
                </a:solidFill>
              </a:rPr>
              <a:t>;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solidFill>
                  <a:srgbClr val="FF9900"/>
                </a:solidFill>
                <a:hlinkClick r:id="rId4"/>
              </a:rPr>
              <a:t>приказ Минфина России от 21.09.2004 № 86н "Об утверждении Условий эмиссии и обращения облигаций государственных нерыночных займов"</a:t>
            </a:r>
            <a:r>
              <a:rPr lang="ru-RU" sz="2400" smtClean="0">
                <a:solidFill>
                  <a:srgbClr val="FF9900"/>
                </a:solidFill>
              </a:rPr>
              <a:t>;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smtClean="0">
                <a:solidFill>
                  <a:srgbClr val="FF9900"/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250825" y="765175"/>
            <a:ext cx="8686800" cy="838200"/>
          </a:xfrm>
        </p:spPr>
        <p:txBody>
          <a:bodyPr/>
          <a:lstStyle/>
          <a:p>
            <a:pPr algn="just" eaLnBrk="1" hangingPunct="1"/>
            <a:r>
              <a:rPr lang="ru-RU" sz="1800" smtClean="0">
                <a:solidFill>
                  <a:srgbClr val="FF9900"/>
                </a:solidFill>
              </a:rPr>
              <a:t>Еще один аспект рассматриваемого вопроса связан с разработкой и установлением ответственности за правонарушение в сфере выпуска и обращения государственных ценных бумаг.</a:t>
            </a:r>
            <a:br>
              <a:rPr lang="ru-RU" sz="1800" smtClean="0">
                <a:solidFill>
                  <a:srgbClr val="FF9900"/>
                </a:solidFill>
              </a:rPr>
            </a:br>
            <a:r>
              <a:rPr lang="ru-RU" sz="1800" smtClean="0">
                <a:solidFill>
                  <a:srgbClr val="FF9900"/>
                </a:solidFill>
              </a:rPr>
              <a:t> В связи с</a:t>
            </a:r>
            <a:r>
              <a:rPr lang="ru-RU" sz="1800" i="1" smtClean="0">
                <a:solidFill>
                  <a:srgbClr val="FF9900"/>
                </a:solidFill>
              </a:rPr>
              <a:t> </a:t>
            </a:r>
            <a:r>
              <a:rPr lang="ru-RU" sz="1800" smtClean="0">
                <a:solidFill>
                  <a:srgbClr val="FF9900"/>
                </a:solidFill>
              </a:rPr>
              <a:t>этим можно выделить следующие категории субъектов нарушений и оснований ответственности:</a:t>
            </a:r>
            <a:br>
              <a:rPr lang="ru-RU" sz="1800" smtClean="0">
                <a:solidFill>
                  <a:srgbClr val="FF9900"/>
                </a:solidFill>
              </a:rPr>
            </a:br>
            <a:endParaRPr lang="ru-RU" sz="1800" smtClean="0">
              <a:solidFill>
                <a:srgbClr val="FF9900"/>
              </a:solidFill>
            </a:endParaRPr>
          </a:p>
        </p:txBody>
      </p:sp>
      <p:sp>
        <p:nvSpPr>
          <p:cNvPr id="16387" name="Прямоуг. 3"/>
          <p:cNvSpPr>
            <a:spLocks noGrp="1" noChangeArrowheads="1"/>
          </p:cNvSpPr>
          <p:nvPr>
            <p:ph type="body" idx="1"/>
          </p:nvPr>
        </p:nvSpPr>
        <p:spPr>
          <a:xfrm>
            <a:off x="250825" y="1989138"/>
            <a:ext cx="8686800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-   </a:t>
            </a:r>
            <a:r>
              <a:rPr lang="ru-RU" sz="2400" smtClean="0">
                <a:solidFill>
                  <a:srgbClr val="EF3D39"/>
                </a:solidFill>
              </a:rPr>
              <a:t>должностные лица эмитента ценных бумаг — в случаях нарушения условий выпуска и обращения, а также исполнения обязательств по ценной бумаге;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smtClean="0">
                <a:solidFill>
                  <a:srgbClr val="EF3D39"/>
                </a:solidFill>
              </a:rPr>
              <a:t>-   владельцы ценных бумаг - при нарушении условий обращения ценных бумаг (например, вывоз за пределы Российской Федерации ценных бумаг, запрещенных к перемещению за границу);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smtClean="0">
                <a:solidFill>
                  <a:srgbClr val="EF3D39"/>
                </a:solidFill>
              </a:rPr>
              <a:t>-   иные лица - при совершении противоправных деяний, препятствующих нормальному функционированию системы выпуска и обращения государственных ценных бумаг (например, уголовная ответственность физических лиц за подделку государственных ценных бумаг).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8424862" cy="2016125"/>
          </a:xfrm>
        </p:spPr>
        <p:txBody>
          <a:bodyPr/>
          <a:lstStyle/>
          <a:p>
            <a:pPr algn="just" eaLnBrk="1" hangingPunct="1"/>
            <a:r>
              <a:rPr lang="ru-RU" sz="1800" smtClean="0">
                <a:solidFill>
                  <a:srgbClr val="FFFFFF"/>
                </a:solidFill>
              </a:rPr>
              <a:t>Регулирование участия на рынке государственных ценных    бумаг может быть направлено на то,  чтобы ограничить  распространение рисков, которые принимают на себя маркетмейкеры, а также гарантировать, что дилеры и другие участники рынка имеют соответствующее финансовое  состояние для того,  чтобы покрыть потенциальные финансовые потери.</a:t>
            </a:r>
            <a:r>
              <a:rPr lang="ru-RU" sz="3600" smtClean="0"/>
              <a:t> </a:t>
            </a:r>
          </a:p>
        </p:txBody>
      </p:sp>
      <p:sp>
        <p:nvSpPr>
          <p:cNvPr id="17411" name="Прямоуг. 3"/>
          <p:cNvSpPr>
            <a:spLocks noGrp="1" noChangeArrowheads="1"/>
          </p:cNvSpPr>
          <p:nvPr>
            <p:ph type="body" idx="1"/>
          </p:nvPr>
        </p:nvSpPr>
        <p:spPr>
          <a:xfrm>
            <a:off x="179388" y="2420938"/>
            <a:ext cx="8686800" cy="4176712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    </a:t>
            </a:r>
            <a:r>
              <a:rPr lang="ru-RU" sz="2400" smtClean="0">
                <a:solidFill>
                  <a:srgbClr val="5ED755"/>
                </a:solidFill>
              </a:rPr>
              <a:t>Положения о регулировании могут быть установлены  для  отслеживания  и  ограничения  следующих классов риска: </a:t>
            </a:r>
          </a:p>
          <a:p>
            <a:pPr marL="381000" indent="-381000" eaLnBrk="1" hangingPunct="1">
              <a:lnSpc>
                <a:spcPct val="80000"/>
              </a:lnSpc>
            </a:pPr>
            <a:r>
              <a:rPr lang="ru-RU" sz="2400" smtClean="0">
                <a:solidFill>
                  <a:srgbClr val="CC66FF"/>
                </a:solidFill>
              </a:rPr>
              <a:t>РЫНОЧНЫЙ РИСК -   риск потерь, проистекающих от колебания цен на рынке</a:t>
            </a:r>
          </a:p>
          <a:p>
            <a:pPr marL="381000" indent="-381000" eaLnBrk="1" hangingPunct="1">
              <a:lnSpc>
                <a:spcPct val="80000"/>
              </a:lnSpc>
            </a:pPr>
            <a:r>
              <a:rPr lang="ru-RU" sz="2400" smtClean="0">
                <a:solidFill>
                  <a:srgbClr val="CC66FF"/>
                </a:solidFill>
              </a:rPr>
              <a:t>РИСК ЛИКВИДНОСТИ -  риск того, что ценные бумаги не могут быть куплены и проданы быстро без существенных изменений в цене</a:t>
            </a:r>
          </a:p>
          <a:p>
            <a:pPr marL="381000" indent="-381000" eaLnBrk="1" hangingPunct="1">
              <a:lnSpc>
                <a:spcPct val="80000"/>
              </a:lnSpc>
            </a:pPr>
            <a:r>
              <a:rPr lang="ru-RU" sz="2400" smtClean="0">
                <a:solidFill>
                  <a:srgbClr val="CC66FF"/>
                </a:solidFill>
              </a:rPr>
              <a:t>КРЕДИТНЫЙ РИСК - риск потерь, проистекающий от неплатежеспособности контрагента,</a:t>
            </a:r>
          </a:p>
          <a:p>
            <a:pPr marL="381000" indent="-381000" eaLnBrk="1" hangingPunct="1">
              <a:lnSpc>
                <a:spcPct val="80000"/>
              </a:lnSpc>
            </a:pPr>
            <a:r>
              <a:rPr lang="ru-RU" sz="2400" smtClean="0">
                <a:solidFill>
                  <a:srgbClr val="CC66FF"/>
                </a:solidFill>
              </a:rPr>
              <a:t>БИЗНЕС-РИСК - риск потерь, проистекающих от неадекватных систем управления и контроля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. 3"/>
          <p:cNvSpPr>
            <a:spLocks noGrp="1" noChangeArrowheads="1"/>
          </p:cNvSpPr>
          <p:nvPr>
            <p:ph type="body" idx="1"/>
          </p:nvPr>
        </p:nvSpPr>
        <p:spPr>
          <a:xfrm>
            <a:off x="228600" y="1341438"/>
            <a:ext cx="8686800" cy="4906962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ru-RU" smtClean="0"/>
              <a:t>  </a:t>
            </a:r>
            <a:r>
              <a:rPr lang="ru-RU" smtClean="0">
                <a:solidFill>
                  <a:srgbClr val="FFCCFF"/>
                </a:solidFill>
              </a:rPr>
              <a:t>Одной из главной причин выпуска государственных ценных бумаг является обслуживание государственного долга. Отказ от инфляционных методов финансирования дефицита бюджета обусловил развитие рынка государственных ценных бумаг в России и рост государственного долга.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. 3"/>
          <p:cNvSpPr>
            <a:spLocks noGrp="1" noChangeArrowheads="1"/>
          </p:cNvSpPr>
          <p:nvPr>
            <p:ph type="body" idx="1"/>
          </p:nvPr>
        </p:nvSpPr>
        <p:spPr>
          <a:xfrm>
            <a:off x="228600" y="476250"/>
            <a:ext cx="8686800" cy="577215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   </a:t>
            </a:r>
            <a:r>
              <a:rPr lang="ru-RU" sz="2400" smtClean="0">
                <a:solidFill>
                  <a:srgbClr val="E7EE86"/>
                </a:solidFill>
              </a:rPr>
              <a:t>Государственный долг- это вся сумма задолженности по обязательствам государства, проценты по ней и неисполненные финансовые обязательства государства перед субъектами экономики.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    </a:t>
            </a:r>
            <a:r>
              <a:rPr lang="ru-RU" sz="2400" smtClean="0">
                <a:solidFill>
                  <a:srgbClr val="CCECFF"/>
                </a:solidFill>
              </a:rPr>
              <a:t>Для государства на федеральном и региональном уровнях возможно применение двух видов долговых обязательств: внутреннего или внешнего долга. Для муниципалитетов называется возможность применения только одного вида – внутреннего долга.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sz="2400" smtClean="0">
                <a:solidFill>
                  <a:srgbClr val="CCECFF"/>
                </a:solidFill>
              </a:rPr>
              <a:t>    Критерием разграничения долговых обязательств на внутренние и внешние вступает валюта займа. Если деньги берутся взаймы у российских или иностранных субъектов в иностранной валюте, то возникают отношения внешнего долга. Если деньги берутся в валюте России, то возникают отношения внутреннего долга.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686800" cy="838200"/>
          </a:xfrm>
        </p:spPr>
        <p:txBody>
          <a:bodyPr/>
          <a:lstStyle/>
          <a:p>
            <a:pPr eaLnBrk="1" hangingPunct="1"/>
            <a:r>
              <a:rPr lang="ru-RU" sz="2400" smtClean="0">
                <a:solidFill>
                  <a:srgbClr val="00FF00"/>
                </a:solidFill>
              </a:rPr>
              <a:t>По структуре государственный долг РФ состоит из нескольких групп долговых обязательств:</a:t>
            </a:r>
          </a:p>
        </p:txBody>
      </p:sp>
      <p:sp>
        <p:nvSpPr>
          <p:cNvPr id="20483" name="Прямоуг. 3"/>
          <p:cNvSpPr>
            <a:spLocks noGrp="1" noChangeArrowheads="1"/>
          </p:cNvSpPr>
          <p:nvPr>
            <p:ph type="body" idx="1"/>
          </p:nvPr>
        </p:nvSpPr>
        <p:spPr>
          <a:xfrm>
            <a:off x="179388" y="1268413"/>
            <a:ext cx="8686800" cy="532923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smtClean="0">
                <a:solidFill>
                  <a:srgbClr val="FFFFFF"/>
                </a:solidFill>
              </a:rPr>
              <a:t>Задолженности Минфина перед ЦБ по кредитам на финансирование дефицита бюджета;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>
                <a:solidFill>
                  <a:srgbClr val="FFFFFF"/>
                </a:solidFill>
              </a:rPr>
              <a:t>Задолженности, появившейся вследствие взятого на себя государством обязательства по восстановлению сбережений граждан; 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>
                <a:solidFill>
                  <a:srgbClr val="FFFFFF"/>
                </a:solidFill>
              </a:rPr>
              <a:t>Внешней задолженности бывшего СССР, принятой на себя РФ;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>
                <a:solidFill>
                  <a:srgbClr val="FFFFFF"/>
                </a:solidFill>
              </a:rPr>
              <a:t>Вновь возникшая задолженность РФ перед иностранными государствами, международными организациями и фирмами (Парижскому клубу, Лондонскому клубу, Международному валютному фонду (МВФ) и Всемирному или Международному банку реконструкции и развития (ВБРР или МБРР)).</a:t>
            </a:r>
          </a:p>
        </p:txBody>
      </p:sp>
      <p:pic>
        <p:nvPicPr>
          <p:cNvPr id="20484" name="Рисунок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981075"/>
            <a:ext cx="8208962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. 3"/>
          <p:cNvSpPr>
            <a:spLocks noGrp="1" noChangeArrowheads="1"/>
          </p:cNvSpPr>
          <p:nvPr>
            <p:ph type="body" idx="1"/>
          </p:nvPr>
        </p:nvSpPr>
        <p:spPr>
          <a:xfrm>
            <a:off x="250825" y="908050"/>
            <a:ext cx="8686800" cy="54737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1800" smtClean="0"/>
              <a:t>     </a:t>
            </a:r>
            <a:r>
              <a:rPr lang="ru-RU" sz="2000" smtClean="0">
                <a:solidFill>
                  <a:srgbClr val="FFCCFF"/>
                </a:solidFill>
              </a:rPr>
              <a:t>В России понятие государственного внутреннего долга определяется в Законе РФ от 13.11.1992 г. № 3877-1 «О государственном внутреннем долге» и ст.817 Гражданского кодекса (ГК) РФ. 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     </a:t>
            </a:r>
            <a:r>
              <a:rPr lang="ru-RU" sz="2000" smtClean="0">
                <a:solidFill>
                  <a:srgbClr val="FFCCFF"/>
                </a:solidFill>
              </a:rPr>
              <a:t>В настоящее время долг Российской Федерации в рыночной форме представлен облигациями государственных внешних заимствований (еврооблигациями) со сроками погашения с 2003 по 2030 год, а также облигациями внутреннего валютного займа со сроком погашения 2003 - 2011 годы. При этом выпуск еврооблигаций со сроками погашения до 2010 и до 2030 годов был связан с урегулированием задолженности бывшего СССР Лондонскому клубу кредиторов и коммерческой задолженности бывшего СССР, а ОВГВЗ - 3, 4, 5 и 8 серий - урегулированием внутреннего валютного долга бывшего СССР. 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endParaRPr lang="ru-RU" sz="2000" smtClean="0">
              <a:solidFill>
                <a:srgbClr val="FFCCFF"/>
              </a:solidFill>
            </a:endParaRP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000" smtClean="0">
                <a:solidFill>
                  <a:srgbClr val="FFCCFF"/>
                </a:solidFill>
              </a:rPr>
              <a:t>     Внешний долг состоит из долга Правительства РФ (долг международным организациям, бонды, кредиты по правительственной линии, коммерческие кредиты), долга бывшего СССР (бонды, кредиты по правительственной линии, коммерческие кредиты) и бондов Минфина РФ.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endParaRPr lang="ru-RU" sz="1800" smtClean="0">
              <a:solidFill>
                <a:srgbClr val="FFCC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.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099" name="Прямоуг.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smtClean="0">
                <a:solidFill>
                  <a:srgbClr val="FF99FF"/>
                </a:solidFill>
              </a:rPr>
              <a:t>     </a:t>
            </a:r>
            <a:r>
              <a:rPr lang="ru-RU" smtClean="0">
                <a:solidFill>
                  <a:srgbClr val="FF99FF"/>
                </a:solidFill>
              </a:rPr>
              <a:t>Государственные ценные бумаги – </a:t>
            </a:r>
          </a:p>
          <a:p>
            <a:pPr marL="609600" indent="-609600" eaLnBrk="1" hangingPunct="1">
              <a:buFontTx/>
              <a:buNone/>
            </a:pPr>
            <a:r>
              <a:rPr lang="ru-RU" smtClean="0">
                <a:solidFill>
                  <a:srgbClr val="FF99FF"/>
                </a:solidFill>
              </a:rPr>
              <a:t>     это бумаги, которые выпускаются </a:t>
            </a:r>
          </a:p>
          <a:p>
            <a:pPr marL="609600" indent="-609600" eaLnBrk="1" hangingPunct="1">
              <a:buFontTx/>
              <a:buNone/>
            </a:pPr>
            <a:r>
              <a:rPr lang="ru-RU" smtClean="0">
                <a:solidFill>
                  <a:srgbClr val="FF99FF"/>
                </a:solidFill>
              </a:rPr>
              <a:t>     и обеспечиваются государством</a:t>
            </a:r>
          </a:p>
          <a:p>
            <a:pPr marL="609600" indent="-609600" eaLnBrk="1" hangingPunct="1">
              <a:buFontTx/>
              <a:buNone/>
            </a:pPr>
            <a:r>
              <a:rPr lang="ru-RU" smtClean="0">
                <a:solidFill>
                  <a:srgbClr val="FF99FF"/>
                </a:solidFill>
              </a:rPr>
              <a:t>     и используются для пополнения государственного бюджета.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. 3"/>
          <p:cNvSpPr>
            <a:spLocks noGrp="1" noChangeArrowheads="1"/>
          </p:cNvSpPr>
          <p:nvPr>
            <p:ph type="body" idx="1"/>
          </p:nvPr>
        </p:nvSpPr>
        <p:spPr>
          <a:xfrm>
            <a:off x="228600" y="981075"/>
            <a:ext cx="8686800" cy="5267325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    </a:t>
            </a:r>
            <a:r>
              <a:rPr lang="ru-RU" sz="2400" smtClean="0">
                <a:solidFill>
                  <a:srgbClr val="CC66FF"/>
                </a:solidFill>
              </a:rPr>
              <a:t>Для федерального уровня долговых обязательств государства Бюджетный кодекс устанавливает верхний предел государственного внутреннего долга, верхний предел государственного внешнего долга и отдельно предел государственных внешних заимствований на очередной финансовый год. Указанные предельные показатели долговых обязательств устанавливаются для всех уровней бюджетной системы. На федеральном уровне конкретные  цифры предельных объемов государственного внутреннего  и внешнего долга, а также отдельно предельные показатели внешних заимствований устанавливаются федеральным законом о бюджете на очередной год, в котором показатели долговых обязательств подлежат конкретизации по формам обеспечения.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.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buFontTx/>
              <a:buNone/>
            </a:pPr>
            <a:r>
              <a:rPr lang="ru-RU" sz="2800" smtClean="0">
                <a:solidFill>
                  <a:srgbClr val="FFCCFF"/>
                </a:solidFill>
              </a:rPr>
              <a:t>   </a:t>
            </a:r>
            <a:r>
              <a:rPr lang="ru-RU" sz="2800" smtClean="0">
                <a:solidFill>
                  <a:srgbClr val="CCFFFF"/>
                </a:solidFill>
              </a:rPr>
              <a:t>Оперативное управление государственным долгом осуществляет исполнительная власть (Министерство финансов РФ и Центральный банк РФ, если заемщиком выступает государство как суверен, и соответствующие органы субъекта РФ, если заемщиком является субъект РФ). </a:t>
            </a:r>
          </a:p>
          <a:p>
            <a:pPr eaLnBrk="1" hangingPunct="1"/>
            <a:endParaRPr lang="ru-RU" smtClean="0">
              <a:solidFill>
                <a:srgbClr val="CC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323850" y="1412875"/>
            <a:ext cx="8820150" cy="4176713"/>
          </a:xfrm>
        </p:spPr>
        <p:txBody>
          <a:bodyPr/>
          <a:lstStyle/>
          <a:p>
            <a:pPr eaLnBrk="1" hangingPunct="1"/>
            <a:r>
              <a:rPr lang="ru-RU" sz="2400" smtClean="0">
                <a:solidFill>
                  <a:srgbClr val="989EE8"/>
                </a:solidFill>
              </a:rPr>
              <a:t>Управление государственным долгом представляет собой комплекс мер, предпринимаемых государством в лице его уполномоченных органов по определению мест и условий размещения и погашения государственных займов, а также обеспечению гармонизации интересов заемщика, инвесторов и кредиторов. </a:t>
            </a:r>
            <a:br>
              <a:rPr lang="ru-RU" sz="2400" smtClean="0">
                <a:solidFill>
                  <a:srgbClr val="989EE8"/>
                </a:solidFill>
              </a:rPr>
            </a:br>
            <a:r>
              <a:rPr lang="ru-RU" sz="2400" smtClean="0">
                <a:solidFill>
                  <a:srgbClr val="989EE8"/>
                </a:solidFill>
              </a:rPr>
              <a:t/>
            </a:r>
            <a:br>
              <a:rPr lang="ru-RU" sz="2400" smtClean="0">
                <a:solidFill>
                  <a:srgbClr val="989EE8"/>
                </a:solidFill>
              </a:rPr>
            </a:br>
            <a:r>
              <a:rPr lang="ru-RU" sz="2400" smtClean="0">
                <a:solidFill>
                  <a:srgbClr val="989EE8"/>
                </a:solidFill>
              </a:rPr>
              <a:t>Одним из широко распространенных методов управления государственным долгом является рефинансирование государственного долга, то есть погашение основной задолженности и процентов за счет средств, полученных от размещения новых займов.</a:t>
            </a:r>
          </a:p>
        </p:txBody>
      </p:sp>
      <p:sp>
        <p:nvSpPr>
          <p:cNvPr id="24579" name="Прямоуг. 3"/>
          <p:cNvSpPr>
            <a:spLocks noGrp="1" noChangeArrowheads="1"/>
          </p:cNvSpPr>
          <p:nvPr>
            <p:ph type="body" idx="1"/>
          </p:nvPr>
        </p:nvSpPr>
        <p:spPr>
          <a:xfrm>
            <a:off x="228600" y="908050"/>
            <a:ext cx="8686800" cy="53403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</a:t>
            </a:r>
          </a:p>
          <a:p>
            <a:pPr eaLnBrk="1" hangingPunct="1">
              <a:buFontTx/>
              <a:buNone/>
            </a:pPr>
            <a:r>
              <a:rPr lang="ru-RU" smtClean="0"/>
              <a:t>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8686800" cy="838200"/>
          </a:xfrm>
        </p:spPr>
        <p:txBody>
          <a:bodyPr/>
          <a:lstStyle/>
          <a:p>
            <a:pPr eaLnBrk="1" hangingPunct="1"/>
            <a:r>
              <a:rPr lang="ru-RU" sz="2400" smtClean="0"/>
              <a:t>Проследим динамику внутреннего и внешнего долга в период с 1998 по 2006 гг.</a:t>
            </a:r>
          </a:p>
        </p:txBody>
      </p:sp>
      <p:graphicFrame>
        <p:nvGraphicFramePr>
          <p:cNvPr id="153679" name="Группа 79"/>
          <p:cNvGraphicFramePr>
            <a:graphicFrameLocks noGrp="1"/>
          </p:cNvGraphicFramePr>
          <p:nvPr>
            <p:ph idx="1"/>
          </p:nvPr>
        </p:nvGraphicFramePr>
        <p:xfrm>
          <a:off x="0" y="1916113"/>
          <a:ext cx="9144000" cy="3309937"/>
        </p:xfrm>
        <a:graphic>
          <a:graphicData uri="http://schemas.openxmlformats.org/drawingml/2006/table">
            <a:tbl>
              <a:tblPr/>
              <a:tblGrid>
                <a:gridCol w="912813"/>
                <a:gridCol w="915987"/>
                <a:gridCol w="914400"/>
                <a:gridCol w="915988"/>
                <a:gridCol w="912812"/>
                <a:gridCol w="912813"/>
                <a:gridCol w="915987"/>
                <a:gridCol w="914400"/>
                <a:gridCol w="915988"/>
                <a:gridCol w="912812"/>
              </a:tblGrid>
              <a:tr h="12983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год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1998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1999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2000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2001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2002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2003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2004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2005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2006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(прогноз)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57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Внутренний долг (млрд.руб.)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100 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648,3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557,4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680,3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680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714,5 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762,1 (на 1.12)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988,4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1143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57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Внешний долг (млрд.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$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marT="45715" marB="4571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151,5 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158,4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145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142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119,1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119,7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114,1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86,8 (на 1.10)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</a:rPr>
                        <a:t>79,2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. 3"/>
          <p:cNvSpPr>
            <a:spLocks noGrp="1" noChangeArrowheads="1"/>
          </p:cNvSpPr>
          <p:nvPr>
            <p:ph type="body" idx="1"/>
          </p:nvPr>
        </p:nvSpPr>
        <p:spPr>
          <a:xfrm>
            <a:off x="228600" y="981075"/>
            <a:ext cx="8686800" cy="526732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000" smtClean="0"/>
              <a:t>     </a:t>
            </a:r>
            <a:r>
              <a:rPr lang="ru-RU" sz="2000" smtClean="0">
                <a:solidFill>
                  <a:srgbClr val="FF00FF"/>
                </a:solidFill>
              </a:rPr>
              <a:t>Из таблицы видно, что государственный внутренний долг увеличивается, а внешний уменьшается. Но так как внешний долг исчисляется в миллиардах долларов, а не рублей, то внешний долг значительно преобладает над внутренним.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000" smtClean="0">
                <a:solidFill>
                  <a:srgbClr val="FF00FF"/>
                </a:solidFill>
              </a:rPr>
              <a:t>     Многократное преобладание долга, номинированного в иностранной валюте, является серьезным фактором риска, ставящего управление долгом в жесткую зависимость от валютной политики и состояния платежного баланса, что предполагает необходимость постепенного замещения внешнего долга внутренним. При этом следует учитывать сохраняющиеся риски ограничения доступа на внешние рынки заимствований по независящим от Российской Федерации причинам. 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000" smtClean="0">
                <a:solidFill>
                  <a:srgbClr val="FF00FF"/>
                </a:solidFill>
              </a:rPr>
              <a:t>     В этой связи приоритет при осуществлении государственных заимствований должен быть отдан в долгосрочном плане внутренним заимствованиям. Возможность этого создает постепенное выравнивание условий привлечения внутренних и внешних заимствований.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9" name="Прямоуг. 5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i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Оценка изменения государственного внутреннего долга, выраженного в ценных бумагах в 2005-2010 гг.</a:t>
            </a:r>
          </a:p>
        </p:txBody>
      </p:sp>
      <p:graphicFrame>
        <p:nvGraphicFramePr>
          <p:cNvPr id="27651" name="Объект 4"/>
          <p:cNvGraphicFramePr>
            <a:graphicFrameLocks noChangeAspect="1"/>
          </p:cNvGraphicFramePr>
          <p:nvPr>
            <p:ph idx="1"/>
          </p:nvPr>
        </p:nvGraphicFramePr>
        <p:xfrm>
          <a:off x="0" y="990600"/>
          <a:ext cx="9144000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2" name="Лист" r:id="rId3" imgW="6410531" imgH="3619947" progId="Excel.Sheet.8">
                  <p:embed/>
                </p:oleObj>
              </mc:Choice>
              <mc:Fallback>
                <p:oleObj name="Лист" r:id="rId3" imgW="6410531" imgH="3619947" progId="Excel.Sheet.8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990600"/>
                        <a:ext cx="9144000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Прямоуг. 3"/>
          <p:cNvSpPr>
            <a:spLocks noGrp="1" noChangeArrowheads="1"/>
          </p:cNvSpPr>
          <p:nvPr>
            <p:ph type="body" idx="1"/>
          </p:nvPr>
        </p:nvSpPr>
        <p:spPr>
          <a:xfrm>
            <a:off x="228600" y="908050"/>
            <a:ext cx="8686800" cy="53403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>
                <a:solidFill>
                  <a:srgbClr val="CCFFFF"/>
                </a:solidFill>
              </a:rPr>
              <a:t>Рассмотрим основные цели политики в области государственного внешнего долга на среднесрочную перспективу: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>
                <a:solidFill>
                  <a:srgbClr val="FFFFFF"/>
                </a:solidFill>
              </a:rPr>
              <a:t>1) обеспечение стабильного доступа Российской Федерации на рынки внешних заимствований на выгодных условиях;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>
                <a:solidFill>
                  <a:srgbClr val="FFFFFF"/>
                </a:solidFill>
              </a:rPr>
              <a:t>2) расширение объемов внешних заимствований на цели рефинансирования внешнего долга;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>
                <a:solidFill>
                  <a:srgbClr val="FFFFFF"/>
                </a:solidFill>
              </a:rPr>
              <a:t>3) активное управление внешней задолженностью с целью сокращения стоимости ее обслуживания, а также сглаживания имеющихся "пиков платежей" по государственному внешнему долгу в 2005 и 2008 годах;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>
                <a:solidFill>
                  <a:srgbClr val="FFFFFF"/>
                </a:solidFill>
              </a:rPr>
              <a:t>4) существенное сокращение долга бывшего СССР, задолженности Российской Федерации перед правительствами иностранных государств и международными финансовыми организациями;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>
                <a:solidFill>
                  <a:srgbClr val="FFFFFF"/>
                </a:solidFill>
              </a:rPr>
              <a:t>5) наращивание рыночной составляющей внешнего долга Российской Федерации;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smtClean="0">
                <a:solidFill>
                  <a:srgbClr val="FFFFFF"/>
                </a:solidFill>
              </a:rPr>
              <a:t>6) проведение сбалансированной политики в области внешних заимствований с целью сохранения и дальнейшего улучшения платежной репутации России.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8686800" cy="838200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00FF99"/>
                </a:solidFill>
              </a:rPr>
              <a:t>Вывод: государственные ценные бумаги</a:t>
            </a:r>
          </a:p>
        </p:txBody>
      </p:sp>
      <p:sp>
        <p:nvSpPr>
          <p:cNvPr id="29699" name="Прямоуг. 3"/>
          <p:cNvSpPr>
            <a:spLocks noGrp="1" noChangeArrowheads="1"/>
          </p:cNvSpPr>
          <p:nvPr>
            <p:ph type="body" idx="1"/>
          </p:nvPr>
        </p:nvSpPr>
        <p:spPr>
          <a:xfrm>
            <a:off x="228600" y="1196975"/>
            <a:ext cx="8686800" cy="5051425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ru-RU" sz="2800" smtClean="0">
                <a:solidFill>
                  <a:srgbClr val="989EE8"/>
                </a:solidFill>
              </a:rPr>
              <a:t>	являются самостоятельным видом ценных бумаг. Большинство из них имеют долговой характер.</a:t>
            </a:r>
          </a:p>
          <a:p>
            <a:pPr algn="just" eaLnBrk="1" hangingPunct="1">
              <a:buFontTx/>
              <a:buNone/>
            </a:pPr>
            <a:r>
              <a:rPr lang="ru-RU" sz="2800" smtClean="0">
                <a:solidFill>
                  <a:srgbClr val="989EE8"/>
                </a:solidFill>
              </a:rPr>
              <a:t>	Государство, выпуская ценные бумаги, выступает в роли заемщика, принимает на себя обязанности по обслуживанию государственного долга, а владелец ценной бумаги приобретает право предъявить ее для погашения в установленном порядке. </a:t>
            </a:r>
          </a:p>
          <a:p>
            <a:pPr algn="just" eaLnBrk="1" hangingPunct="1">
              <a:buFontTx/>
              <a:buNone/>
            </a:pPr>
            <a:r>
              <a:rPr lang="ru-RU" sz="2800" smtClean="0">
                <a:solidFill>
                  <a:srgbClr val="989EE8"/>
                </a:solidFill>
              </a:rPr>
              <a:t>	Выпуск государственных ценных (облигаций) является формой государственного кредита.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Прямоуг. 3"/>
          <p:cNvSpPr>
            <a:spLocks noGrp="1" noChangeArrowheads="1"/>
          </p:cNvSpPr>
          <p:nvPr>
            <p:ph type="body" idx="1"/>
          </p:nvPr>
        </p:nvSpPr>
        <p:spPr>
          <a:xfrm>
            <a:off x="228600" y="908050"/>
            <a:ext cx="8686800" cy="5949950"/>
          </a:xfrm>
        </p:spPr>
        <p:txBody>
          <a:bodyPr/>
          <a:lstStyle/>
          <a:p>
            <a:pPr marL="381000" indent="-381000" algn="just" eaLnBrk="1" hangingPunct="1">
              <a:lnSpc>
                <a:spcPct val="80000"/>
              </a:lnSpc>
              <a:buFontTx/>
              <a:buNone/>
            </a:pPr>
            <a:r>
              <a:rPr lang="ru-RU" sz="1600" smtClean="0"/>
              <a:t>       </a:t>
            </a:r>
            <a:r>
              <a:rPr lang="ru-RU" sz="2000" b="1" smtClean="0">
                <a:solidFill>
                  <a:srgbClr val="09FF09"/>
                </a:solidFill>
              </a:rPr>
              <a:t>В мире централизованный выпуск ценных бумаг  используется  в  качестве инструмента государственного регулирования экономики: как рычаг  воздействия на денежное обращение и управления  объемом  денежной  массы;  а  также  как средство  неэмиссионного  покрытия  дефицита  государственного  и   местного бюджетов, способ привлечения денежных средств предприятий  и  населения  для решения тех или иных конкретных задач. Накоплен богатый  опыт  моделирования и выпуска разнообразных финансовых гособязательств, отвечающих  потребностям и   запросам   различных   инвесторов   (потенциальных    вкладчиков)    в государственные ценные бумаги</a:t>
            </a:r>
            <a:r>
              <a:rPr lang="ru-RU" sz="2000" b="1" smtClean="0">
                <a:solidFill>
                  <a:srgbClr val="66FFFF"/>
                </a:solidFill>
              </a:rPr>
              <a:t>.</a:t>
            </a:r>
          </a:p>
          <a:p>
            <a:pPr marL="381000" indent="-381000" algn="just" eaLnBrk="1" hangingPunct="1">
              <a:lnSpc>
                <a:spcPct val="80000"/>
              </a:lnSpc>
              <a:buFontTx/>
              <a:buNone/>
            </a:pPr>
            <a:r>
              <a:rPr lang="ru-RU" sz="2000" b="1" smtClean="0">
                <a:solidFill>
                  <a:srgbClr val="66FFFF"/>
                </a:solidFill>
              </a:rPr>
              <a:t>     </a:t>
            </a:r>
          </a:p>
          <a:p>
            <a:pPr marL="381000" indent="-381000" algn="just" eaLnBrk="1" hangingPunct="1">
              <a:lnSpc>
                <a:spcPct val="80000"/>
              </a:lnSpc>
              <a:buFontTx/>
              <a:buNone/>
            </a:pPr>
            <a:r>
              <a:rPr lang="ru-RU" sz="2000" b="1" smtClean="0"/>
              <a:t>     </a:t>
            </a:r>
            <a:r>
              <a:rPr lang="ru-RU" sz="2000" b="1" smtClean="0">
                <a:solidFill>
                  <a:srgbClr val="CCFF33"/>
                </a:solidFill>
              </a:rPr>
              <a:t>Важно, что политика развития регулирования рынка  государственных ценных бумаг должна осуществляться в рамках более общей задачи формирования и развития единого национального финансового рынка как эффективного механизма аккумулирования и перераспределения денежных ресурсов в рыночной экономике. </a:t>
            </a: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2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323850" y="404813"/>
            <a:ext cx="8686800" cy="1079500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rgbClr val="1BED43"/>
                </a:solidFill>
              </a:rPr>
              <a:t>Различают следующие виды государственных ценных бумаг:</a:t>
            </a:r>
          </a:p>
        </p:txBody>
      </p:sp>
      <p:sp>
        <p:nvSpPr>
          <p:cNvPr id="5123" name="Прямоуг.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algn="just" eaLnBrk="1" hangingPunct="1">
              <a:lnSpc>
                <a:spcPct val="90000"/>
              </a:lnSpc>
              <a:buFontTx/>
              <a:buNone/>
            </a:pPr>
            <a:r>
              <a:rPr lang="ru-RU" sz="2800" smtClean="0">
                <a:solidFill>
                  <a:srgbClr val="3399FF"/>
                </a:solidFill>
              </a:rPr>
              <a:t> 1. наличные и безналичные;</a:t>
            </a:r>
          </a:p>
          <a:p>
            <a:pPr marL="533400" indent="-533400" algn="just" eaLnBrk="1" hangingPunct="1">
              <a:lnSpc>
                <a:spcPct val="90000"/>
              </a:lnSpc>
              <a:buFontTx/>
              <a:buNone/>
            </a:pPr>
            <a:r>
              <a:rPr lang="ru-RU" sz="2800" smtClean="0">
                <a:solidFill>
                  <a:srgbClr val="3399FF"/>
                </a:solidFill>
              </a:rPr>
              <a:t> 2. документарные и бездокументарные;</a:t>
            </a:r>
          </a:p>
          <a:p>
            <a:pPr marL="533400" indent="-533400" algn="just" eaLnBrk="1" hangingPunct="1">
              <a:lnSpc>
                <a:spcPct val="90000"/>
              </a:lnSpc>
              <a:buFontTx/>
              <a:buNone/>
            </a:pPr>
            <a:r>
              <a:rPr lang="ru-RU" sz="2800" smtClean="0">
                <a:solidFill>
                  <a:srgbClr val="3399FF"/>
                </a:solidFill>
              </a:rPr>
              <a:t> 3. гарантированные и доходные;</a:t>
            </a:r>
          </a:p>
          <a:p>
            <a:pPr marL="533400" indent="-533400" algn="just" eaLnBrk="1" hangingPunct="1">
              <a:lnSpc>
                <a:spcPct val="90000"/>
              </a:lnSpc>
              <a:buFontTx/>
              <a:buNone/>
            </a:pPr>
            <a:r>
              <a:rPr lang="ru-RU" sz="2800" smtClean="0">
                <a:solidFill>
                  <a:srgbClr val="3399FF"/>
                </a:solidFill>
              </a:rPr>
              <a:t> 4. рыночные и нерыночные (в зависимости от того, обращаются ли они на свободном  рынке  (первичном  и вторичном) или не  входят  во  вторичное  обращение  на  биржах  и  свободно возвращаются  эмитенту  до  истечения  срока  их  действия);  </a:t>
            </a:r>
          </a:p>
          <a:p>
            <a:pPr marL="533400" indent="-533400" algn="just" eaLnBrk="1" hangingPunct="1">
              <a:lnSpc>
                <a:spcPct val="90000"/>
              </a:lnSpc>
              <a:buFontTx/>
              <a:buNone/>
            </a:pPr>
            <a:r>
              <a:rPr lang="ru-RU" sz="2800" smtClean="0">
                <a:solidFill>
                  <a:srgbClr val="3399FF"/>
                </a:solidFill>
              </a:rPr>
              <a:t> 5. именные и на предъявителя.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.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/>
            </a:r>
            <a:br>
              <a:rPr lang="ru-RU" sz="3600" smtClean="0"/>
            </a:br>
            <a:r>
              <a:rPr lang="ru-RU" sz="3600" smtClean="0"/>
              <a:t/>
            </a:r>
            <a:br>
              <a:rPr lang="ru-RU" sz="3600" smtClean="0"/>
            </a:br>
            <a:r>
              <a:rPr lang="ru-RU" sz="3600" smtClean="0">
                <a:solidFill>
                  <a:srgbClr val="F5F52B"/>
                </a:solidFill>
              </a:rPr>
              <a:t>Государственные ценные бумаги могут выполнять такие функции, как:</a:t>
            </a:r>
          </a:p>
        </p:txBody>
      </p:sp>
      <p:sp>
        <p:nvSpPr>
          <p:cNvPr id="6147" name="Прямоуг. 3"/>
          <p:cNvSpPr>
            <a:spLocks noGrp="1" noChangeArrowheads="1"/>
          </p:cNvSpPr>
          <p:nvPr>
            <p:ph type="body" idx="1"/>
          </p:nvPr>
        </p:nvSpPr>
        <p:spPr>
          <a:xfrm>
            <a:off x="323850" y="2708275"/>
            <a:ext cx="8686800" cy="4572000"/>
          </a:xfrm>
        </p:spPr>
        <p:txBody>
          <a:bodyPr/>
          <a:lstStyle/>
          <a:p>
            <a:pPr marL="609600" indent="-609600" eaLnBrk="1" hangingPunct="1"/>
            <a:r>
              <a:rPr lang="ru-RU" smtClean="0">
                <a:solidFill>
                  <a:srgbClr val="FF7C80"/>
                </a:solidFill>
              </a:rPr>
              <a:t>налоговое освобождение; </a:t>
            </a:r>
          </a:p>
          <a:p>
            <a:pPr marL="609600" indent="-609600" eaLnBrk="1" hangingPunct="1"/>
            <a:r>
              <a:rPr lang="ru-RU" smtClean="0">
                <a:solidFill>
                  <a:srgbClr val="FF7C80"/>
                </a:solidFill>
              </a:rPr>
              <a:t>обслуживание государственного долга; </a:t>
            </a:r>
          </a:p>
          <a:p>
            <a:pPr marL="609600" indent="-609600" eaLnBrk="1" hangingPunct="1"/>
            <a:r>
              <a:rPr lang="ru-RU" smtClean="0">
                <a:solidFill>
                  <a:srgbClr val="FF7C80"/>
                </a:solidFill>
              </a:rPr>
              <a:t>финансирование непредвиденных государственных расходов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686800" cy="1343025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rgbClr val="FFCCFF"/>
                </a:solidFill>
              </a:rPr>
              <a:t>В 1998 году основные федеральные долговые обязательства были представлены следующими бумагами:</a:t>
            </a:r>
          </a:p>
        </p:txBody>
      </p:sp>
      <p:sp>
        <p:nvSpPr>
          <p:cNvPr id="7171" name="Прямоуг. 3"/>
          <p:cNvSpPr>
            <a:spLocks noGrp="1" noChangeArrowheads="1"/>
          </p:cNvSpPr>
          <p:nvPr>
            <p:ph type="body" idx="1"/>
          </p:nvPr>
        </p:nvSpPr>
        <p:spPr>
          <a:xfrm>
            <a:off x="228600" y="1484313"/>
            <a:ext cx="8686800" cy="4764087"/>
          </a:xfrm>
        </p:spPr>
        <p:txBody>
          <a:bodyPr/>
          <a:lstStyle/>
          <a:p>
            <a:pPr marL="609600" indent="-609600" algn="just" eaLnBrk="1" hangingPunct="1">
              <a:lnSpc>
                <a:spcPct val="90000"/>
              </a:lnSpc>
              <a:buFontTx/>
              <a:buNone/>
            </a:pPr>
            <a:r>
              <a:rPr lang="ru-RU" sz="2400" smtClean="0">
                <a:solidFill>
                  <a:srgbClr val="9966FF"/>
                </a:solidFill>
              </a:rPr>
              <a:t>А) Государственными долгосрочными облигациями (ГДО).                                                </a:t>
            </a:r>
          </a:p>
          <a:p>
            <a:pPr marL="609600" indent="-609600" algn="just" eaLnBrk="1" hangingPunct="1">
              <a:lnSpc>
                <a:spcPct val="90000"/>
              </a:lnSpc>
              <a:buFontTx/>
              <a:buNone/>
            </a:pPr>
            <a:r>
              <a:rPr lang="ru-RU" sz="2400" smtClean="0">
                <a:solidFill>
                  <a:srgbClr val="9966FF"/>
                </a:solidFill>
              </a:rPr>
              <a:t>       Выпущены в 1991 году со сроком обращения 30 лет. Объем займа – 80 млрд. рублей. Номинал облигации – 100 тыс. рублей. Выпускаются в бланковом виде с набором купонов. Купонный доход – 15% от номинала, выплачивается один раз в год – 1 июля.</a:t>
            </a:r>
          </a:p>
          <a:p>
            <a:pPr marL="609600" indent="-609600" algn="just" eaLnBrk="1" hangingPunct="1">
              <a:lnSpc>
                <a:spcPct val="90000"/>
              </a:lnSpc>
              <a:buFontTx/>
              <a:buNone/>
            </a:pPr>
            <a:endParaRPr lang="ru-RU" sz="2400" smtClean="0">
              <a:solidFill>
                <a:srgbClr val="9966FF"/>
              </a:solidFill>
            </a:endParaRPr>
          </a:p>
          <a:p>
            <a:pPr marL="609600" indent="-609600" algn="just" eaLnBrk="1" hangingPunct="1">
              <a:lnSpc>
                <a:spcPct val="90000"/>
              </a:lnSpc>
              <a:buFontTx/>
              <a:buNone/>
            </a:pPr>
            <a:r>
              <a:rPr lang="ru-RU" sz="2400" smtClean="0">
                <a:solidFill>
                  <a:srgbClr val="9966FF"/>
                </a:solidFill>
              </a:rPr>
              <a:t>Б) Государственными краткосрочными облигациями (ГКО).</a:t>
            </a:r>
          </a:p>
          <a:p>
            <a:pPr marL="609600" indent="-609600" algn="just" eaLnBrk="1" hangingPunct="1">
              <a:lnSpc>
                <a:spcPct val="90000"/>
              </a:lnSpc>
              <a:buFontTx/>
              <a:buNone/>
            </a:pPr>
            <a:r>
              <a:rPr lang="ru-RU" sz="2400" smtClean="0">
                <a:solidFill>
                  <a:srgbClr val="9966FF"/>
                </a:solidFill>
              </a:rPr>
              <a:t>       Срок обращения – 3,6 и 12 месяцев. Выпускаются на безбумажной основе в виде записей на счетах «депо». Номинал – 1 млн. рублей. Распространяются на аукционах с дисконтом от номинала.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8613775" cy="1314450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rgbClr val="FFCCFF"/>
                </a:solidFill>
              </a:rPr>
              <a:t>В 1998 году основные федеральные долговые обязательства были представлены следующими бумагами:</a:t>
            </a:r>
          </a:p>
        </p:txBody>
      </p:sp>
      <p:sp>
        <p:nvSpPr>
          <p:cNvPr id="8195" name="Прямоуг. 3"/>
          <p:cNvSpPr>
            <a:spLocks noGrp="1" noChangeArrowheads="1"/>
          </p:cNvSpPr>
          <p:nvPr>
            <p:ph type="body" idx="1"/>
          </p:nvPr>
        </p:nvSpPr>
        <p:spPr>
          <a:xfrm>
            <a:off x="228600" y="1484313"/>
            <a:ext cx="8686800" cy="4764087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sz="2000" smtClean="0">
                <a:solidFill>
                  <a:srgbClr val="9966FF"/>
                </a:solidFill>
              </a:rPr>
              <a:t>В)Облигациями федеральных займов с переменным купонным доходом (ОФЗ-ПК) и постоянным купонным доходом (ОФЗ-ПК).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sz="2000" smtClean="0">
                <a:solidFill>
                  <a:srgbClr val="9966FF"/>
                </a:solidFill>
              </a:rPr>
              <a:t>     Относятся к среднесрочным государственным ценным бумагам. Срок их обращения от 1 года до 5 лет. Выпускаются на безбумажной основе в виде записи на счетах «депо». Номинал – 1млн. рублей.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sz="2000" smtClean="0">
                <a:solidFill>
                  <a:srgbClr val="9966FF"/>
                </a:solidFill>
              </a:rPr>
              <a:t>Г) Облигациями государственного сберегательного займа (ОГСЗ).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sz="2000" smtClean="0">
                <a:solidFill>
                  <a:srgbClr val="9966FF"/>
                </a:solidFill>
              </a:rPr>
              <a:t>     Срок обращения – 1 год. Объем выпуска – 10 трлн. рублей.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sz="2000" smtClean="0">
                <a:solidFill>
                  <a:srgbClr val="9966FF"/>
                </a:solidFill>
              </a:rPr>
              <a:t>     Номинал – 100 и 500 тыс. рублей. Выпускаются в бланковом виде на предъявителя с набором из 4 купонов, выплачиваемых ежеквартально. Размер купона определяется по последней официально объявленной ставке купонного дохода по ОФЗ-ПК плюс премия, определяемая Минфином РФ. Предназначены для населения.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686800" cy="838200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rgbClr val="FFCCFF"/>
                </a:solidFill>
              </a:rPr>
              <a:t>В 1998 году основные федеральные долговые обязательства были представлены следующими бумагами:</a:t>
            </a:r>
          </a:p>
        </p:txBody>
      </p:sp>
      <p:sp>
        <p:nvSpPr>
          <p:cNvPr id="9219" name="Прямоуг. 3"/>
          <p:cNvSpPr>
            <a:spLocks noGrp="1" noChangeArrowheads="1"/>
          </p:cNvSpPr>
          <p:nvPr>
            <p:ph type="body" idx="1"/>
          </p:nvPr>
        </p:nvSpPr>
        <p:spPr>
          <a:xfrm>
            <a:off x="250825" y="1484313"/>
            <a:ext cx="8686800" cy="45720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sz="2000" smtClean="0">
                <a:solidFill>
                  <a:srgbClr val="9966FF"/>
                </a:solidFill>
              </a:rPr>
              <a:t>Д)Облигациями внутреннего государственного валютного займа (ОВГВЗ).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sz="2000" smtClean="0">
                <a:solidFill>
                  <a:srgbClr val="9966FF"/>
                </a:solidFill>
              </a:rPr>
              <a:t>     Выпущены в 1993 году. Валюта займа – доллары США. Номиналы – 1, 10, 100 тыс. долларов США.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sz="2000" smtClean="0">
                <a:solidFill>
                  <a:srgbClr val="9966FF"/>
                </a:solidFill>
              </a:rPr>
              <a:t>Е)Облигациями государственного нерыночного займа (ОГНЗ).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sz="2000" smtClean="0">
                <a:solidFill>
                  <a:srgbClr val="9966FF"/>
                </a:solidFill>
              </a:rPr>
              <a:t>    Выпускаются в бездокументарной форме. Объем выпуска в 1996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sz="2000" smtClean="0">
                <a:solidFill>
                  <a:srgbClr val="9966FF"/>
                </a:solidFill>
              </a:rPr>
              <a:t>    году – 15 трлн. рублей. Номинал – 1 млн. рублей. Предназначены   для   страховых компаний, пенсионных и внебюджетных фондов.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sz="2000" smtClean="0">
                <a:solidFill>
                  <a:srgbClr val="9966FF"/>
                </a:solidFill>
              </a:rPr>
              <a:t>Ж) Государственными жилищными сертификатами (ГЖС).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ru-RU" sz="2000" smtClean="0">
                <a:solidFill>
                  <a:srgbClr val="9966FF"/>
                </a:solidFill>
              </a:rPr>
              <a:t>    Являются документарными именными не обращаемыми ценными бумагами. Эмитируются по решению Правительства РФ для граждан РФ, лишившихся жилья в результате чрезвычайных ситуаций и стихийных бедствий. Номинированы в квадратных метрах жилой площади. Срок предъявления к погашению – 1 год с момента выдачи.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. 3"/>
          <p:cNvSpPr>
            <a:spLocks noGrp="1" noChangeArrowheads="1"/>
          </p:cNvSpPr>
          <p:nvPr>
            <p:ph type="body" idx="1"/>
          </p:nvPr>
        </p:nvSpPr>
        <p:spPr>
          <a:xfrm>
            <a:off x="228600" y="1052513"/>
            <a:ext cx="8686800" cy="5472112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ru-RU" sz="2400" smtClean="0"/>
              <a:t>    </a:t>
            </a:r>
            <a:r>
              <a:rPr lang="ru-RU" sz="2400" smtClean="0">
                <a:solidFill>
                  <a:srgbClr val="00FFCC"/>
                </a:solidFill>
              </a:rPr>
              <a:t>Государственные ценные бумаги эмитируются как центральным правительством, так и местными органами власти. Эмитентом вышеперечисленных государственных ценных бумаг является Министерство финансов РФ. Погашает эти ценные бумаги также Минфин РФ</a:t>
            </a:r>
            <a:r>
              <a:rPr lang="ru-RU" smtClean="0">
                <a:solidFill>
                  <a:srgbClr val="00FFCC"/>
                </a:solidFill>
              </a:rPr>
              <a:t>.</a:t>
            </a:r>
          </a:p>
          <a:p>
            <a:pPr algn="just" eaLnBrk="1" hangingPunct="1">
              <a:buFontTx/>
              <a:buNone/>
            </a:pPr>
            <a:r>
              <a:rPr lang="ru-RU" sz="2400" smtClean="0">
                <a:solidFill>
                  <a:srgbClr val="00FFCC"/>
                </a:solidFill>
              </a:rPr>
              <a:t>    Эмитентом может выступать и ЦБ РФ, соответственно различают облигации банка России (ОБР) - инструменты денежно-кредитной политики, выпускаемые ЦБ РФ с сентября 1998 г. Обслуживание и погашение выпусков осуществляет ЦБ РФ.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250825" y="692150"/>
            <a:ext cx="8686800" cy="838200"/>
          </a:xfrm>
        </p:spPr>
        <p:txBody>
          <a:bodyPr/>
          <a:lstStyle/>
          <a:p>
            <a:pPr algn="just" eaLnBrk="1" hangingPunct="1"/>
            <a:r>
              <a:rPr lang="ru-RU" sz="2400" smtClean="0">
                <a:solidFill>
                  <a:srgbClr val="99FF66"/>
                </a:solidFill>
              </a:rPr>
              <a:t>Рынок государственных ценных бумаг подвергается жесткому контролю и регулированию со стороны органов как законодательной, так и исполнительной власти.</a:t>
            </a:r>
            <a:br>
              <a:rPr lang="ru-RU" sz="2400" smtClean="0">
                <a:solidFill>
                  <a:srgbClr val="99FF66"/>
                </a:solidFill>
              </a:rPr>
            </a:br>
            <a:r>
              <a:rPr lang="ru-RU" sz="2400" smtClean="0">
                <a:solidFill>
                  <a:srgbClr val="99FF66"/>
                </a:solidFill>
              </a:rPr>
              <a:t/>
            </a:r>
            <a:br>
              <a:rPr lang="ru-RU" sz="2400" smtClean="0">
                <a:solidFill>
                  <a:srgbClr val="99FF66"/>
                </a:solidFill>
              </a:rPr>
            </a:br>
            <a:r>
              <a:rPr lang="ru-RU" sz="2400" smtClean="0"/>
              <a:t> </a:t>
            </a:r>
            <a:r>
              <a:rPr lang="ru-RU" sz="2400" smtClean="0">
                <a:solidFill>
                  <a:srgbClr val="EC9ED9"/>
                </a:solidFill>
              </a:rPr>
              <a:t>Методами подобного регулирования являются:</a:t>
            </a:r>
          </a:p>
        </p:txBody>
      </p:sp>
      <p:sp>
        <p:nvSpPr>
          <p:cNvPr id="11267" name="Прямоуг. 3"/>
          <p:cNvSpPr>
            <a:spLocks noGrp="1" noChangeArrowheads="1"/>
          </p:cNvSpPr>
          <p:nvPr>
            <p:ph type="body" idx="1"/>
          </p:nvPr>
        </p:nvSpPr>
        <p:spPr>
          <a:xfrm>
            <a:off x="228600" y="2349500"/>
            <a:ext cx="8686800" cy="3898900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FFFF99"/>
                </a:solidFill>
              </a:rPr>
              <a:t>разработка и принятие законодательных мер; </a:t>
            </a:r>
          </a:p>
          <a:p>
            <a:pPr eaLnBrk="1" hangingPunct="1"/>
            <a:r>
              <a:rPr lang="ru-RU" smtClean="0">
                <a:solidFill>
                  <a:srgbClr val="FFFF99"/>
                </a:solidFill>
              </a:rPr>
              <a:t>наделение полномочиями существующих и создание новых структур регулирования; </a:t>
            </a:r>
          </a:p>
          <a:p>
            <a:pPr eaLnBrk="1" hangingPunct="1"/>
            <a:r>
              <a:rPr lang="ru-RU" smtClean="0">
                <a:solidFill>
                  <a:srgbClr val="FFFF99"/>
                </a:solidFill>
              </a:rPr>
              <a:t>использование методов налогового воздействия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оформления 'Синий атом'">
  <a:themeElements>
    <a:clrScheme name="Шаблон оформления 'Синий атом' 12">
      <a:dk1>
        <a:srgbClr val="969696"/>
      </a:dk1>
      <a:lt1>
        <a:srgbClr val="FFFFFF"/>
      </a:lt1>
      <a:dk2>
        <a:srgbClr val="99EFF1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7F7F7F"/>
      </a:accent4>
      <a:accent5>
        <a:srgbClr val="DAEDEF"/>
      </a:accent5>
      <a:accent6>
        <a:srgbClr val="2D2D8A"/>
      </a:accent6>
      <a:hlink>
        <a:srgbClr val="009999"/>
      </a:hlink>
      <a:folHlink>
        <a:srgbClr val="669900"/>
      </a:folHlink>
    </a:clrScheme>
    <a:fontScheme name="Шаблон оформления 'Синий атом'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Шаблон оформления 'Синий атом' 1">
        <a:dk1>
          <a:srgbClr val="336699"/>
        </a:dk1>
        <a:lt1>
          <a:srgbClr val="FFFFFF"/>
        </a:lt1>
        <a:dk2>
          <a:srgbClr val="87BBDF"/>
        </a:dk2>
        <a:lt2>
          <a:srgbClr val="E3EBF1"/>
        </a:lt2>
        <a:accent1>
          <a:srgbClr val="0099CC"/>
        </a:accent1>
        <a:accent2>
          <a:srgbClr val="468A4B"/>
        </a:accent2>
        <a:accent3>
          <a:srgbClr val="C3DAEC"/>
        </a:accent3>
        <a:accent4>
          <a:srgbClr val="DADADA"/>
        </a:accent4>
        <a:accent5>
          <a:srgbClr val="AACAE2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Синий атом' 2">
        <a:dk1>
          <a:srgbClr val="777777"/>
        </a:dk1>
        <a:lt1>
          <a:srgbClr val="FFFFFF"/>
        </a:lt1>
        <a:dk2>
          <a:srgbClr val="B7B9AF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D8D9D4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Синий атом' 3">
        <a:dk1>
          <a:srgbClr val="3E3E5C"/>
        </a:dk1>
        <a:lt1>
          <a:srgbClr val="FFFFFF"/>
        </a:lt1>
        <a:dk2>
          <a:srgbClr val="5C87A4"/>
        </a:dk2>
        <a:lt2>
          <a:srgbClr val="FFFFFF"/>
        </a:lt2>
        <a:accent1>
          <a:srgbClr val="4C8877"/>
        </a:accent1>
        <a:accent2>
          <a:srgbClr val="6666FF"/>
        </a:accent2>
        <a:accent3>
          <a:srgbClr val="B5C3CF"/>
        </a:accent3>
        <a:accent4>
          <a:srgbClr val="DADADA"/>
        </a:accent4>
        <a:accent5>
          <a:srgbClr val="B2C3BD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Синий атом' 4">
        <a:dk1>
          <a:srgbClr val="003366"/>
        </a:dk1>
        <a:lt1>
          <a:srgbClr val="FFFFFF"/>
        </a:lt1>
        <a:dk2>
          <a:srgbClr val="1C72E4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BBCEF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Синий атом' 5">
        <a:dk1>
          <a:srgbClr val="003366"/>
        </a:dk1>
        <a:lt1>
          <a:srgbClr val="FFFFFF"/>
        </a:lt1>
        <a:dk2>
          <a:srgbClr val="99D3FF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CAE6FF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Синий атом' 6">
        <a:dk1>
          <a:srgbClr val="3F7EBD"/>
        </a:dk1>
        <a:lt1>
          <a:srgbClr val="D9F8FF"/>
        </a:lt1>
        <a:dk2>
          <a:srgbClr val="336699"/>
        </a:dk2>
        <a:lt2>
          <a:srgbClr val="777777"/>
        </a:lt2>
        <a:accent1>
          <a:srgbClr val="CCECFF"/>
        </a:accent1>
        <a:accent2>
          <a:srgbClr val="579CDB"/>
        </a:accent2>
        <a:accent3>
          <a:srgbClr val="E9FBFF"/>
        </a:accent3>
        <a:accent4>
          <a:srgbClr val="346BA1"/>
        </a:accent4>
        <a:accent5>
          <a:srgbClr val="E2F4FF"/>
        </a:accent5>
        <a:accent6>
          <a:srgbClr val="4E8DC6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Синий атом' 7">
        <a:dk1>
          <a:srgbClr val="5C1F00"/>
        </a:dk1>
        <a:lt1>
          <a:srgbClr val="FFFFFF"/>
        </a:lt1>
        <a:dk2>
          <a:srgbClr val="A84724"/>
        </a:dk2>
        <a:lt2>
          <a:srgbClr val="DFD293"/>
        </a:lt2>
        <a:accent1>
          <a:srgbClr val="DF7475"/>
        </a:accent1>
        <a:accent2>
          <a:srgbClr val="5C8FC2"/>
        </a:accent2>
        <a:accent3>
          <a:srgbClr val="D1B1AC"/>
        </a:accent3>
        <a:accent4>
          <a:srgbClr val="DADADA"/>
        </a:accent4>
        <a:accent5>
          <a:srgbClr val="ECBCBD"/>
        </a:accent5>
        <a:accent6>
          <a:srgbClr val="5381B0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Синий атом' 8">
        <a:dk1>
          <a:srgbClr val="3E3E5C"/>
        </a:dk1>
        <a:lt1>
          <a:srgbClr val="C2FEE1"/>
        </a:lt1>
        <a:dk2>
          <a:srgbClr val="0066CC"/>
        </a:dk2>
        <a:lt2>
          <a:srgbClr val="CCECFF"/>
        </a:lt2>
        <a:accent1>
          <a:srgbClr val="3C9698"/>
        </a:accent1>
        <a:accent2>
          <a:srgbClr val="6666FF"/>
        </a:accent2>
        <a:accent3>
          <a:srgbClr val="AAB8E2"/>
        </a:accent3>
        <a:accent4>
          <a:srgbClr val="A5D9C0"/>
        </a:accent4>
        <a:accent5>
          <a:srgbClr val="AFC9CA"/>
        </a:accent5>
        <a:accent6>
          <a:srgbClr val="5C5CE7"/>
        </a:accent6>
        <a:hlink>
          <a:srgbClr val="99CCFF"/>
        </a:hlink>
        <a:folHlink>
          <a:srgbClr val="CC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Синий атом' 9">
        <a:dk1>
          <a:srgbClr val="969696"/>
        </a:dk1>
        <a:lt1>
          <a:srgbClr val="FFFFFF"/>
        </a:lt1>
        <a:dk2>
          <a:srgbClr val="0099CC"/>
        </a:dk2>
        <a:lt2>
          <a:srgbClr val="969696"/>
        </a:lt2>
        <a:accent1>
          <a:srgbClr val="D2F8B8"/>
        </a:accent1>
        <a:accent2>
          <a:srgbClr val="CCCC00"/>
        </a:accent2>
        <a:accent3>
          <a:srgbClr val="FFFFFF"/>
        </a:accent3>
        <a:accent4>
          <a:srgbClr val="7F7F7F"/>
        </a:accent4>
        <a:accent5>
          <a:srgbClr val="E5FBD8"/>
        </a:accent5>
        <a:accent6>
          <a:srgbClr val="B9B900"/>
        </a:accent6>
        <a:hlink>
          <a:srgbClr val="00CC99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Синий атом' 10">
        <a:dk1>
          <a:srgbClr val="CCFFCC"/>
        </a:dk1>
        <a:lt1>
          <a:srgbClr val="FFFFFF"/>
        </a:lt1>
        <a:dk2>
          <a:srgbClr val="9BD9FF"/>
        </a:dk2>
        <a:lt2>
          <a:srgbClr val="808080"/>
        </a:lt2>
        <a:accent1>
          <a:srgbClr val="6DB6FF"/>
        </a:accent1>
        <a:accent2>
          <a:srgbClr val="CCFFCC"/>
        </a:accent2>
        <a:accent3>
          <a:srgbClr val="FFFFFF"/>
        </a:accent3>
        <a:accent4>
          <a:srgbClr val="AEDAAE"/>
        </a:accent4>
        <a:accent5>
          <a:srgbClr val="BAD7FF"/>
        </a:accent5>
        <a:accent6>
          <a:srgbClr val="B9E7B9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Синий атом' 11">
        <a:dk1>
          <a:srgbClr val="EAEAEA"/>
        </a:dk1>
        <a:lt1>
          <a:srgbClr val="FFFFFF"/>
        </a:lt1>
        <a:dk2>
          <a:srgbClr val="EAEAEA"/>
        </a:dk2>
        <a:lt2>
          <a:srgbClr val="333333"/>
        </a:lt2>
        <a:accent1>
          <a:srgbClr val="B2B2B2"/>
        </a:accent1>
        <a:accent2>
          <a:srgbClr val="808080"/>
        </a:accent2>
        <a:accent3>
          <a:srgbClr val="FFFFFF"/>
        </a:accent3>
        <a:accent4>
          <a:srgbClr val="C8C8C8"/>
        </a:accent4>
        <a:accent5>
          <a:srgbClr val="D5D5D5"/>
        </a:accent5>
        <a:accent6>
          <a:srgbClr val="737373"/>
        </a:accent6>
        <a:hlink>
          <a:srgbClr val="4D4D4D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Синий атом' 12">
        <a:dk1>
          <a:srgbClr val="969696"/>
        </a:dk1>
        <a:lt1>
          <a:srgbClr val="FFFFFF"/>
        </a:lt1>
        <a:dk2>
          <a:srgbClr val="99EFF1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7F7F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66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</TotalTime>
  <Words>2175</Words>
  <Application>Microsoft Office PowerPoint</Application>
  <PresentationFormat>Экран (4:3)</PresentationFormat>
  <Paragraphs>142</Paragraphs>
  <Slides>28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Arial Black</vt:lpstr>
      <vt:lpstr>Times New Roman</vt:lpstr>
      <vt:lpstr>Шаблон оформления 'Синий атом'</vt:lpstr>
      <vt:lpstr>Лист Microsoft Excel</vt:lpstr>
      <vt:lpstr>    Регулирование рынка государственных ценных бумаг</vt:lpstr>
      <vt:lpstr>Презентация PowerPoint</vt:lpstr>
      <vt:lpstr>Различают следующие виды государственных ценных бумаг:</vt:lpstr>
      <vt:lpstr>  Государственные ценные бумаги могут выполнять такие функции, как:</vt:lpstr>
      <vt:lpstr>В 1998 году основные федеральные долговые обязательства были представлены следующими бумагами:</vt:lpstr>
      <vt:lpstr>В 1998 году основные федеральные долговые обязательства были представлены следующими бумагами:</vt:lpstr>
      <vt:lpstr>В 1998 году основные федеральные долговые обязательства были представлены следующими бумагами:</vt:lpstr>
      <vt:lpstr>Презентация PowerPoint</vt:lpstr>
      <vt:lpstr>Рынок государственных ценных бумаг подвергается жесткому контролю и регулированию со стороны органов как законодательной, так и исполнительной власти.   Методами подобного регулирования являются:</vt:lpstr>
      <vt:lpstr>Презентация PowerPoint</vt:lpstr>
      <vt:lpstr>Презентация PowerPoint</vt:lpstr>
      <vt:lpstr>Презентация PowerPoint</vt:lpstr>
      <vt:lpstr>Презентация PowerPoint</vt:lpstr>
      <vt:lpstr>Еще один аспект рассматриваемого вопроса связан с разработкой и установлением ответственности за правонарушение в сфере выпуска и обращения государственных ценных бумаг.  В связи с этим можно выделить следующие категории субъектов нарушений и оснований ответственности: </vt:lpstr>
      <vt:lpstr>Регулирование участия на рынке государственных ценных    бумаг может быть направлено на то,  чтобы ограничить  распространение рисков, которые принимают на себя маркетмейкеры, а также гарантировать, что дилеры и другие участники рынка имеют соответствующее финансовое  состояние для того,  чтобы покрыть потенциальные финансовые потери. </vt:lpstr>
      <vt:lpstr>Презентация PowerPoint</vt:lpstr>
      <vt:lpstr>Презентация PowerPoint</vt:lpstr>
      <vt:lpstr>По структуре государственный долг РФ состоит из нескольких групп долговых обязательств:</vt:lpstr>
      <vt:lpstr>Презентация PowerPoint</vt:lpstr>
      <vt:lpstr>Презентация PowerPoint</vt:lpstr>
      <vt:lpstr>Презентация PowerPoint</vt:lpstr>
      <vt:lpstr>Управление государственным долгом представляет собой комплекс мер, предпринимаемых государством в лице его уполномоченных органов по определению мест и условий размещения и погашения государственных займов, а также обеспечению гармонизации интересов заемщика, инвесторов и кредиторов.   Одним из широко распространенных методов управления государственным долгом является рефинансирование государственного долга, то есть погашение основной задолженности и процентов за счет средств, полученных от размещения новых займов.</vt:lpstr>
      <vt:lpstr>Проследим динамику внутреннего и внешнего долга в период с 1998 по 2006 гг.</vt:lpstr>
      <vt:lpstr>Презентация PowerPoint</vt:lpstr>
      <vt:lpstr>Оценка изменения государственного внутреннего долга, выраженного в ценных бумагах в 2005-2010 гг.</vt:lpstr>
      <vt:lpstr>Презентация PowerPoint</vt:lpstr>
      <vt:lpstr>Вывод: государственные ценные бумаги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Танюшка</dc:creator>
  <cp:lastModifiedBy>Валерия</cp:lastModifiedBy>
  <cp:revision>42</cp:revision>
  <dcterms:created xsi:type="dcterms:W3CDTF">2005-12-16T16:28:52Z</dcterms:created>
  <dcterms:modified xsi:type="dcterms:W3CDTF">2015-11-28T13:36:51Z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TC010721171049</vt:lpwstr>
  </property>
</Properties>
</file>