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47CE89F-B29F-43C2-A25E-DA4CF8405522}" type="datetimeFigureOut">
              <a:rPr lang="ru-RU" smtClean="0"/>
              <a:t>04.03.2011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2773B830-6EC9-4C1A-A991-18165F38F06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7CE89F-B29F-43C2-A25E-DA4CF8405522}" type="datetimeFigureOut">
              <a:rPr lang="ru-RU" smtClean="0"/>
              <a:t>04.03.2011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7CE89F-B29F-43C2-A25E-DA4CF8405522}" type="datetimeFigureOut">
              <a:rPr lang="ru-RU" smtClean="0"/>
              <a:t>04.03.2011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7CE89F-B29F-43C2-A25E-DA4CF8405522}" type="datetimeFigureOut">
              <a:rPr lang="ru-RU" smtClean="0"/>
              <a:t>04.03.2011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47CE89F-B29F-43C2-A25E-DA4CF8405522}" type="datetimeFigureOut">
              <a:rPr lang="ru-RU" smtClean="0"/>
              <a:t>04.03.2011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73B830-6EC9-4C1A-A991-18165F38F06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47CE89F-B29F-43C2-A25E-DA4CF8405522}" type="datetimeFigureOut">
              <a:rPr lang="ru-RU" smtClean="0"/>
              <a:t>04.03.2011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47CE89F-B29F-43C2-A25E-DA4CF8405522}" type="datetimeFigureOut">
              <a:rPr lang="ru-RU" smtClean="0"/>
              <a:t>04.03.2011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47CE89F-B29F-43C2-A25E-DA4CF8405522}" type="datetimeFigureOut">
              <a:rPr lang="ru-RU" smtClean="0"/>
              <a:t>04.03.2011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47CE89F-B29F-43C2-A25E-DA4CF8405522}" type="datetimeFigureOut">
              <a:rPr lang="ru-RU" smtClean="0"/>
              <a:t>04.03.2011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47CE89F-B29F-43C2-A25E-DA4CF8405522}" type="datetimeFigureOut">
              <a:rPr lang="ru-RU" smtClean="0"/>
              <a:t>04.03.2011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73B830-6EC9-4C1A-A991-18165F38F06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47CE89F-B29F-43C2-A25E-DA4CF8405522}" type="datetimeFigureOut">
              <a:rPr lang="ru-RU" smtClean="0"/>
              <a:t>04.03.2011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2773B830-6EC9-4C1A-A991-18165F38F061}"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47CE89F-B29F-43C2-A25E-DA4CF8405522}" type="datetimeFigureOut">
              <a:rPr lang="ru-RU" smtClean="0"/>
              <a:t>04.03.2011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773B830-6EC9-4C1A-A991-18165F38F061}"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88" y="3643314"/>
            <a:ext cx="7851648" cy="1828800"/>
          </a:xfrm>
        </p:spPr>
        <p:txBody>
          <a:bodyPr/>
          <a:lstStyle/>
          <a:p>
            <a:r>
              <a:rPr lang="ru-RU" dirty="0" smtClean="0"/>
              <a:t>Барнаул</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22288411_800pxBarnaul_letters.JPG"/>
          <p:cNvPicPr>
            <a:picLocks noChangeAspect="1"/>
          </p:cNvPicPr>
          <p:nvPr/>
        </p:nvPicPr>
        <p:blipFill>
          <a:blip r:embed="rId2" cstate="print"/>
          <a:stretch>
            <a:fillRect/>
          </a:stretch>
        </p:blipFill>
        <p:spPr>
          <a:xfrm>
            <a:off x="-38609" y="0"/>
            <a:ext cx="9182609" cy="6858000"/>
          </a:xfrm>
          <a:prstGeom prst="rect">
            <a:avLst/>
          </a:prstGeom>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857232"/>
            <a:ext cx="8929718" cy="3071834"/>
          </a:xfrm>
        </p:spPr>
        <p:txBody>
          <a:bodyPr>
            <a:normAutofit fontScale="90000"/>
          </a:bodyPr>
          <a:lstStyle/>
          <a:p>
            <a:r>
              <a:rPr lang="ru-RU" sz="3100" b="1" dirty="0" smtClean="0">
                <a:solidFill>
                  <a:schemeClr val="tx1"/>
                </a:solidFill>
              </a:rPr>
              <a:t>Культура</a:t>
            </a:r>
            <a:r>
              <a:rPr lang="ru-RU" sz="1800" dirty="0" smtClean="0">
                <a:solidFill>
                  <a:schemeClr val="tx1"/>
                </a:solidFill>
              </a:rPr>
              <a:t/>
            </a:r>
            <a:br>
              <a:rPr lang="ru-RU" sz="1800" dirty="0" smtClean="0">
                <a:solidFill>
                  <a:schemeClr val="tx1"/>
                </a:solidFill>
              </a:rPr>
            </a:br>
            <a:r>
              <a:rPr lang="ru-RU" sz="1800" dirty="0" smtClean="0">
                <a:solidFill>
                  <a:schemeClr val="accent1">
                    <a:lumMod val="60000"/>
                    <a:lumOff val="40000"/>
                  </a:schemeClr>
                </a:solidFill>
              </a:rPr>
              <a:t>С 1823 года существует Алтайский государственный краеведческий музей — старейший в Сибири, с богатыми запасниками и экспозициями. В городе действует большое число театров. Крупнейшие из них — Алтайский краевой государственный театр музыкальной комедии, Алтайский краевой театр драмы им В. М. Шукшина, Государственный молодёжный театр Алтая — весьма популярны у горожан, а их спектакли часто проходят при аншлагах. Самое большое количество показов (более 500) остаётся за постановкой Театра музыкальной комедии «Голубая дама» (по пьесе Марка </a:t>
            </a:r>
            <a:r>
              <a:rPr lang="ru-RU" sz="1800" dirty="0" err="1" smtClean="0">
                <a:solidFill>
                  <a:schemeClr val="accent1">
                    <a:lumMod val="60000"/>
                    <a:lumOff val="40000"/>
                  </a:schemeClr>
                </a:solidFill>
              </a:rPr>
              <a:t>Юдалевича</a:t>
            </a:r>
            <a:r>
              <a:rPr lang="ru-RU" sz="1800" dirty="0" smtClean="0">
                <a:solidFill>
                  <a:schemeClr val="accent1">
                    <a:lumMod val="60000"/>
                    <a:lumOff val="40000"/>
                  </a:schemeClr>
                </a:solidFill>
              </a:rPr>
              <a:t>). Для детей в Барнауле работает Алтайский государственный театр кукол «Сказка». Город располагает современной сетью кинозалов, работающих в стенах кинотеатров советского времени после реконструкции — киноконцертный развлекательный комплекс «Мир», </a:t>
            </a:r>
            <a:r>
              <a:rPr lang="ru-RU" sz="1800" dirty="0" err="1" smtClean="0">
                <a:solidFill>
                  <a:schemeClr val="accent1">
                    <a:lumMod val="60000"/>
                    <a:lumOff val="40000"/>
                  </a:schemeClr>
                </a:solidFill>
              </a:rPr>
              <a:t>миниплекс</a:t>
            </a:r>
            <a:r>
              <a:rPr lang="ru-RU" sz="1800" dirty="0" smtClean="0">
                <a:solidFill>
                  <a:schemeClr val="accent1">
                    <a:lumMod val="60000"/>
                    <a:lumOff val="40000"/>
                  </a:schemeClr>
                </a:solidFill>
              </a:rPr>
              <a:t> «Родина», а также мультиплекс «Киномир» в ТРЦ «Европа». Продолжают работать «Премьера» и кинозал ДК пос. Южного. В Барнауле имеется Дворец зрелищ и спорта, спортивный комплекс «Обь», стадионы, спортзалы, плавательные бассейны, ипподром, лыжные базы, тиры. В городе базируются спортивные клубы: хоккейный клуб «Алтай»</a:t>
            </a:r>
            <a:endParaRPr lang="ru-RU" sz="1800" dirty="0">
              <a:solidFill>
                <a:schemeClr val="accent1">
                  <a:lumMod val="60000"/>
                  <a:lumOff val="40000"/>
                </a:schemeClr>
              </a:solidFill>
            </a:endParaRPr>
          </a:p>
        </p:txBody>
      </p:sp>
      <p:pic>
        <p:nvPicPr>
          <p:cNvPr id="4" name="Рисунок 3" descr="9351.jpg"/>
          <p:cNvPicPr>
            <a:picLocks noChangeAspect="1"/>
          </p:cNvPicPr>
          <p:nvPr/>
        </p:nvPicPr>
        <p:blipFill>
          <a:blip r:embed="rId2" cstate="print"/>
          <a:stretch>
            <a:fillRect/>
          </a:stretch>
        </p:blipFill>
        <p:spPr>
          <a:xfrm>
            <a:off x="285720" y="4000504"/>
            <a:ext cx="5562600" cy="2857496"/>
          </a:xfrm>
          <a:prstGeom prst="rect">
            <a:avLst/>
          </a:prstGeom>
        </p:spPr>
      </p:pic>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DSCN6031.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DSCN6033.jpg"/>
          <p:cNvPicPr>
            <a:picLocks noChangeAspect="1"/>
          </p:cNvPicPr>
          <p:nvPr/>
        </p:nvPicPr>
        <p:blipFill>
          <a:blip r:embed="rId2" cstate="print"/>
          <a:stretch>
            <a:fillRect/>
          </a:stretch>
        </p:blipFill>
        <p:spPr>
          <a:xfrm>
            <a:off x="0" y="0"/>
            <a:ext cx="9144000" cy="687586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the sights of Barnaul in various seasons_3.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Winter Barnaul.jpg"/>
          <p:cNvPicPr>
            <a:picLocks noChangeAspect="1"/>
          </p:cNvPicPr>
          <p:nvPr/>
        </p:nvPicPr>
        <p:blipFill>
          <a:blip r:embed="rId2" cstate="print"/>
          <a:stretch>
            <a:fillRect/>
          </a:stretch>
        </p:blipFill>
        <p:spPr>
          <a:xfrm>
            <a:off x="0" y="17183"/>
            <a:ext cx="9144000" cy="682363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the sights of Barnaul in various seasons_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785794"/>
            <a:ext cx="8758238" cy="1857388"/>
          </a:xfrm>
        </p:spPr>
        <p:txBody>
          <a:bodyPr>
            <a:normAutofit/>
          </a:bodyPr>
          <a:lstStyle/>
          <a:p>
            <a:r>
              <a:rPr lang="ru-RU" sz="1600" b="1" dirty="0" err="1" smtClean="0">
                <a:solidFill>
                  <a:schemeClr val="tx1"/>
                </a:solidFill>
              </a:rPr>
              <a:t>Барнау́л</a:t>
            </a:r>
            <a:r>
              <a:rPr lang="ru-RU" sz="1600" dirty="0" smtClean="0">
                <a:solidFill>
                  <a:schemeClr val="tx1"/>
                </a:solidFill>
              </a:rPr>
              <a:t> — город в России, административный центр Алтайского края (с 1937 года). Расположен на юге Западной Сибири в месте впадения реки </a:t>
            </a:r>
            <a:r>
              <a:rPr lang="ru-RU" sz="1600" dirty="0" err="1" smtClean="0">
                <a:solidFill>
                  <a:schemeClr val="tx1"/>
                </a:solidFill>
              </a:rPr>
              <a:t>Барнаулки</a:t>
            </a:r>
            <a:r>
              <a:rPr lang="ru-RU" sz="1600" dirty="0" smtClean="0">
                <a:solidFill>
                  <a:schemeClr val="tx1"/>
                </a:solidFill>
              </a:rPr>
              <a:t> в Обь. Площадь города — 321 км², население — 598 тыс. чел., город является 22-м по численности населения в </a:t>
            </a:r>
            <a:r>
              <a:rPr lang="ru-RU" sz="1600" dirty="0" err="1" smtClean="0">
                <a:solidFill>
                  <a:schemeClr val="tx1"/>
                </a:solidFill>
              </a:rPr>
              <a:t>России.Вместе</a:t>
            </a:r>
            <a:r>
              <a:rPr lang="ru-RU" sz="1600" dirty="0" smtClean="0">
                <a:solidFill>
                  <a:schemeClr val="tx1"/>
                </a:solidFill>
              </a:rPr>
              <a:t> с прилегающими населёнными пунктами образует муниципальное образование — городской округ город Барнаул, с населением 652 647 человек. Крупный промышленный, культурный и образовательный центр Сибири: 9 государственных вузов, 5 театров, музеи, памятники архитектуры XVIII—XX веков.</a:t>
            </a:r>
            <a:endParaRPr lang="ru-RU" sz="1600" dirty="0">
              <a:solidFill>
                <a:schemeClr val="tx1"/>
              </a:solidFill>
            </a:endParaRPr>
          </a:p>
        </p:txBody>
      </p:sp>
      <p:pic>
        <p:nvPicPr>
          <p:cNvPr id="4" name="Рисунок 3" descr="728.jpg"/>
          <p:cNvPicPr>
            <a:picLocks noChangeAspect="1"/>
          </p:cNvPicPr>
          <p:nvPr/>
        </p:nvPicPr>
        <p:blipFill>
          <a:blip r:embed="rId2" cstate="print"/>
          <a:stretch>
            <a:fillRect/>
          </a:stretch>
        </p:blipFill>
        <p:spPr>
          <a:xfrm>
            <a:off x="0" y="2714620"/>
            <a:ext cx="9144000" cy="4145317"/>
          </a:xfrm>
          <a:prstGeom prst="rect">
            <a:avLst/>
          </a:prstGeom>
        </p:spPr>
      </p:pic>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06" y="857232"/>
            <a:ext cx="8929750" cy="2643206"/>
          </a:xfrm>
        </p:spPr>
        <p:txBody>
          <a:bodyPr>
            <a:normAutofit fontScale="90000"/>
          </a:bodyPr>
          <a:lstStyle/>
          <a:p>
            <a:r>
              <a:rPr lang="ru-RU" sz="3200" b="1" dirty="0" smtClean="0"/>
              <a:t>Основание города</a:t>
            </a:r>
            <a:r>
              <a:rPr lang="ru-RU" sz="1200" dirty="0" smtClean="0"/>
              <a:t/>
            </a:r>
            <a:br>
              <a:rPr lang="ru-RU" sz="1200" dirty="0" smtClean="0"/>
            </a:br>
            <a:r>
              <a:rPr lang="ru-RU" sz="1600" dirty="0" smtClean="0"/>
              <a:t/>
            </a:r>
            <a:br>
              <a:rPr lang="ru-RU" sz="1600" dirty="0" smtClean="0"/>
            </a:br>
            <a:r>
              <a:rPr lang="ru-RU" sz="1600" b="0" dirty="0" smtClean="0">
                <a:solidFill>
                  <a:schemeClr val="accent1">
                    <a:lumMod val="60000"/>
                    <a:lumOff val="40000"/>
                  </a:schemeClr>
                </a:solidFill>
              </a:rPr>
              <a:t>Археологические находки свидетельствуют о том, что первые поселения на территории современного Барнаула появились ещё в каменном веке. На территории города сохранилось 63 археологических памятника. Это городища, курганы, стоянки и поселения человека с древнейших времён до Средних веков, большинство из которых расположены на левом берегу реки Оби — в Нагорной части Барнаула, в посёлках  </a:t>
            </a:r>
            <a:r>
              <a:rPr lang="ru-RU" sz="1600" b="0" dirty="0" err="1" smtClean="0">
                <a:solidFill>
                  <a:schemeClr val="accent1">
                    <a:lumMod val="60000"/>
                    <a:lumOff val="40000"/>
                  </a:schemeClr>
                </a:solidFill>
              </a:rPr>
              <a:t>Мохнатушка</a:t>
            </a:r>
            <a:r>
              <a:rPr lang="ru-RU" sz="1600" b="0" dirty="0" smtClean="0">
                <a:solidFill>
                  <a:schemeClr val="accent1">
                    <a:lumMod val="60000"/>
                    <a:lumOff val="40000"/>
                  </a:schemeClr>
                </a:solidFill>
              </a:rPr>
              <a:t>, Казённая Заимка, Гоньба и Научный Городок. В ордынскую эпоху, до прихода в Сибирь русских переселенцев, здесь стоял древний город-крепость </a:t>
            </a:r>
            <a:r>
              <a:rPr lang="ru-RU" sz="1600" b="0" dirty="0" err="1" smtClean="0">
                <a:solidFill>
                  <a:schemeClr val="accent1">
                    <a:lumMod val="60000"/>
                    <a:lumOff val="40000"/>
                  </a:schemeClr>
                </a:solidFill>
              </a:rPr>
              <a:t>Абакша</a:t>
            </a:r>
            <a:r>
              <a:rPr lang="ru-RU" sz="1600" b="0" dirty="0" smtClean="0">
                <a:solidFill>
                  <a:schemeClr val="accent1">
                    <a:lumMod val="60000"/>
                    <a:lumOff val="40000"/>
                  </a:schemeClr>
                </a:solidFill>
              </a:rPr>
              <a:t>. Отсюда </a:t>
            </a:r>
            <a:r>
              <a:rPr lang="ru-RU" sz="1600" b="0" dirty="0" err="1" smtClean="0">
                <a:solidFill>
                  <a:schemeClr val="accent1">
                    <a:lumMod val="60000"/>
                    <a:lumOff val="40000"/>
                  </a:schemeClr>
                </a:solidFill>
              </a:rPr>
              <a:t>телеуты</a:t>
            </a:r>
            <a:r>
              <a:rPr lang="ru-RU" sz="1600" b="0" dirty="0" smtClean="0">
                <a:solidFill>
                  <a:schemeClr val="accent1">
                    <a:lumMod val="60000"/>
                    <a:lumOff val="40000"/>
                  </a:schemeClr>
                </a:solidFill>
              </a:rPr>
              <a:t> совершали набеги на соседей, а высокий берег реки и бор были естественной преградой для врагов.</a:t>
            </a:r>
            <a:br>
              <a:rPr lang="ru-RU" sz="1600" b="0" dirty="0" smtClean="0">
                <a:solidFill>
                  <a:schemeClr val="accent1">
                    <a:lumMod val="60000"/>
                    <a:lumOff val="40000"/>
                  </a:schemeClr>
                </a:solidFill>
              </a:rPr>
            </a:br>
            <a:r>
              <a:rPr lang="ru-RU" sz="1600" b="0" dirty="0" smtClean="0">
                <a:solidFill>
                  <a:schemeClr val="accent1">
                    <a:lumMod val="60000"/>
                    <a:lumOff val="40000"/>
                  </a:schemeClr>
                </a:solidFill>
              </a:rPr>
              <a:t>Официально годом основания Барнаула считают 1730, когда горнозаводчик </a:t>
            </a:r>
            <a:r>
              <a:rPr lang="ru-RU" sz="1600" b="0" dirty="0" err="1" smtClean="0">
                <a:solidFill>
                  <a:schemeClr val="accent1">
                    <a:lumMod val="60000"/>
                    <a:lumOff val="40000"/>
                  </a:schemeClr>
                </a:solidFill>
              </a:rPr>
              <a:t>Акинфий</a:t>
            </a:r>
            <a:r>
              <a:rPr lang="ru-RU" sz="1600" b="0" dirty="0" smtClean="0">
                <a:solidFill>
                  <a:schemeClr val="accent1">
                    <a:lumMod val="60000"/>
                    <a:lumOff val="40000"/>
                  </a:schemeClr>
                </a:solidFill>
              </a:rPr>
              <a:t> Демидов перевёл на Алтай 200 приписных крестьян для закладки заводов. Однако документально подтверждённым является 1739 год, когда Демидовым началось строительство </a:t>
            </a:r>
            <a:r>
              <a:rPr lang="ru-RU" sz="1600" b="0" dirty="0" err="1" smtClean="0">
                <a:solidFill>
                  <a:schemeClr val="accent1">
                    <a:lumMod val="60000"/>
                    <a:lumOff val="40000"/>
                  </a:schemeClr>
                </a:solidFill>
              </a:rPr>
              <a:t>меде-сереброплавильного</a:t>
            </a:r>
            <a:r>
              <a:rPr lang="ru-RU" sz="1600" b="0" dirty="0" smtClean="0">
                <a:solidFill>
                  <a:schemeClr val="accent1">
                    <a:lumMod val="60000"/>
                    <a:lumOff val="40000"/>
                  </a:schemeClr>
                </a:solidFill>
              </a:rPr>
              <a:t> завода, что послужило импульсом для развития посада вокруг него. В небольшую деревню </a:t>
            </a:r>
            <a:r>
              <a:rPr lang="ru-RU" sz="1600" b="0" dirty="0" err="1" smtClean="0">
                <a:solidFill>
                  <a:schemeClr val="accent1">
                    <a:lumMod val="60000"/>
                    <a:lumOff val="40000"/>
                  </a:schemeClr>
                </a:solidFill>
              </a:rPr>
              <a:t>Усть-Барнаульскую</a:t>
            </a:r>
            <a:r>
              <a:rPr lang="ru-RU" sz="1600" b="0" dirty="0" smtClean="0">
                <a:solidFill>
                  <a:schemeClr val="accent1">
                    <a:lumMod val="60000"/>
                    <a:lumOff val="40000"/>
                  </a:schemeClr>
                </a:solidFill>
              </a:rPr>
              <a:t> устремились переселенцы и служивые люди из Центральной России и Урала.</a:t>
            </a:r>
            <a:endParaRPr lang="ru-RU" sz="1600" b="0" dirty="0">
              <a:solidFill>
                <a:schemeClr val="accent1">
                  <a:lumMod val="60000"/>
                  <a:lumOff val="40000"/>
                </a:schemeClr>
              </a:solidFill>
            </a:endParaRPr>
          </a:p>
        </p:txBody>
      </p:sp>
      <p:pic>
        <p:nvPicPr>
          <p:cNvPr id="4" name="Рисунок 3" descr="17.jpg"/>
          <p:cNvPicPr>
            <a:picLocks noChangeAspect="1"/>
          </p:cNvPicPr>
          <p:nvPr/>
        </p:nvPicPr>
        <p:blipFill>
          <a:blip r:embed="rId2" cstate="print"/>
          <a:stretch>
            <a:fillRect/>
          </a:stretch>
        </p:blipFill>
        <p:spPr>
          <a:xfrm>
            <a:off x="0" y="3571876"/>
            <a:ext cx="9143999" cy="3286124"/>
          </a:xfrm>
          <a:prstGeom prst="rect">
            <a:avLst/>
          </a:prstGeom>
        </p:spPr>
      </p:pic>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928670"/>
            <a:ext cx="8529670" cy="4429156"/>
          </a:xfrm>
        </p:spPr>
        <p:txBody>
          <a:bodyPr>
            <a:noAutofit/>
          </a:bodyPr>
          <a:lstStyle/>
          <a:p>
            <a:pPr algn="ctr"/>
            <a:r>
              <a:rPr lang="ru-RU" sz="2400" b="1" dirty="0" smtClean="0"/>
              <a:t>Климат</a:t>
            </a:r>
            <a:r>
              <a:rPr lang="ru-RU" sz="1800" dirty="0" smtClean="0"/>
              <a:t/>
            </a:r>
            <a:br>
              <a:rPr lang="ru-RU" sz="1800" dirty="0" smtClean="0"/>
            </a:br>
            <a:r>
              <a:rPr lang="ru-RU" sz="1800" dirty="0" smtClean="0"/>
              <a:t>Континентальный климат Барнаула определяется своеобразным географическим положением на юге Западной Сибири. Открытость воздействию одновременно со стороны Алтайских гор, Северного Ледовитого океана и полупустынных районов Средней Азии создаёт возможность поступления различных по свойствам воздушных масс, что способствует значительной контрастности погодных условий. Для Барнаула характерна морозная, умеренно-суровая и малоснежная зима и тёплое лето.</a:t>
            </a:r>
            <a:br>
              <a:rPr lang="ru-RU" sz="1800" dirty="0" smtClean="0"/>
            </a:br>
            <a:r>
              <a:rPr lang="ru-RU" sz="1800" dirty="0" smtClean="0"/>
              <a:t>Самый холодный месяц года — январь (средняя температура −17,5 °C), самый тёплый — июль (+19,8 °C). Абсолютный максимум (температура воздуха в тени) наблюдался в июле 1953 года и августе 2002 года (+38,2 °C). Абсолютный минимум — в январе 1951 года (−51,1 °C). Средняя дата последнего заморозка в воздухе — 19 мая, дата первого заморозка — 17 сентября</a:t>
            </a:r>
            <a:br>
              <a:rPr lang="ru-RU" sz="1800" dirty="0" smtClean="0"/>
            </a:br>
            <a:r>
              <a:rPr lang="ru-RU" sz="1800" dirty="0" smtClean="0"/>
              <a:t>Относительная влажность в холодный период года варьируется в пределах 73—76 %, а в тёплый период составляет около 62 %. Среднегодовое количество осадков составляет 539 мм, во время тёплого сезона (апрель — октябрь) выпадает 65 % от общего их числа. </a:t>
            </a:r>
            <a:endParaRPr lang="ru-RU" sz="1800" dirty="0"/>
          </a:p>
        </p:txBody>
      </p:sp>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857232"/>
            <a:ext cx="8101042" cy="1714512"/>
          </a:xfrm>
        </p:spPr>
        <p:txBody>
          <a:bodyPr>
            <a:noAutofit/>
          </a:bodyPr>
          <a:lstStyle/>
          <a:p>
            <a:r>
              <a:rPr lang="ru-RU" sz="1600" dirty="0" smtClean="0"/>
              <a:t>Население Барнаула с населёнными пунктами, входящими в состав города, оценивается в 652,7 тысяч человек[1] (2010), что составляет 42 % городского населения Алтайского края. Плотность населения — 2018 чел/км². Численность женского населения (55 %) превышает численность мужского (45 %). В половозрастной структуре превышение мужского населения наблюдается в возрасте до 9 лет. Доля населения трудоспособного возраста составляет 67 %, из которых 13 % занято в промышленном секторе[3]. Официально зарегистрированный уровень безработицы — 0,7 %.</a:t>
            </a:r>
            <a:endParaRPr lang="ru-RU" sz="1600" dirty="0"/>
          </a:p>
        </p:txBody>
      </p:sp>
      <p:sp>
        <p:nvSpPr>
          <p:cNvPr id="3" name="Подзаголовок 2"/>
          <p:cNvSpPr>
            <a:spLocks noGrp="1"/>
          </p:cNvSpPr>
          <p:nvPr>
            <p:ph type="subTitle" idx="1"/>
          </p:nvPr>
        </p:nvSpPr>
        <p:spPr>
          <a:xfrm>
            <a:off x="1428728" y="0"/>
            <a:ext cx="6400800" cy="1752600"/>
          </a:xfrm>
        </p:spPr>
        <p:txBody>
          <a:bodyPr>
            <a:normAutofit/>
          </a:bodyPr>
          <a:lstStyle/>
          <a:p>
            <a:r>
              <a:rPr lang="ru-RU" sz="3600" b="1" dirty="0" smtClean="0"/>
              <a:t>Население</a:t>
            </a:r>
            <a:endParaRPr lang="ru-RU" sz="3600" b="1" dirty="0"/>
          </a:p>
        </p:txBody>
      </p:sp>
      <p:pic>
        <p:nvPicPr>
          <p:cNvPr id="4" name="Рисунок 3" descr="800px-Dinamika_naselenija_Barnaul.png"/>
          <p:cNvPicPr>
            <a:picLocks noChangeAspect="1"/>
          </p:cNvPicPr>
          <p:nvPr/>
        </p:nvPicPr>
        <p:blipFill>
          <a:blip r:embed="rId2" cstate="print"/>
          <a:stretch>
            <a:fillRect/>
          </a:stretch>
        </p:blipFill>
        <p:spPr>
          <a:xfrm>
            <a:off x="254988" y="2571744"/>
            <a:ext cx="8501122" cy="4264150"/>
          </a:xfrm>
          <a:prstGeom prst="rect">
            <a:avLst/>
          </a:prstGeom>
        </p:spPr>
      </p:pic>
    </p:spTree>
  </p:cSld>
  <p:clrMapOvr>
    <a:masterClrMapping/>
  </p:clrMapOvr>
  <p:transition>
    <p:pull dir="l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graphicFrame>
        <p:nvGraphicFramePr>
          <p:cNvPr id="6" name="Таблица 5"/>
          <p:cNvGraphicFramePr>
            <a:graphicFrameLocks noGrp="1"/>
          </p:cNvGraphicFramePr>
          <p:nvPr/>
        </p:nvGraphicFramePr>
        <p:xfrm>
          <a:off x="0" y="629156"/>
          <a:ext cx="9144000" cy="6320284"/>
        </p:xfrm>
        <a:graphic>
          <a:graphicData uri="http://schemas.openxmlformats.org/drawingml/2006/table">
            <a:tbl>
              <a:tblPr firstRow="1" bandRow="1">
                <a:tableStyleId>{5C22544A-7EE6-4342-B048-85BDC9FD1C3A}</a:tableStyleId>
              </a:tblPr>
              <a:tblGrid>
                <a:gridCol w="4572000"/>
                <a:gridCol w="4572000"/>
              </a:tblGrid>
              <a:tr h="269733">
                <a:tc>
                  <a:txBody>
                    <a:bodyPr/>
                    <a:lstStyle/>
                    <a:p>
                      <a:r>
                        <a:rPr lang="ru-RU" sz="1800" u="sng" dirty="0" smtClean="0"/>
                        <a:t>Отрасли</a:t>
                      </a:r>
                      <a:endParaRPr lang="ru-RU" sz="1800" u="sng" dirty="0"/>
                    </a:p>
                  </a:txBody>
                  <a:tcPr/>
                </a:tc>
                <a:tc>
                  <a:txBody>
                    <a:bodyPr/>
                    <a:lstStyle/>
                    <a:p>
                      <a:r>
                        <a:rPr lang="ru-RU" sz="1800" u="sng" dirty="0" smtClean="0"/>
                        <a:t>Предприятия</a:t>
                      </a:r>
                      <a:endParaRPr lang="ru-RU" sz="1800" u="sng" dirty="0"/>
                    </a:p>
                  </a:txBody>
                  <a:tcPr/>
                </a:tc>
              </a:tr>
              <a:tr h="2259005">
                <a:tc>
                  <a:txBody>
                    <a:bodyPr/>
                    <a:lstStyle/>
                    <a:p>
                      <a:r>
                        <a:rPr lang="ru-RU" sz="1200" dirty="0" smtClean="0"/>
                        <a:t>Машиностроение и металлообработка</a:t>
                      </a:r>
                      <a:endParaRPr lang="ru-RU" sz="1200" dirty="0"/>
                    </a:p>
                  </a:txBody>
                  <a:tcPr/>
                </a:tc>
                <a:tc>
                  <a:txBody>
                    <a:bodyPr/>
                    <a:lstStyle/>
                    <a:p>
                      <a:r>
                        <a:rPr lang="ru-RU" sz="1200" dirty="0" smtClean="0"/>
                        <a:t>Алтайский завод прецизионных изделий | </a:t>
                      </a:r>
                      <a:r>
                        <a:rPr lang="ru-RU" sz="1200" dirty="0" err="1" smtClean="0"/>
                        <a:t>Алтайдизель</a:t>
                      </a:r>
                      <a:r>
                        <a:rPr lang="ru-RU" sz="1200" dirty="0" smtClean="0"/>
                        <a:t> | Алтайский приборостроительный завод Ротор | </a:t>
                      </a:r>
                      <a:r>
                        <a:rPr lang="ru-RU" sz="1200" dirty="0" err="1" smtClean="0"/>
                        <a:t>Барнаултрансмаш</a:t>
                      </a:r>
                      <a:r>
                        <a:rPr lang="ru-RU" sz="1200" dirty="0" smtClean="0"/>
                        <a:t> | Алтайский завод топливных насосов | </a:t>
                      </a:r>
                      <a:r>
                        <a:rPr lang="ru-RU" sz="1200" dirty="0" err="1" smtClean="0"/>
                        <a:t>АлтайСпецИзделия</a:t>
                      </a:r>
                      <a:r>
                        <a:rPr lang="ru-RU" sz="1200" dirty="0" smtClean="0"/>
                        <a:t> | </a:t>
                      </a:r>
                      <a:r>
                        <a:rPr lang="ru-RU" sz="1200" dirty="0" err="1" smtClean="0"/>
                        <a:t>Барнаульский</a:t>
                      </a:r>
                      <a:r>
                        <a:rPr lang="ru-RU" sz="1200" dirty="0" smtClean="0"/>
                        <a:t> вагоноремонтный завод | </a:t>
                      </a:r>
                      <a:r>
                        <a:rPr lang="ru-RU" sz="1200" dirty="0" err="1" smtClean="0"/>
                        <a:t>Барнаульский</a:t>
                      </a:r>
                      <a:r>
                        <a:rPr lang="ru-RU" sz="1200" dirty="0" smtClean="0"/>
                        <a:t> </a:t>
                      </a:r>
                      <a:r>
                        <a:rPr lang="ru-RU" sz="1200" dirty="0" err="1" smtClean="0"/>
                        <a:t>завод</a:t>
                      </a:r>
                      <a:r>
                        <a:rPr lang="ru-RU" sz="1200" dirty="0" smtClean="0"/>
                        <a:t> геофизической аппаратуры | Алтайский завод агрегатов | </a:t>
                      </a:r>
                      <a:r>
                        <a:rPr lang="ru-RU" sz="1200" dirty="0" err="1" smtClean="0"/>
                        <a:t>Барнаульский</a:t>
                      </a:r>
                      <a:r>
                        <a:rPr lang="ru-RU" sz="1200" dirty="0" smtClean="0"/>
                        <a:t> радиозавод | </a:t>
                      </a:r>
                      <a:r>
                        <a:rPr lang="ru-RU" sz="1200" dirty="0" err="1" smtClean="0"/>
                        <a:t>Сибэнергомаш</a:t>
                      </a:r>
                      <a:r>
                        <a:rPr lang="ru-RU" sz="1200" dirty="0" smtClean="0"/>
                        <a:t> | </a:t>
                      </a:r>
                      <a:r>
                        <a:rPr lang="ru-RU" sz="1200" dirty="0" err="1" smtClean="0"/>
                        <a:t>Барнаульский</a:t>
                      </a:r>
                      <a:r>
                        <a:rPr lang="ru-RU" sz="1200" dirty="0" smtClean="0"/>
                        <a:t> станкостроительный завод | </a:t>
                      </a:r>
                      <a:r>
                        <a:rPr lang="ru-RU" sz="1200" dirty="0" err="1" smtClean="0"/>
                        <a:t>Барнаульский</a:t>
                      </a:r>
                      <a:r>
                        <a:rPr lang="ru-RU" sz="1200" dirty="0" smtClean="0"/>
                        <a:t> </a:t>
                      </a:r>
                      <a:r>
                        <a:rPr lang="ru-RU" sz="1200" dirty="0" err="1" smtClean="0"/>
                        <a:t>завод</a:t>
                      </a:r>
                      <a:r>
                        <a:rPr lang="ru-RU" sz="1200" dirty="0" smtClean="0"/>
                        <a:t> </a:t>
                      </a:r>
                      <a:r>
                        <a:rPr lang="ru-RU" sz="1200" dirty="0" err="1" smtClean="0"/>
                        <a:t>мехпрессов</a:t>
                      </a:r>
                      <a:r>
                        <a:rPr lang="ru-RU" sz="1200" dirty="0" smtClean="0"/>
                        <a:t>.</a:t>
                      </a:r>
                      <a:endParaRPr lang="ru-RU" sz="1200" dirty="0"/>
                    </a:p>
                  </a:txBody>
                  <a:tcPr/>
                </a:tc>
              </a:tr>
              <a:tr h="989019">
                <a:tc>
                  <a:txBody>
                    <a:bodyPr/>
                    <a:lstStyle/>
                    <a:p>
                      <a:r>
                        <a:rPr lang="ru-RU" sz="1200" dirty="0" smtClean="0"/>
                        <a:t>Химическая и нефтеперерабатывающая промышленность</a:t>
                      </a:r>
                      <a:endParaRPr lang="ru-RU" sz="1200" dirty="0"/>
                    </a:p>
                  </a:txBody>
                  <a:tcPr/>
                </a:tc>
                <a:tc>
                  <a:txBody>
                    <a:bodyPr/>
                    <a:lstStyle/>
                    <a:p>
                      <a:r>
                        <a:rPr lang="ru-RU" sz="1200" dirty="0" err="1" smtClean="0"/>
                        <a:t>Барнаульский</a:t>
                      </a:r>
                      <a:r>
                        <a:rPr lang="ru-RU" sz="1200" dirty="0" smtClean="0"/>
                        <a:t> шинный завод | </a:t>
                      </a:r>
                      <a:r>
                        <a:rPr lang="ru-RU" sz="1200" dirty="0" err="1" smtClean="0"/>
                        <a:t>Барнаульский</a:t>
                      </a:r>
                      <a:r>
                        <a:rPr lang="ru-RU" sz="1200" dirty="0" smtClean="0"/>
                        <a:t> </a:t>
                      </a:r>
                      <a:r>
                        <a:rPr lang="ru-RU" sz="1200" dirty="0" err="1" smtClean="0"/>
                        <a:t>завод</a:t>
                      </a:r>
                      <a:r>
                        <a:rPr lang="ru-RU" sz="1200" dirty="0" smtClean="0"/>
                        <a:t> асбестовых технических изделий | </a:t>
                      </a:r>
                      <a:r>
                        <a:rPr lang="ru-RU" sz="1200" dirty="0" err="1" smtClean="0"/>
                        <a:t>Барнаульский</a:t>
                      </a:r>
                      <a:r>
                        <a:rPr lang="ru-RU" sz="1200" dirty="0" smtClean="0"/>
                        <a:t> завод резинотехнических изделий | </a:t>
                      </a:r>
                      <a:r>
                        <a:rPr lang="ru-RU" sz="1200" dirty="0" err="1" smtClean="0"/>
                        <a:t>Барнаульский</a:t>
                      </a:r>
                      <a:r>
                        <a:rPr lang="ru-RU" sz="1200" dirty="0" smtClean="0"/>
                        <a:t> канифольный завод.</a:t>
                      </a:r>
                      <a:endParaRPr lang="ru-RU" sz="1200" dirty="0"/>
                    </a:p>
                  </a:txBody>
                  <a:tcPr/>
                </a:tc>
              </a:tr>
              <a:tr h="269733">
                <a:tc>
                  <a:txBody>
                    <a:bodyPr/>
                    <a:lstStyle/>
                    <a:p>
                      <a:r>
                        <a:rPr lang="ru-RU" sz="1200" dirty="0" smtClean="0"/>
                        <a:t>Лёгкая промышленность</a:t>
                      </a:r>
                      <a:endParaRPr lang="ru-RU" sz="1200" dirty="0"/>
                    </a:p>
                  </a:txBody>
                  <a:tcPr/>
                </a:tc>
                <a:tc>
                  <a:txBody>
                    <a:bodyPr/>
                    <a:lstStyle/>
                    <a:p>
                      <a:r>
                        <a:rPr lang="ru-RU" sz="1200" dirty="0" err="1" smtClean="0"/>
                        <a:t>Барнаульский</a:t>
                      </a:r>
                      <a:r>
                        <a:rPr lang="ru-RU" sz="1200" dirty="0" smtClean="0"/>
                        <a:t> меланжевый комбинат.</a:t>
                      </a:r>
                      <a:endParaRPr lang="ru-RU" sz="1200" dirty="0"/>
                    </a:p>
                  </a:txBody>
                  <a:tcPr/>
                </a:tc>
              </a:tr>
              <a:tr h="1168841">
                <a:tc>
                  <a:txBody>
                    <a:bodyPr/>
                    <a:lstStyle/>
                    <a:p>
                      <a:r>
                        <a:rPr lang="ru-RU" sz="1200" dirty="0" smtClean="0"/>
                        <a:t>Промышленность стройматериалов</a:t>
                      </a:r>
                      <a:endParaRPr lang="ru-RU" sz="1200" dirty="0"/>
                    </a:p>
                  </a:txBody>
                  <a:tcPr/>
                </a:tc>
                <a:tc>
                  <a:txBody>
                    <a:bodyPr/>
                    <a:lstStyle/>
                    <a:p>
                      <a:r>
                        <a:rPr lang="ru-RU" sz="1200" dirty="0" err="1" smtClean="0"/>
                        <a:t>Барнаульский</a:t>
                      </a:r>
                      <a:r>
                        <a:rPr lang="ru-RU" sz="1200" dirty="0" smtClean="0"/>
                        <a:t> комбинат железобетонных изделий №1 | </a:t>
                      </a:r>
                      <a:r>
                        <a:rPr lang="ru-RU" sz="1200" dirty="0" err="1" smtClean="0"/>
                        <a:t>Барнаульский</a:t>
                      </a:r>
                      <a:r>
                        <a:rPr lang="ru-RU" sz="1200" dirty="0" smtClean="0"/>
                        <a:t> комбинат железобетонных изделий №2 | </a:t>
                      </a:r>
                      <a:r>
                        <a:rPr lang="ru-RU" sz="1200" dirty="0" err="1" smtClean="0"/>
                        <a:t>Барнаульский</a:t>
                      </a:r>
                      <a:r>
                        <a:rPr lang="ru-RU" sz="1200" dirty="0" smtClean="0"/>
                        <a:t> экспериментальный завод крупнопанельного домостроения | Кирпичный завод «Турина гора».</a:t>
                      </a:r>
                      <a:endParaRPr lang="ru-RU" sz="1200" dirty="0"/>
                    </a:p>
                  </a:txBody>
                  <a:tcPr/>
                </a:tc>
              </a:tr>
              <a:tr h="269733">
                <a:tc>
                  <a:txBody>
                    <a:bodyPr/>
                    <a:lstStyle/>
                    <a:p>
                      <a:r>
                        <a:rPr lang="ru-RU" sz="1200" dirty="0" smtClean="0"/>
                        <a:t>Электроэнергетика</a:t>
                      </a:r>
                      <a:endParaRPr lang="ru-RU" sz="1200" dirty="0"/>
                    </a:p>
                  </a:txBody>
                  <a:tcPr/>
                </a:tc>
                <a:tc>
                  <a:txBody>
                    <a:bodyPr/>
                    <a:lstStyle/>
                    <a:p>
                      <a:r>
                        <a:rPr lang="ru-RU" sz="1200" dirty="0" smtClean="0"/>
                        <a:t>ТЭЦ-1 | ТЭЦ-2 | ТЭЦ-3.</a:t>
                      </a:r>
                      <a:endParaRPr lang="ru-RU" sz="1200" dirty="0"/>
                    </a:p>
                  </a:txBody>
                  <a:tcPr/>
                </a:tc>
              </a:tr>
              <a:tr h="989019">
                <a:tc>
                  <a:txBody>
                    <a:bodyPr/>
                    <a:lstStyle/>
                    <a:p>
                      <a:r>
                        <a:rPr lang="ru-RU" sz="1200" dirty="0" smtClean="0"/>
                        <a:t>Пищевая промышленность</a:t>
                      </a:r>
                      <a:endParaRPr lang="ru-RU" sz="1200" dirty="0"/>
                    </a:p>
                  </a:txBody>
                  <a:tcPr/>
                </a:tc>
                <a:tc>
                  <a:txBody>
                    <a:bodyPr/>
                    <a:lstStyle/>
                    <a:p>
                      <a:r>
                        <a:rPr lang="ru-RU" sz="1200" dirty="0" err="1" smtClean="0"/>
                        <a:t>Алтайхолод</a:t>
                      </a:r>
                      <a:r>
                        <a:rPr lang="ru-RU" sz="1200" dirty="0" smtClean="0"/>
                        <a:t> | </a:t>
                      </a:r>
                      <a:r>
                        <a:rPr lang="ru-RU" sz="1200" dirty="0" err="1" smtClean="0"/>
                        <a:t>Барнаульский</a:t>
                      </a:r>
                      <a:r>
                        <a:rPr lang="ru-RU" sz="1200" dirty="0" smtClean="0"/>
                        <a:t> </a:t>
                      </a:r>
                      <a:r>
                        <a:rPr lang="ru-RU" sz="1200" dirty="0" err="1" smtClean="0"/>
                        <a:t>ликёро-водочный</a:t>
                      </a:r>
                      <a:r>
                        <a:rPr lang="ru-RU" sz="1200" dirty="0" smtClean="0"/>
                        <a:t> завод | </a:t>
                      </a:r>
                      <a:r>
                        <a:rPr lang="ru-RU" sz="1200" dirty="0" err="1" smtClean="0"/>
                        <a:t>Барнаульский</a:t>
                      </a:r>
                      <a:r>
                        <a:rPr lang="ru-RU" sz="1200" dirty="0" smtClean="0"/>
                        <a:t> дрожжевой завод | </a:t>
                      </a:r>
                      <a:r>
                        <a:rPr lang="ru-RU" sz="1200" dirty="0" err="1" smtClean="0"/>
                        <a:t>Барнаульский</a:t>
                      </a:r>
                      <a:r>
                        <a:rPr lang="ru-RU" sz="1200" dirty="0" smtClean="0"/>
                        <a:t> пивоваренный завод | </a:t>
                      </a:r>
                      <a:r>
                        <a:rPr lang="ru-RU" sz="1200" dirty="0" err="1" smtClean="0"/>
                        <a:t>Кипринский</a:t>
                      </a:r>
                      <a:r>
                        <a:rPr lang="ru-RU" sz="1200" dirty="0" smtClean="0"/>
                        <a:t> молочный завод.</a:t>
                      </a:r>
                      <a:endParaRPr lang="ru-RU" sz="1200" dirty="0"/>
                    </a:p>
                  </a:txBody>
                  <a:tcPr/>
                </a:tc>
              </a:tr>
            </a:tbl>
          </a:graphicData>
        </a:graphic>
      </p:graphicFrame>
      <p:sp>
        <p:nvSpPr>
          <p:cNvPr id="7" name="Прямоугольник 6"/>
          <p:cNvSpPr/>
          <p:nvPr/>
        </p:nvSpPr>
        <p:spPr>
          <a:xfrm>
            <a:off x="3143240" y="0"/>
            <a:ext cx="2922595" cy="523220"/>
          </a:xfrm>
          <a:prstGeom prst="rect">
            <a:avLst/>
          </a:prstGeom>
        </p:spPr>
        <p:txBody>
          <a:bodyPr wrap="none">
            <a:spAutoFit/>
          </a:bodyPr>
          <a:lstStyle/>
          <a:p>
            <a:r>
              <a:rPr lang="ru-RU" sz="2800" dirty="0" smtClean="0"/>
              <a:t>Промышленность</a:t>
            </a:r>
            <a:endParaRPr lang="ru-RU" sz="2800" dirty="0"/>
          </a:p>
        </p:txBody>
      </p:sp>
    </p:spTree>
  </p:cSld>
  <p:clrMapOvr>
    <a:masterClrMapping/>
  </p:clrMapOvr>
  <p:transition>
    <p:pull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000108"/>
            <a:ext cx="6357950" cy="5857892"/>
          </a:xfrm>
        </p:spPr>
        <p:txBody>
          <a:bodyPr>
            <a:normAutofit fontScale="90000"/>
          </a:bodyPr>
          <a:lstStyle/>
          <a:p>
            <a:r>
              <a:rPr lang="ru-RU" sz="3100" b="1" dirty="0" smtClean="0"/>
              <a:t>Торговля и сфера услуг</a:t>
            </a:r>
            <a:r>
              <a:rPr lang="ru-RU" sz="1600" dirty="0" smtClean="0"/>
              <a:t/>
            </a:r>
            <a:br>
              <a:rPr lang="ru-RU" sz="1600" dirty="0" smtClean="0"/>
            </a:br>
            <a:r>
              <a:rPr lang="ru-RU" sz="1600" dirty="0" smtClean="0"/>
              <a:t/>
            </a:r>
            <a:br>
              <a:rPr lang="ru-RU" sz="1600" dirty="0" smtClean="0"/>
            </a:br>
            <a:r>
              <a:rPr lang="ru-RU" sz="1600" dirty="0" smtClean="0"/>
              <a:t>В сфере услуг и торговли занято более 100 тысяч человек. В 2008 году сеть предприятий потребительского рынка увеличилась на 272 предприятия, в том числе 15 — общественного питания, 96 — предприятий розничной торговли и 161 — предприятие бытового обслуживания. За счёт открытия новых предприятий создано 2100 новых рабочих мест.</a:t>
            </a:r>
            <a:br>
              <a:rPr lang="ru-RU" sz="1600" dirty="0" smtClean="0"/>
            </a:br>
            <a:r>
              <a:rPr lang="ru-RU" sz="1600" dirty="0" smtClean="0"/>
              <a:t>Крупные игроки рынка представлены местными и федеральными торговыми сетями: «</a:t>
            </a:r>
            <a:r>
              <a:rPr lang="ru-RU" sz="1600" dirty="0" err="1" smtClean="0"/>
              <a:t>Аникс</a:t>
            </a:r>
            <a:r>
              <a:rPr lang="ru-RU" sz="1600" dirty="0" smtClean="0"/>
              <a:t>», «Детский мир», «Лента», «М.Видео», «Мария-Ра», «НОВЭКС», «Пятый Элемент», «</a:t>
            </a:r>
            <a:r>
              <a:rPr lang="ru-RU" sz="1600" dirty="0" err="1" smtClean="0"/>
              <a:t>Сибвез</a:t>
            </a:r>
            <a:r>
              <a:rPr lang="ru-RU" sz="1600" dirty="0" smtClean="0"/>
              <a:t>», «</a:t>
            </a:r>
            <a:r>
              <a:rPr lang="ru-RU" sz="1600" dirty="0" err="1" smtClean="0"/>
              <a:t>Спортмастер</a:t>
            </a:r>
            <a:r>
              <a:rPr lang="ru-RU" sz="1600" dirty="0" smtClean="0"/>
              <a:t>», «</a:t>
            </a:r>
            <a:r>
              <a:rPr lang="ru-RU" sz="1600" dirty="0" err="1" smtClean="0"/>
              <a:t>Холидей</a:t>
            </a:r>
            <a:r>
              <a:rPr lang="ru-RU" sz="1600" dirty="0" smtClean="0"/>
              <a:t> Классик», «Эльдорадо», DOMO.</a:t>
            </a:r>
            <a:br>
              <a:rPr lang="ru-RU" sz="1600" dirty="0" smtClean="0"/>
            </a:br>
            <a:r>
              <a:rPr lang="ru-RU" sz="1600" dirty="0" smtClean="0"/>
              <a:t>Основные площади объектов торговли — крупные торговые центры: «Алтай», «Бум», «Европа», «Империя», «Малина», «Москва», «Норд-вест», «Пассаж», «Республика», «Сити-центр», «Ультра», «ЦУМ», а также DIY-гипермаркеты (строительные): «</a:t>
            </a:r>
            <a:r>
              <a:rPr lang="ru-RU" sz="1600" dirty="0" err="1" smtClean="0"/>
              <a:t>АрсиДом</a:t>
            </a:r>
            <a:r>
              <a:rPr lang="ru-RU" sz="1600" dirty="0" smtClean="0"/>
              <a:t>», «Знак», «Прораб», «Формула М2». В 2011 году планируется ввод крупного ТРЦ «Весна». Кроме того, в Барнауле работают </a:t>
            </a:r>
            <a:r>
              <a:rPr lang="ru-RU" sz="1600" dirty="0" err="1" smtClean="0"/>
              <a:t>продуктово-продовольственные</a:t>
            </a:r>
            <a:r>
              <a:rPr lang="ru-RU" sz="1600" dirty="0" smtClean="0"/>
              <a:t> рынки «Старый базар», «Крытый рынок», «Новый рынок», «Китайский рынок», «</a:t>
            </a:r>
            <a:r>
              <a:rPr lang="ru-RU" sz="1600" dirty="0" err="1" smtClean="0"/>
              <a:t>Докучаевский</a:t>
            </a:r>
            <a:r>
              <a:rPr lang="ru-RU" sz="1600" dirty="0" smtClean="0"/>
              <a:t> </a:t>
            </a:r>
            <a:r>
              <a:rPr lang="ru-RU" sz="1600" dirty="0" err="1" smtClean="0"/>
              <a:t>рынок</a:t>
            </a:r>
            <a:r>
              <a:rPr lang="ru-RU" sz="1600" dirty="0" smtClean="0"/>
              <a:t>» и другие. В 2008 году проведено 2 городских и 10 районных социальных ярмарок, общий товарооборот которых составил 32,4 </a:t>
            </a:r>
            <a:r>
              <a:rPr lang="ru-RU" sz="1600" dirty="0" err="1" smtClean="0"/>
              <a:t>млн</a:t>
            </a:r>
            <a:r>
              <a:rPr lang="ru-RU" sz="1600" dirty="0" smtClean="0"/>
              <a:t> рублей, что в 3 раза больше чем 2007 году.</a:t>
            </a:r>
            <a:br>
              <a:rPr lang="ru-RU" sz="1600" dirty="0" smtClean="0"/>
            </a:br>
            <a:r>
              <a:rPr lang="ru-RU" sz="1600" dirty="0" smtClean="0"/>
              <a:t>Сфера услуг города — это, в основном, предприятия общественного питания, сауны, рекламные агентства, туристические фирмы, охранные предприятия.</a:t>
            </a:r>
            <a:br>
              <a:rPr lang="ru-RU" sz="1600" dirty="0" smtClean="0"/>
            </a:br>
            <a:r>
              <a:rPr lang="ru-RU" sz="1600" dirty="0" smtClean="0"/>
              <a:t>Оборот розничной торговли (2008) — 92,7 </a:t>
            </a:r>
            <a:r>
              <a:rPr lang="ru-RU" sz="1600" dirty="0" err="1" smtClean="0"/>
              <a:t>млрд</a:t>
            </a:r>
            <a:r>
              <a:rPr lang="ru-RU" sz="1600" dirty="0" smtClean="0"/>
              <a:t> руб., общественного питания — 2,9 </a:t>
            </a:r>
            <a:r>
              <a:rPr lang="ru-RU" sz="1600" dirty="0" err="1" smtClean="0"/>
              <a:t>млрд</a:t>
            </a:r>
            <a:r>
              <a:rPr lang="ru-RU" sz="1600" dirty="0" smtClean="0"/>
              <a:t> руб.[40] Индекс потребительских цен на все товары и услуги за 2008 год вырос на 15,9 %, в большей степени на продовольственные товары.</a:t>
            </a:r>
            <a:br>
              <a:rPr lang="ru-RU" sz="1600" dirty="0" smtClean="0"/>
            </a:br>
            <a:r>
              <a:rPr lang="ru-RU" sz="1600" dirty="0" smtClean="0"/>
              <a:t>В Барнауле находятся представительства большинства крупных федеральных банков. </a:t>
            </a:r>
            <a:endParaRPr lang="ru-RU" sz="1600" dirty="0"/>
          </a:p>
        </p:txBody>
      </p:sp>
      <p:pic>
        <p:nvPicPr>
          <p:cNvPr id="4" name="Рисунок 3" descr="3603.jpg"/>
          <p:cNvPicPr>
            <a:picLocks noChangeAspect="1"/>
          </p:cNvPicPr>
          <p:nvPr/>
        </p:nvPicPr>
        <p:blipFill>
          <a:blip r:embed="rId2" cstate="print"/>
          <a:stretch>
            <a:fillRect/>
          </a:stretch>
        </p:blipFill>
        <p:spPr>
          <a:xfrm>
            <a:off x="6643702" y="1000108"/>
            <a:ext cx="2500298" cy="5857892"/>
          </a:xfrm>
          <a:prstGeom prst="rect">
            <a:avLst/>
          </a:prstGeom>
        </p:spPr>
      </p:pic>
    </p:spTree>
  </p:cSld>
  <p:clrMapOvr>
    <a:masterClrMapping/>
  </p:clrMapOvr>
  <p:transition>
    <p:zoom dir="in"/>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571480"/>
            <a:ext cx="8858280" cy="2500331"/>
          </a:xfrm>
        </p:spPr>
        <p:txBody>
          <a:bodyPr>
            <a:normAutofit/>
          </a:bodyPr>
          <a:lstStyle/>
          <a:p>
            <a:r>
              <a:rPr lang="ru-RU" sz="2800" b="1" dirty="0" smtClean="0"/>
              <a:t>Транспорт</a:t>
            </a:r>
            <a:r>
              <a:rPr lang="ru-RU" sz="1400" dirty="0" smtClean="0"/>
              <a:t/>
            </a:r>
            <a:br>
              <a:rPr lang="ru-RU" sz="1400" dirty="0" smtClean="0"/>
            </a:br>
            <a:r>
              <a:rPr lang="ru-RU" sz="1400" dirty="0" smtClean="0"/>
              <a:t/>
            </a:r>
            <a:br>
              <a:rPr lang="ru-RU" sz="1400" dirty="0" smtClean="0"/>
            </a:br>
            <a:r>
              <a:rPr lang="ru-RU" sz="1400" dirty="0" smtClean="0"/>
              <a:t>Барнаул — крупный транспортный узел, находится на ответвлении федеральной автомагистрали М52 «Чуйский тракт» Новосибирск — Монголия, здесь же начинается другая федеральная трасса А349 Барнаул — Рубцовск — Казахстан. Через город проходят ветки </a:t>
            </a:r>
            <a:r>
              <a:rPr lang="ru-RU" sz="1400" dirty="0" err="1" smtClean="0"/>
              <a:t>Западно-Сибирской</a:t>
            </a:r>
            <a:r>
              <a:rPr lang="ru-RU" sz="1400" dirty="0" smtClean="0"/>
              <a:t> железной дороги. Железнодорожный вокзал города является связующим звеном со многими регионами России и ближним зарубежьем.</a:t>
            </a:r>
            <a:br>
              <a:rPr lang="ru-RU" sz="1400" dirty="0" smtClean="0"/>
            </a:br>
            <a:r>
              <a:rPr lang="ru-RU" sz="1400" dirty="0" smtClean="0"/>
              <a:t/>
            </a:r>
            <a:br>
              <a:rPr lang="ru-RU" sz="1400" dirty="0" smtClean="0"/>
            </a:br>
            <a:r>
              <a:rPr lang="ru-RU" sz="1400" dirty="0" smtClean="0"/>
              <a:t>Международный аэропорт Барнаула находится в 17 км к западу от города. На Оби существует пассажирский и грузовой речной порт.</a:t>
            </a:r>
            <a:endParaRPr lang="ru-RU" sz="1400" dirty="0"/>
          </a:p>
        </p:txBody>
      </p:sp>
      <p:pic>
        <p:nvPicPr>
          <p:cNvPr id="4" name="Рисунок 3" descr="airport_barnaul.jpg"/>
          <p:cNvPicPr>
            <a:picLocks noChangeAspect="1"/>
          </p:cNvPicPr>
          <p:nvPr/>
        </p:nvPicPr>
        <p:blipFill>
          <a:blip r:embed="rId2" cstate="print"/>
          <a:stretch>
            <a:fillRect/>
          </a:stretch>
        </p:blipFill>
        <p:spPr>
          <a:xfrm>
            <a:off x="0" y="3214686"/>
            <a:ext cx="9144000" cy="364331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571480"/>
            <a:ext cx="8786842" cy="2528905"/>
          </a:xfrm>
        </p:spPr>
        <p:txBody>
          <a:bodyPr>
            <a:normAutofit fontScale="90000"/>
          </a:bodyPr>
          <a:lstStyle/>
          <a:p>
            <a:r>
              <a:rPr lang="ru-RU" sz="2800" b="1" dirty="0" smtClean="0"/>
              <a:t>Образование</a:t>
            </a:r>
            <a:r>
              <a:rPr lang="ru-RU" sz="1800" dirty="0" smtClean="0"/>
              <a:t/>
            </a:r>
            <a:br>
              <a:rPr lang="ru-RU" sz="1800" dirty="0" smtClean="0"/>
            </a:br>
            <a:r>
              <a:rPr lang="ru-RU" sz="1800" dirty="0" smtClean="0"/>
              <a:t/>
            </a:r>
            <a:br>
              <a:rPr lang="ru-RU" sz="1800" dirty="0" smtClean="0"/>
            </a:br>
            <a:r>
              <a:rPr lang="ru-RU" sz="1800" dirty="0" smtClean="0"/>
              <a:t>В 2007 году высшее образование в Барнауле дают девять государственных вузов, а также несколько филиалов и представительств вузов из других городов страны. Два крупнейших университета города — Алтайский государственный университет и Алтайский государственный технический университет — входят в сотню лучших вузов страны. В 2006 году по итогам конкурса «Европейское качество в образовании» лучшей вузовской кафедрой страны признана кафедра археологии, этнографии и источниковедения </a:t>
            </a:r>
            <a:r>
              <a:rPr lang="ru-RU" sz="1800" dirty="0" err="1" smtClean="0"/>
              <a:t>АлтГУ</a:t>
            </a:r>
            <a:endParaRPr lang="ru-RU" sz="1800" dirty="0"/>
          </a:p>
        </p:txBody>
      </p:sp>
      <p:pic>
        <p:nvPicPr>
          <p:cNvPr id="4" name="Рисунок 3" descr="Barnaul25.jpg"/>
          <p:cNvPicPr>
            <a:picLocks noChangeAspect="1"/>
          </p:cNvPicPr>
          <p:nvPr/>
        </p:nvPicPr>
        <p:blipFill>
          <a:blip r:embed="rId2" cstate="print"/>
          <a:stretch>
            <a:fillRect/>
          </a:stretch>
        </p:blipFill>
        <p:spPr>
          <a:xfrm>
            <a:off x="428596" y="3286124"/>
            <a:ext cx="8215370" cy="3571876"/>
          </a:xfrm>
          <a:prstGeom prst="rect">
            <a:avLst/>
          </a:prstGeom>
        </p:spPr>
      </p:pic>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TotalTime>
  <Words>323</Words>
  <Application>Microsoft Office PowerPoint</Application>
  <PresentationFormat>Экран (4:3)</PresentationFormat>
  <Paragraphs>25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Барнаул</vt:lpstr>
      <vt:lpstr>Барнау́л — город в России, административный центр Алтайского края (с 1937 года). Расположен на юге Западной Сибири в месте впадения реки Барнаулки в Обь. Площадь города — 321 км², население — 598 тыс. чел., город является 22-м по численности населения в России.Вместе с прилегающими населёнными пунктами образует муниципальное образование — городской округ город Барнаул, с населением 652 647 человек. Крупный промышленный, культурный и образовательный центр Сибири: 9 государственных вузов, 5 театров, музеи, памятники архитектуры XVIII—XX веков.</vt:lpstr>
      <vt:lpstr>Основание города  Археологические находки свидетельствуют о том, что первые поселения на территории современного Барнаула появились ещё в каменном веке. На территории города сохранилось 63 археологических памятника. Это городища, курганы, стоянки и поселения человека с древнейших времён до Средних веков, большинство из которых расположены на левом берегу реки Оби — в Нагорной части Барнаула, в посёлках  Мохнатушка, Казённая Заимка, Гоньба и Научный Городок. В ордынскую эпоху, до прихода в Сибирь русских переселенцев, здесь стоял древний город-крепость Абакша. Отсюда телеуты совершали набеги на соседей, а высокий берег реки и бор были естественной преградой для врагов. Официально годом основания Барнаула считают 1730, когда горнозаводчик Акинфий Демидов перевёл на Алтай 200 приписных крестьян для закладки заводов. Однако документально подтверждённым является 1739 год, когда Демидовым началось строительство меде-сереброплавильного завода, что послужило импульсом для развития посада вокруг него. В небольшую деревню Усть-Барнаульскую устремились переселенцы и служивые люди из Центральной России и Урала.</vt:lpstr>
      <vt:lpstr>Климат Континентальный климат Барнаула определяется своеобразным географическим положением на юге Западной Сибири. Открытость воздействию одновременно со стороны Алтайских гор, Северного Ледовитого океана и полупустынных районов Средней Азии создаёт возможность поступления различных по свойствам воздушных масс, что способствует значительной контрастности погодных условий. Для Барнаула характерна морозная, умеренно-суровая и малоснежная зима и тёплое лето. Самый холодный месяц года — январь (средняя температура −17,5 °C), самый тёплый — июль (+19,8 °C). Абсолютный максимум (температура воздуха в тени) наблюдался в июле 1953 года и августе 2002 года (+38,2 °C). Абсолютный минимум — в январе 1951 года (−51,1 °C). Средняя дата последнего заморозка в воздухе — 19 мая, дата первого заморозка — 17 сентября Относительная влажность в холодный период года варьируется в пределах 73—76 %, а в тёплый период составляет около 62 %. Среднегодовое количество осадков составляет 539 мм, во время тёплого сезона (апрель — октябрь) выпадает 65 % от общего их числа. </vt:lpstr>
      <vt:lpstr>Население Барнаула с населёнными пунктами, входящими в состав города, оценивается в 652,7 тысяч человек[1] (2010), что составляет 42 % городского населения Алтайского края. Плотность населения — 2018 чел/км². Численность женского населения (55 %) превышает численность мужского (45 %). В половозрастной структуре превышение мужского населения наблюдается в возрасте до 9 лет. Доля населения трудоспособного возраста составляет 67 %, из которых 13 % занято в промышленном секторе[3]. Официально зарегистрированный уровень безработицы — 0,7 %.</vt:lpstr>
      <vt:lpstr>Слайд 6</vt:lpstr>
      <vt:lpstr>Торговля и сфера услуг  В сфере услуг и торговли занято более 100 тысяч человек. В 2008 году сеть предприятий потребительского рынка увеличилась на 272 предприятия, в том числе 15 — общественного питания, 96 — предприятий розничной торговли и 161 — предприятие бытового обслуживания. За счёт открытия новых предприятий создано 2100 новых рабочих мест. Крупные игроки рынка представлены местными и федеральными торговыми сетями: «Аникс», «Детский мир», «Лента», «М.Видео», «Мария-Ра», «НОВЭКС», «Пятый Элемент», «Сибвез», «Спортмастер», «Холидей Классик», «Эльдорадо», DOMO. Основные площади объектов торговли — крупные торговые центры: «Алтай», «Бум», «Европа», «Империя», «Малина», «Москва», «Норд-вест», «Пассаж», «Республика», «Сити-центр», «Ультра», «ЦУМ», а также DIY-гипермаркеты (строительные): «АрсиДом», «Знак», «Прораб», «Формула М2». В 2011 году планируется ввод крупного ТРЦ «Весна». Кроме того, в Барнауле работают продуктово-продовольственные рынки «Старый базар», «Крытый рынок», «Новый рынок», «Китайский рынок», «Докучаевский рынок» и другие. В 2008 году проведено 2 городских и 10 районных социальных ярмарок, общий товарооборот которых составил 32,4 млн рублей, что в 3 раза больше чем 2007 году. Сфера услуг города — это, в основном, предприятия общественного питания, сауны, рекламные агентства, туристические фирмы, охранные предприятия. Оборот розничной торговли (2008) — 92,7 млрд руб., общественного питания — 2,9 млрд руб.[40] Индекс потребительских цен на все товары и услуги за 2008 год вырос на 15,9 %, в большей степени на продовольственные товары. В Барнауле находятся представительства большинства крупных федеральных банков. </vt:lpstr>
      <vt:lpstr>Транспорт  Барнаул — крупный транспортный узел, находится на ответвлении федеральной автомагистрали М52 «Чуйский тракт» Новосибирск — Монголия, здесь же начинается другая федеральная трасса А349 Барнаул — Рубцовск — Казахстан. Через город проходят ветки Западно-Сибирской железной дороги. Железнодорожный вокзал города является связующим звеном со многими регионами России и ближним зарубежьем.  Международный аэропорт Барнаула находится в 17 км к западу от города. На Оби существует пассажирский и грузовой речной порт.</vt:lpstr>
      <vt:lpstr>Образование  В 2007 году высшее образование в Барнауле дают девять государственных вузов, а также несколько филиалов и представительств вузов из других городов страны. Два крупнейших университета города — Алтайский государственный университет и Алтайский государственный технический университет — входят в сотню лучших вузов страны. В 2006 году по итогам конкурса «Европейское качество в образовании» лучшей вузовской кафедрой страны признана кафедра археологии, этнографии и источниковедения АлтГУ</vt:lpstr>
      <vt:lpstr>Культура С 1823 года существует Алтайский государственный краеведческий музей — старейший в Сибири, с богатыми запасниками и экспозициями. В городе действует большое число театров. Крупнейшие из них — Алтайский краевой государственный театр музыкальной комедии, Алтайский краевой театр драмы им В. М. Шукшина, Государственный молодёжный театр Алтая — весьма популярны у горожан, а их спектакли часто проходят при аншлагах. Самое большое количество показов (более 500) остаётся за постановкой Театра музыкальной комедии «Голубая дама» (по пьесе Марка Юдалевича). Для детей в Барнауле работает Алтайский государственный театр кукол «Сказка». Город располагает современной сетью кинозалов, работающих в стенах кинотеатров советского времени после реконструкции — киноконцертный развлекательный комплекс «Мир», миниплекс «Родина», а также мультиплекс «Киномир» в ТРЦ «Европа». Продолжают работать «Премьера» и кинозал ДК пос. Южного. В Барнауле имеется Дворец зрелищ и спорта, спортивный комплекс «Обь», стадионы, спортзалы, плавательные бассейны, ипподром, лыжные базы, тиры. В городе базируются спортивные клубы: хоккейный клуб «Алтай»</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Барнаул</dc:title>
  <dc:creator>User</dc:creator>
  <cp:lastModifiedBy>User</cp:lastModifiedBy>
  <cp:revision>5</cp:revision>
  <dcterms:created xsi:type="dcterms:W3CDTF">2011-03-04T12:50:09Z</dcterms:created>
  <dcterms:modified xsi:type="dcterms:W3CDTF">2011-03-04T13:32:17Z</dcterms:modified>
</cp:coreProperties>
</file>