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9" r:id="rId4"/>
    <p:sldId id="258" r:id="rId5"/>
    <p:sldId id="260" r:id="rId6"/>
    <p:sldId id="262" r:id="rId7"/>
    <p:sldId id="263" r:id="rId8"/>
    <p:sldId id="261" r:id="rId9"/>
    <p:sldId id="264" r:id="rId1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20" y="-3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09.03.2014</a:t>
            </a:fld>
            <a:endParaRPr lang="ru-R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iki/%D0%92%D0%B5%D1%80%D1%85%D0%BE%D0%B2%D0%BD%D0%B0%D1%8F_%D0%B3%D0%BE%D1%81%D1%83%D0%B4%D0%B0%D1%80%D1%81%D1%82%D0%B2%D0%B5%D0%BD%D0%BD%D0%B0%D1%8F_%D0%B2%D0%BB%D0%B0%D1%81%D1%82%D1%8C" TargetMode="External"/><Relationship Id="rId7" Type="http://schemas.openxmlformats.org/officeDocument/2006/relationships/hyperlink" Target="http://ru.wikipedia.org/w/index.php?title=%D0%93%D1%80%D0%B0%D0%B6%D0%B4%D0%B0%D0%BD%D1%81%D0%BA%D0%B8%D0%B5_%D1%81%D0%B2%D0%BE%D0%B1%D0%BE%D0%B4%D1%8B&amp;action=edit&amp;redlink=1" TargetMode="External"/><Relationship Id="rId2" Type="http://schemas.openxmlformats.org/officeDocument/2006/relationships/hyperlink" Target="http://ru.wikipedia.org/wiki/%D0%A4%D0%BE%D1%80%D0%BC%D0%B0_%D0%B3%D0%BE%D1%81%D1%83%D0%B4%D0%B0%D1%80%D1%81%D1%82%D0%B2%D0%B5%D0%BD%D0%BD%D0%BE%D0%B3%D0%BE_%D0%BF%D1%80%D0%B0%D0%B2%D0%BB%D0%B5%D0%BD%D0%B8%D1%8F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ru.wikipedia.org/wiki/%D0%A0%D0%B5%D0%BF%D1%80%D0%B5%D1%81%D1%81%D0%B8%D0%B8" TargetMode="External"/><Relationship Id="rId5" Type="http://schemas.openxmlformats.org/officeDocument/2006/relationships/hyperlink" Target="http://ru.wikipedia.org/wiki/%D0%A2%D0%BE%D1%82%D0%B0%D0%BB%D0%B8%D1%82%D0%B0%D1%80%D0%B8%D0%B7%D0%BC" TargetMode="External"/><Relationship Id="rId4" Type="http://schemas.openxmlformats.org/officeDocument/2006/relationships/hyperlink" Target="http://ru.wikipedia.org/wiki/%D0%90%D0%B1%D1%81%D0%BE%D0%BB%D1%8E%D1%82%D0%B8%D0%B7%D0%BC" TargetMode="Externa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025179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6120680"/>
          </a:xfrm>
        </p:spPr>
        <p:txBody>
          <a:bodyPr>
            <a:normAutofit fontScale="92500"/>
          </a:bodyPr>
          <a:lstStyle/>
          <a:p>
            <a:pPr marL="0" indent="0" algn="ctr">
              <a:buNone/>
            </a:pPr>
            <a:endParaRPr lang="ru-RU" b="1" dirty="0"/>
          </a:p>
          <a:p>
            <a:pPr marL="0" indent="0" algn="ctr">
              <a:buNone/>
            </a:pPr>
            <a:r>
              <a:rPr lang="ru-RU" b="1" dirty="0" smtClean="0"/>
              <a:t>Особенность </a:t>
            </a:r>
            <a:r>
              <a:rPr lang="ru-RU" b="1" dirty="0"/>
              <a:t>древневосточной науки </a:t>
            </a:r>
            <a:r>
              <a:rPr lang="ru-RU" b="1" dirty="0" smtClean="0"/>
              <a:t>-</a:t>
            </a:r>
            <a:r>
              <a:rPr lang="ru-RU" b="1" u="sng" dirty="0"/>
              <a:t>отсутствие </a:t>
            </a:r>
            <a:r>
              <a:rPr lang="ru-RU" b="1" u="sng" dirty="0" smtClean="0"/>
              <a:t>фундаментальности</a:t>
            </a:r>
          </a:p>
          <a:p>
            <a:r>
              <a:rPr lang="ru-RU" i="1" dirty="0" smtClean="0"/>
              <a:t>Древневосточная </a:t>
            </a:r>
            <a:r>
              <a:rPr lang="ru-RU" i="1" dirty="0"/>
              <a:t>наука ориентирована на решение прикладных </a:t>
            </a:r>
            <a:r>
              <a:rPr lang="ru-RU" i="1" dirty="0" smtClean="0"/>
              <a:t>задач. Даже </a:t>
            </a:r>
            <a:r>
              <a:rPr lang="ru-RU" i="1" dirty="0"/>
              <a:t>астрономия, казалось бы, не практическое </a:t>
            </a:r>
            <a:r>
              <a:rPr lang="ru-RU" i="1" dirty="0" smtClean="0"/>
              <a:t>занятие</a:t>
            </a:r>
            <a:r>
              <a:rPr lang="ru-RU" i="1" dirty="0"/>
              <a:t>, в Вавилоне функционировала как прикладное искус­ство, обслуживавшее либо культовую (времена </a:t>
            </a:r>
            <a:r>
              <a:rPr lang="ru-RU" i="1" dirty="0" smtClean="0"/>
              <a:t>жертвоприношений </a:t>
            </a:r>
            <a:r>
              <a:rPr lang="ru-RU" i="1" dirty="0" smtClean="0"/>
              <a:t>привязаны </a:t>
            </a:r>
            <a:r>
              <a:rPr lang="ru-RU" i="1" dirty="0"/>
              <a:t>к периодичности небесных явлений — фазы Луны и т. п.), либо астрологическую (вы­явление благоприятных и неблагоприятных условий для отправления текущей политики и т. д.) деятельность. В то время как, в Древней Греции астрономия </a:t>
            </a:r>
            <a:r>
              <a:rPr lang="ru-RU" i="1" dirty="0" smtClean="0"/>
              <a:t>понималась </a:t>
            </a:r>
            <a:r>
              <a:rPr lang="ru-RU" i="1" dirty="0"/>
              <a:t>не как техника вычисления, а как теоретическая наука об устройстве Вселенной в целом</a:t>
            </a:r>
            <a:r>
              <a:rPr lang="ru-RU" i="1" dirty="0" smtClean="0"/>
              <a:t>.</a:t>
            </a:r>
          </a:p>
        </p:txBody>
      </p:sp>
    </p:spTree>
    <p:extLst>
      <p:ext uri="{BB962C8B-B14F-4D97-AF65-F5344CB8AC3E}">
        <p14:creationId xmlns="" xmlns:p14="http://schemas.microsoft.com/office/powerpoint/2010/main" val="168066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кругленный прямоугольник 3"/>
          <p:cNvSpPr/>
          <p:nvPr/>
        </p:nvSpPr>
        <p:spPr>
          <a:xfrm>
            <a:off x="3275856" y="2483518"/>
            <a:ext cx="2376264" cy="113337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Формы государственности  стран Ближнего </a:t>
            </a:r>
            <a:r>
              <a:rPr lang="ru-RU" dirty="0" smtClean="0"/>
              <a:t>Востока </a:t>
            </a:r>
            <a:endParaRPr lang="ru-RU" dirty="0"/>
          </a:p>
        </p:txBody>
      </p:sp>
      <p:cxnSp>
        <p:nvCxnSpPr>
          <p:cNvPr id="6" name="Прямая со стрелкой 5"/>
          <p:cNvCxnSpPr>
            <a:stCxn id="4" idx="1"/>
          </p:cNvCxnSpPr>
          <p:nvPr/>
        </p:nvCxnSpPr>
        <p:spPr>
          <a:xfrm flipH="1">
            <a:off x="1547664" y="3050204"/>
            <a:ext cx="1728192" cy="78271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Прямая со стрелкой 7"/>
          <p:cNvCxnSpPr>
            <a:stCxn id="4" idx="3"/>
          </p:cNvCxnSpPr>
          <p:nvPr/>
        </p:nvCxnSpPr>
        <p:spPr>
          <a:xfrm>
            <a:off x="5652120" y="3050204"/>
            <a:ext cx="1800200" cy="78271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Овал 12"/>
          <p:cNvSpPr/>
          <p:nvPr/>
        </p:nvSpPr>
        <p:spPr>
          <a:xfrm>
            <a:off x="467544" y="3363504"/>
            <a:ext cx="1872208" cy="9361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/>
              <a:t>откровен­ная деспотия</a:t>
            </a:r>
          </a:p>
        </p:txBody>
      </p:sp>
      <p:sp>
        <p:nvSpPr>
          <p:cNvPr id="14" name="Овал 13"/>
          <p:cNvSpPr/>
          <p:nvPr/>
        </p:nvSpPr>
        <p:spPr>
          <a:xfrm>
            <a:off x="6480212" y="3363504"/>
            <a:ext cx="2124236" cy="9361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dirty="0" err="1"/>
              <a:t>иерократия</a:t>
            </a:r>
            <a:endParaRPr lang="ru-RU" dirty="0"/>
          </a:p>
        </p:txBody>
      </p:sp>
      <p:sp>
        <p:nvSpPr>
          <p:cNvPr id="17" name="Равно 16"/>
          <p:cNvSpPr/>
          <p:nvPr/>
        </p:nvSpPr>
        <p:spPr>
          <a:xfrm>
            <a:off x="3455876" y="4482781"/>
            <a:ext cx="1872208" cy="720080"/>
          </a:xfrm>
          <a:prstGeom prst="mathEqual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>
              <a:solidFill>
                <a:schemeClr val="tx1"/>
              </a:solidFill>
            </a:endParaRPr>
          </a:p>
        </p:txBody>
      </p:sp>
      <p:sp>
        <p:nvSpPr>
          <p:cNvPr id="18" name="Овал 17"/>
          <p:cNvSpPr/>
          <p:nvPr/>
        </p:nvSpPr>
        <p:spPr>
          <a:xfrm>
            <a:off x="3203848" y="5507854"/>
            <a:ext cx="2520280" cy="108012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dirty="0"/>
              <a:t>отсутствие демократических институтов</a:t>
            </a:r>
          </a:p>
        </p:txBody>
      </p:sp>
      <p:sp>
        <p:nvSpPr>
          <p:cNvPr id="20" name="Стрелка вниз 19"/>
          <p:cNvSpPr/>
          <p:nvPr/>
        </p:nvSpPr>
        <p:spPr>
          <a:xfrm>
            <a:off x="7380312" y="4338765"/>
            <a:ext cx="558062" cy="864096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1" name="Стрелка вниз 20"/>
          <p:cNvSpPr/>
          <p:nvPr/>
        </p:nvSpPr>
        <p:spPr>
          <a:xfrm>
            <a:off x="1151620" y="4338765"/>
            <a:ext cx="504056" cy="1040963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2" name="Прямоугольник 21"/>
          <p:cNvSpPr/>
          <p:nvPr/>
        </p:nvSpPr>
        <p:spPr>
          <a:xfrm>
            <a:off x="546956" y="620688"/>
            <a:ext cx="8136904" cy="172819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/>
              <a:t>Древневосточная наука в полном смысле слова не была рациональной</a:t>
            </a:r>
            <a:r>
              <a:rPr lang="ru-RU" dirty="0"/>
              <a:t>. Причины этого во многом оп­ределялись характером социально-политического </a:t>
            </a:r>
            <a:r>
              <a:rPr lang="ru-RU" dirty="0" smtClean="0"/>
              <a:t>устройства </a:t>
            </a:r>
            <a:r>
              <a:rPr lang="ru-RU" dirty="0"/>
              <a:t>древневосточных стран. </a:t>
            </a:r>
          </a:p>
        </p:txBody>
      </p:sp>
    </p:spTree>
    <p:extLst>
      <p:ext uri="{BB962C8B-B14F-4D97-AF65-F5344CB8AC3E}">
        <p14:creationId xmlns="" xmlns:p14="http://schemas.microsoft.com/office/powerpoint/2010/main" val="1601805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Скругленный прямоугольник 4"/>
          <p:cNvSpPr/>
          <p:nvPr/>
        </p:nvSpPr>
        <p:spPr>
          <a:xfrm>
            <a:off x="3953564" y="236122"/>
            <a:ext cx="1224136" cy="432048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smtClean="0"/>
              <a:t>Китай</a:t>
            </a:r>
            <a:endParaRPr lang="ru-RU" dirty="0"/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593524" y="898201"/>
            <a:ext cx="1944216" cy="890854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жесткая стратификация общества</a:t>
            </a: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1580484" y="695556"/>
            <a:ext cx="1584176" cy="648072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отсутствие </a:t>
            </a:r>
            <a:r>
              <a:rPr lang="ru-RU" dirty="0" smtClean="0"/>
              <a:t>демократии</a:t>
            </a:r>
            <a:endParaRPr lang="ru-RU" dirty="0"/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5868144" y="600501"/>
            <a:ext cx="2016224" cy="1188554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dirty="0"/>
              <a:t>равенства всех перед единым гражданским законом и т. п. </a:t>
            </a:r>
          </a:p>
        </p:txBody>
      </p:sp>
      <p:cxnSp>
        <p:nvCxnSpPr>
          <p:cNvPr id="34" name="Прямая со стрелкой 33"/>
          <p:cNvCxnSpPr>
            <a:stCxn id="12" idx="2"/>
          </p:cNvCxnSpPr>
          <p:nvPr/>
        </p:nvCxnSpPr>
        <p:spPr>
          <a:xfrm>
            <a:off x="6876256" y="1789055"/>
            <a:ext cx="0" cy="49971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Прямая со стрелкой 37"/>
          <p:cNvCxnSpPr>
            <a:stCxn id="9" idx="2"/>
          </p:cNvCxnSpPr>
          <p:nvPr/>
        </p:nvCxnSpPr>
        <p:spPr>
          <a:xfrm>
            <a:off x="2372572" y="1343628"/>
            <a:ext cx="9361" cy="110352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Скругленный прямоугольник 41"/>
          <p:cNvSpPr/>
          <p:nvPr/>
        </p:nvSpPr>
        <p:spPr>
          <a:xfrm>
            <a:off x="1901336" y="2050364"/>
            <a:ext cx="5328592" cy="576064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«</a:t>
            </a:r>
            <a:r>
              <a:rPr lang="ru-RU" dirty="0" smtClean="0"/>
              <a:t>естественной иерархия» </a:t>
            </a:r>
            <a:r>
              <a:rPr lang="ru-RU" dirty="0"/>
              <a:t>людей</a:t>
            </a: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3488955" y="2780928"/>
            <a:ext cx="1944216" cy="871839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наместники неба (</a:t>
            </a:r>
            <a:r>
              <a:rPr lang="ru-RU" dirty="0" smtClean="0"/>
              <a:t>правители) </a:t>
            </a:r>
            <a:endParaRPr lang="ru-RU" dirty="0"/>
          </a:p>
        </p:txBody>
      </p:sp>
      <p:sp>
        <p:nvSpPr>
          <p:cNvPr id="54" name="Скругленный прямоугольник 53"/>
          <p:cNvSpPr/>
          <p:nvPr/>
        </p:nvSpPr>
        <p:spPr>
          <a:xfrm>
            <a:off x="3128915" y="3776867"/>
            <a:ext cx="2664296" cy="1743679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совершенные мужи («благородные» — родовая </a:t>
            </a:r>
            <a:r>
              <a:rPr lang="ru-RU" dirty="0" smtClean="0"/>
              <a:t>аристократия</a:t>
            </a:r>
            <a:r>
              <a:rPr lang="ru-RU" dirty="0"/>
              <a:t>, государственная бюрократия)</a:t>
            </a:r>
          </a:p>
        </p:txBody>
      </p:sp>
      <p:sp>
        <p:nvSpPr>
          <p:cNvPr id="55" name="Скругленный прямоугольник 54"/>
          <p:cNvSpPr/>
          <p:nvPr/>
        </p:nvSpPr>
        <p:spPr>
          <a:xfrm>
            <a:off x="3485512" y="5618377"/>
            <a:ext cx="2160240" cy="906967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родовые </a:t>
            </a:r>
            <a:r>
              <a:rPr lang="ru-RU" dirty="0" smtClean="0"/>
              <a:t>общинники </a:t>
            </a:r>
            <a:r>
              <a:rPr lang="ru-RU" dirty="0"/>
              <a:t>(простолюдины)</a:t>
            </a:r>
          </a:p>
        </p:txBody>
      </p:sp>
      <p:cxnSp>
        <p:nvCxnSpPr>
          <p:cNvPr id="67" name="Прямая со стрелкой 66"/>
          <p:cNvCxnSpPr>
            <a:stCxn id="5" idx="2"/>
            <a:endCxn id="8" idx="0"/>
          </p:cNvCxnSpPr>
          <p:nvPr/>
        </p:nvCxnSpPr>
        <p:spPr>
          <a:xfrm>
            <a:off x="4565632" y="668170"/>
            <a:ext cx="0" cy="23003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Прямая со стрелкой 68"/>
          <p:cNvCxnSpPr>
            <a:stCxn id="5" idx="3"/>
            <a:endCxn id="12" idx="0"/>
          </p:cNvCxnSpPr>
          <p:nvPr/>
        </p:nvCxnSpPr>
        <p:spPr>
          <a:xfrm>
            <a:off x="5177700" y="452146"/>
            <a:ext cx="1698556" cy="14835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Прямая со стрелкой 70"/>
          <p:cNvCxnSpPr>
            <a:stCxn id="5" idx="1"/>
            <a:endCxn id="9" idx="0"/>
          </p:cNvCxnSpPr>
          <p:nvPr/>
        </p:nvCxnSpPr>
        <p:spPr>
          <a:xfrm flipH="1">
            <a:off x="2372572" y="452146"/>
            <a:ext cx="1580992" cy="24341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Прямая со стрелкой 74"/>
          <p:cNvCxnSpPr/>
          <p:nvPr/>
        </p:nvCxnSpPr>
        <p:spPr>
          <a:xfrm>
            <a:off x="4461063" y="2626428"/>
            <a:ext cx="0" cy="1545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Прямая со стрелкой 76"/>
          <p:cNvCxnSpPr>
            <a:stCxn id="53" idx="2"/>
            <a:endCxn id="54" idx="0"/>
          </p:cNvCxnSpPr>
          <p:nvPr/>
        </p:nvCxnSpPr>
        <p:spPr>
          <a:xfrm>
            <a:off x="4461063" y="3652767"/>
            <a:ext cx="0" cy="124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Прямая со стрелкой 78"/>
          <p:cNvCxnSpPr>
            <a:stCxn id="54" idx="2"/>
          </p:cNvCxnSpPr>
          <p:nvPr/>
        </p:nvCxnSpPr>
        <p:spPr>
          <a:xfrm>
            <a:off x="4461063" y="5520546"/>
            <a:ext cx="0" cy="9783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Прямая соединительная линия 81"/>
          <p:cNvCxnSpPr>
            <a:stCxn id="8" idx="2"/>
            <a:endCxn id="42" idx="0"/>
          </p:cNvCxnSpPr>
          <p:nvPr/>
        </p:nvCxnSpPr>
        <p:spPr>
          <a:xfrm>
            <a:off x="4565632" y="1789055"/>
            <a:ext cx="0" cy="26130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37230536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404664"/>
            <a:ext cx="8229600" cy="5919936"/>
          </a:xfrm>
        </p:spPr>
        <p:txBody>
          <a:bodyPr>
            <a:normAutofit/>
          </a:bodyPr>
          <a:lstStyle/>
          <a:p>
            <a:endParaRPr lang="ru-RU" dirty="0" smtClean="0"/>
          </a:p>
          <a:p>
            <a:r>
              <a:rPr lang="ru-RU" i="1" dirty="0" smtClean="0"/>
              <a:t>Антидемократизм </a:t>
            </a:r>
            <a:r>
              <a:rPr lang="ru-RU" i="1" dirty="0"/>
              <a:t>в общественной жизни не мог не отразиться на жизни интеллектуальной, которая также была антидемократичной. Пальма первенства, </a:t>
            </a:r>
            <a:r>
              <a:rPr lang="ru-RU" i="1" dirty="0" smtClean="0"/>
              <a:t>право </a:t>
            </a:r>
            <a:r>
              <a:rPr lang="ru-RU" i="1" dirty="0"/>
              <a:t>решающего голоса, предпочтение отдавались не рациональной аргументации и </a:t>
            </a:r>
            <a:r>
              <a:rPr lang="ru-RU" i="1" dirty="0" err="1"/>
              <a:t>интерсубъективному</a:t>
            </a:r>
            <a:r>
              <a:rPr lang="ru-RU" i="1" dirty="0"/>
              <a:t> доказательству (впрочем, как таковые они и не могли сложиться на таком социальном фоне), а </a:t>
            </a:r>
            <a:r>
              <a:rPr lang="ru-RU" b="1" i="1" u="sng" dirty="0"/>
              <a:t>общественно­му авторитету</a:t>
            </a:r>
            <a:r>
              <a:rPr lang="ru-RU" i="1" dirty="0"/>
              <a:t>, в соответствии с чем правым оказывал­ся не свободный гражданин, отстаивающий истину с позиций наличия оснований, а наследственный </a:t>
            </a:r>
            <a:r>
              <a:rPr lang="ru-RU" i="1" dirty="0" smtClean="0"/>
              <a:t>аристократ</a:t>
            </a:r>
            <a:r>
              <a:rPr lang="ru-RU" i="1" dirty="0"/>
              <a:t>, власть имущий. </a:t>
            </a:r>
          </a:p>
        </p:txBody>
      </p:sp>
    </p:spTree>
    <p:extLst>
      <p:ext uri="{BB962C8B-B14F-4D97-AF65-F5344CB8AC3E}">
        <p14:creationId xmlns="" xmlns:p14="http://schemas.microsoft.com/office/powerpoint/2010/main" val="20457172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487888"/>
          </a:xfrm>
        </p:spPr>
        <p:txBody>
          <a:bodyPr>
            <a:normAutofit fontScale="62500" lnSpcReduction="20000"/>
          </a:bodyPr>
          <a:lstStyle/>
          <a:p>
            <a:r>
              <a:rPr lang="ru-RU" sz="3200" dirty="0"/>
              <a:t>Отсутствие предпосылок </a:t>
            </a:r>
            <a:r>
              <a:rPr lang="ru-RU" sz="3200" dirty="0" smtClean="0"/>
              <a:t>общезначимого </a:t>
            </a:r>
            <a:r>
              <a:rPr lang="ru-RU" sz="3200" dirty="0"/>
              <a:t>обоснования, доказательства знания (</a:t>
            </a:r>
            <a:r>
              <a:rPr lang="ru-RU" sz="3200" dirty="0" smtClean="0"/>
              <a:t>причиной </a:t>
            </a:r>
            <a:r>
              <a:rPr lang="ru-RU" sz="3200" dirty="0"/>
              <a:t>этого являлись «профессионально-именные» правила подключения человека к социальной </a:t>
            </a:r>
            <a:r>
              <a:rPr lang="ru-RU" sz="3200" dirty="0" smtClean="0"/>
              <a:t>деятельности</a:t>
            </a:r>
            <a:r>
              <a:rPr lang="ru-RU" sz="3200" dirty="0"/>
              <a:t>, антидемократизм общественного устройства), с одной стороны, и принятые в древневосточном </a:t>
            </a:r>
            <a:r>
              <a:rPr lang="ru-RU" sz="3200" dirty="0" smtClean="0"/>
              <a:t>обществе </a:t>
            </a:r>
            <a:r>
              <a:rPr lang="ru-RU" sz="3200" dirty="0"/>
              <a:t>механизмы аккумуляции, трансляции знания — с другой, в конечном счете приводили к его </a:t>
            </a:r>
            <a:r>
              <a:rPr lang="ru-RU" sz="3200" dirty="0" smtClean="0"/>
              <a:t>фетишизации</a:t>
            </a:r>
            <a:r>
              <a:rPr lang="ru-RU" sz="3200" dirty="0"/>
              <a:t>. Субъектами знания, или людьми, которые в силу своего социального статуса репрезентировали «</a:t>
            </a:r>
            <a:r>
              <a:rPr lang="ru-RU" sz="3200" dirty="0" smtClean="0"/>
              <a:t>ученость</a:t>
            </a:r>
            <a:r>
              <a:rPr lang="ru-RU" sz="3200" dirty="0"/>
              <a:t>», были жрецы, высвобожденные из </a:t>
            </a:r>
            <a:r>
              <a:rPr lang="ru-RU" sz="3200" dirty="0" smtClean="0"/>
              <a:t>материального </a:t>
            </a:r>
            <a:r>
              <a:rPr lang="ru-RU" sz="3200" dirty="0"/>
              <a:t>производства и имевшие достаточный </a:t>
            </a:r>
            <a:r>
              <a:rPr lang="ru-RU" sz="3200" dirty="0" smtClean="0"/>
              <a:t>образовательный </a:t>
            </a:r>
            <a:r>
              <a:rPr lang="ru-RU" sz="3200" dirty="0"/>
              <a:t>ценз для интеллектуальных занятий. Знание, хотя и имеющее эмпирико-практический генезис, оставаясь рационально необоснованным, пребывая в лоне </a:t>
            </a:r>
            <a:r>
              <a:rPr lang="ru-RU" sz="3200" dirty="0" err="1"/>
              <a:t>эзотеричной</a:t>
            </a:r>
            <a:r>
              <a:rPr lang="ru-RU" sz="3200" dirty="0"/>
              <a:t> жреческой науки, освященной </a:t>
            </a:r>
            <a:r>
              <a:rPr lang="ru-RU" sz="3200" dirty="0" smtClean="0"/>
              <a:t>божественным </a:t>
            </a:r>
            <a:r>
              <a:rPr lang="ru-RU" sz="3200" dirty="0"/>
              <a:t>именем, превращалось в предмет </a:t>
            </a:r>
            <a:r>
              <a:rPr lang="ru-RU" sz="3200" dirty="0" smtClean="0"/>
              <a:t>поклонения</a:t>
            </a:r>
            <a:r>
              <a:rPr lang="ru-RU" sz="3200" dirty="0"/>
              <a:t>, таинство. Так отсутствие демократии, </a:t>
            </a:r>
            <a:r>
              <a:rPr lang="ru-RU" sz="3200" dirty="0" smtClean="0"/>
              <a:t>обусловленная </a:t>
            </a:r>
            <a:r>
              <a:rPr lang="ru-RU" sz="3200" dirty="0"/>
              <a:t>этим жреческая монополия на науку определили на Древнем Востоке ее нерациональный, </a:t>
            </a:r>
            <a:r>
              <a:rPr lang="ru-RU" sz="3200" dirty="0" smtClean="0"/>
              <a:t>догматический </a:t>
            </a:r>
            <a:r>
              <a:rPr lang="ru-RU" sz="3200" dirty="0"/>
              <a:t>характер, в сущности превратив науку в </a:t>
            </a:r>
            <a:r>
              <a:rPr lang="ru-RU" sz="3200" dirty="0" smtClean="0"/>
              <a:t>разновидность </a:t>
            </a:r>
            <a:r>
              <a:rPr lang="ru-RU" sz="3200" dirty="0"/>
              <a:t>полумистического, сакрального занятия, </a:t>
            </a:r>
            <a:r>
              <a:rPr lang="ru-RU" sz="3200" dirty="0" err="1"/>
              <a:t>священнодейство</a:t>
            </a:r>
            <a:r>
              <a:rPr lang="ru-RU" sz="3200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4037048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692696"/>
            <a:ext cx="8229600" cy="5631904"/>
          </a:xfrm>
        </p:spPr>
        <p:txBody>
          <a:bodyPr>
            <a:normAutofit/>
          </a:bodyPr>
          <a:lstStyle/>
          <a:p>
            <a:r>
              <a:rPr lang="ru-RU" dirty="0"/>
              <a:t>Следовательно, если исходить из того, что каждый из признаков гносеологического эталона науки необ­ходим, а их совокупность достаточна для специфика­ции науки как элемента надстройки, особого типа ра­циональности, можно утверждать, что наука в этом понимании не сложилась на Древнем Востоке. </a:t>
            </a:r>
            <a:r>
              <a:rPr lang="ru-RU" dirty="0" smtClean="0"/>
              <a:t>Поскольку</a:t>
            </a:r>
            <a:r>
              <a:rPr lang="ru-RU" dirty="0"/>
              <a:t>, хотя мы и крайне мало знаем о древневосточной культуре, не вызывает сомнении принципиальная несовместимость свойств обнаруживаемой здесь науки с эталонными.</a:t>
            </a:r>
          </a:p>
        </p:txBody>
      </p:sp>
    </p:spTree>
    <p:extLst>
      <p:ext uri="{BB962C8B-B14F-4D97-AF65-F5344CB8AC3E}">
        <p14:creationId xmlns="" xmlns:p14="http://schemas.microsoft.com/office/powerpoint/2010/main" val="26015718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476672"/>
            <a:ext cx="8229600" cy="792088"/>
          </a:xfrm>
        </p:spPr>
        <p:txBody>
          <a:bodyPr>
            <a:normAutofit fontScale="90000"/>
          </a:bodyPr>
          <a:lstStyle/>
          <a:p>
            <a:pPr algn="ctr"/>
            <a:r>
              <a:rPr lang="ru-RU" dirty="0" smtClean="0"/>
              <a:t>Глоссарий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055840"/>
          </a:xfrm>
        </p:spPr>
        <p:txBody>
          <a:bodyPr>
            <a:normAutofit/>
          </a:bodyPr>
          <a:lstStyle/>
          <a:p>
            <a:r>
              <a:rPr lang="ru-RU" sz="1600" dirty="0" err="1" smtClean="0"/>
              <a:t>Интерсубъективность</a:t>
            </a:r>
            <a:r>
              <a:rPr lang="ru-RU" sz="1600" dirty="0" smtClean="0"/>
              <a:t> – понятие означающее 1.особую общность, 2.определенную совокупность людей обладающих общностью установок и воззрений ,3. обобщенный опыт представления предметов – </a:t>
            </a:r>
            <a:r>
              <a:rPr lang="en-US" sz="1600" dirty="0" err="1" smtClean="0"/>
              <a:t>intersubjectivity</a:t>
            </a:r>
            <a:r>
              <a:rPr lang="en-US" sz="1600" dirty="0" smtClean="0"/>
              <a:t> –</a:t>
            </a:r>
            <a:r>
              <a:rPr lang="ru-RU" sz="1600" dirty="0" smtClean="0"/>
              <a:t> </a:t>
            </a:r>
            <a:r>
              <a:rPr lang="ru-RU" sz="1600" dirty="0" err="1" smtClean="0"/>
              <a:t>интерсубъективность</a:t>
            </a:r>
            <a:r>
              <a:rPr lang="ru-RU" sz="1600" dirty="0" smtClean="0"/>
              <a:t>.</a:t>
            </a:r>
          </a:p>
          <a:p>
            <a:endParaRPr lang="ru-RU" sz="1600" dirty="0" smtClean="0"/>
          </a:p>
          <a:p>
            <a:r>
              <a:rPr lang="ru-RU" sz="1600" dirty="0"/>
              <a:t>Слово </a:t>
            </a:r>
            <a:r>
              <a:rPr lang="ru-RU" sz="1600" dirty="0" err="1"/>
              <a:t>иерократия</a:t>
            </a:r>
            <a:r>
              <a:rPr lang="ru-RU" sz="1600" dirty="0"/>
              <a:t> образованно из двух слов - иерархия и </a:t>
            </a:r>
            <a:r>
              <a:rPr lang="ru-RU" sz="1600" dirty="0" err="1"/>
              <a:t>кратос</a:t>
            </a:r>
            <a:r>
              <a:rPr lang="ru-RU" sz="1600" dirty="0"/>
              <a:t>. Первое слово означает Иерархию Света, или другими словами, Братство Шамбалы, которое уже на протяжении миллионов лет управляет эволюцией нашей планеты. Второе слово - </a:t>
            </a:r>
            <a:r>
              <a:rPr lang="ru-RU" sz="1600" dirty="0" err="1"/>
              <a:t>кратос</a:t>
            </a:r>
            <a:r>
              <a:rPr lang="ru-RU" sz="1600" dirty="0"/>
              <a:t> - в переводе с греческого значит </a:t>
            </a:r>
            <a:r>
              <a:rPr lang="ru-RU" sz="1600" dirty="0" smtClean="0"/>
              <a:t>власть – </a:t>
            </a:r>
            <a:r>
              <a:rPr lang="ru-RU" sz="1600" dirty="0" err="1" smtClean="0"/>
              <a:t>Ierokratiya</a:t>
            </a:r>
            <a:r>
              <a:rPr lang="ru-RU" sz="1600" dirty="0" smtClean="0"/>
              <a:t> – </a:t>
            </a:r>
            <a:r>
              <a:rPr lang="ru-RU" sz="1600" dirty="0" err="1" smtClean="0"/>
              <a:t>иерократия</a:t>
            </a:r>
            <a:endParaRPr lang="ru-RU" sz="1600" dirty="0"/>
          </a:p>
          <a:p>
            <a:pPr marL="0" indent="0">
              <a:buNone/>
            </a:pPr>
            <a:r>
              <a:rPr lang="ru-RU" sz="1600" dirty="0"/>
              <a:t> </a:t>
            </a:r>
          </a:p>
          <a:p>
            <a:r>
              <a:rPr lang="ru-RU" sz="1600" dirty="0"/>
              <a:t>Деспотия — </a:t>
            </a:r>
            <a:r>
              <a:rPr lang="ru-RU" sz="1600" u="sng" dirty="0">
                <a:hlinkClick r:id="rId2" tooltip="Форма государственного правления"/>
              </a:rPr>
              <a:t>форма государственного правления</a:t>
            </a:r>
            <a:r>
              <a:rPr lang="ru-RU" sz="1600" dirty="0"/>
              <a:t>, когда </a:t>
            </a:r>
            <a:r>
              <a:rPr lang="ru-RU" sz="1600" u="sng" dirty="0">
                <a:hlinkClick r:id="rId3" tooltip="Верховная государственная власть"/>
              </a:rPr>
              <a:t>верховная государственная власть</a:t>
            </a:r>
            <a:r>
              <a:rPr lang="ru-RU" sz="1600" dirty="0"/>
              <a:t> сконцентрирована в руках </a:t>
            </a:r>
            <a:r>
              <a:rPr lang="ru-RU" sz="1600" u="sng" dirty="0">
                <a:hlinkClick r:id="rId4" tooltip="Абсолютизм"/>
              </a:rPr>
              <a:t>абсолютного</a:t>
            </a:r>
            <a:r>
              <a:rPr lang="ru-RU" sz="1600" dirty="0"/>
              <a:t> правителя или узкой группы лиц, которые вправе свободно распоряжаться судьбой своих подданных, то есть в деспотии самодержавный монарх не только правитель своего государства, но и господин своих подданных. Под деспотией также часто подразумевается </a:t>
            </a:r>
            <a:r>
              <a:rPr lang="ru-RU" sz="1600" u="sng" dirty="0">
                <a:hlinkClick r:id="rId5" tooltip="Тоталитаризм"/>
              </a:rPr>
              <a:t>тоталитарное</a:t>
            </a:r>
            <a:r>
              <a:rPr lang="ru-RU" sz="1600" dirty="0"/>
              <a:t> правление, сопровождающееся </a:t>
            </a:r>
            <a:r>
              <a:rPr lang="ru-RU" sz="1600" u="sng" dirty="0">
                <a:hlinkClick r:id="rId6" tooltip="Репрессии"/>
              </a:rPr>
              <a:t>репрессиями</a:t>
            </a:r>
            <a:r>
              <a:rPr lang="ru-RU" sz="1600" dirty="0"/>
              <a:t>, подавлением </a:t>
            </a:r>
            <a:r>
              <a:rPr lang="ru-RU" sz="1600" u="sng" dirty="0">
                <a:hlinkClick r:id="rId7" tooltip="Гражданские свободы (страница отсутствует)"/>
              </a:rPr>
              <a:t>гражданских свобод</a:t>
            </a:r>
            <a:r>
              <a:rPr lang="ru-RU" sz="1600" dirty="0"/>
              <a:t>, контролем и слежкой за подданными государства. Тем не менее, деспотия и не всегда является тоталитарным </a:t>
            </a:r>
            <a:r>
              <a:rPr lang="ru-RU" sz="1600" dirty="0" smtClean="0"/>
              <a:t>государством - </a:t>
            </a:r>
            <a:r>
              <a:rPr lang="ru-RU" sz="1600" dirty="0" err="1"/>
              <a:t>despotism</a:t>
            </a:r>
            <a:r>
              <a:rPr lang="ru-RU" sz="1600" dirty="0"/>
              <a:t>- </a:t>
            </a:r>
            <a:r>
              <a:rPr lang="ru-RU" sz="1600" dirty="0" err="1" smtClean="0"/>
              <a:t>деспоттық</a:t>
            </a:r>
            <a:r>
              <a:rPr lang="ru-RU" sz="1600" dirty="0" smtClean="0"/>
              <a:t>.</a:t>
            </a:r>
            <a:endParaRPr lang="ru-RU" sz="1600" dirty="0"/>
          </a:p>
          <a:p>
            <a:endParaRPr lang="ru-RU" sz="1600" dirty="0" smtClean="0"/>
          </a:p>
          <a:p>
            <a:endParaRPr lang="ru-RU" sz="1600" dirty="0"/>
          </a:p>
        </p:txBody>
      </p:sp>
    </p:spTree>
    <p:extLst>
      <p:ext uri="{BB962C8B-B14F-4D97-AF65-F5344CB8AC3E}">
        <p14:creationId xmlns="" xmlns:p14="http://schemas.microsoft.com/office/powerpoint/2010/main" val="18806429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u-RU" dirty="0" smtClean="0"/>
              <a:t>Список литературы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Некрасов </a:t>
            </a:r>
            <a:r>
              <a:rPr lang="ru-RU" dirty="0" err="1" smtClean="0"/>
              <a:t>С.И.,Некрасова</a:t>
            </a:r>
            <a:r>
              <a:rPr lang="ru-RU" dirty="0" smtClean="0"/>
              <a:t> Н.А. Философия науки и техники, 2010 г.</a:t>
            </a:r>
          </a:p>
          <a:p>
            <a:r>
              <a:rPr lang="ru-RU" dirty="0" err="1" smtClean="0"/>
              <a:t>Рузавин</a:t>
            </a:r>
            <a:r>
              <a:rPr lang="ru-RU" dirty="0" smtClean="0"/>
              <a:t> Г.И.Философия науки : Учебное </a:t>
            </a:r>
            <a:r>
              <a:rPr lang="ru-RU" dirty="0" err="1" smtClean="0"/>
              <a:t>бособие</a:t>
            </a:r>
            <a:r>
              <a:rPr lang="ru-RU" dirty="0" smtClean="0"/>
              <a:t> для вузов .- 2006г.- С.69</a:t>
            </a:r>
            <a:endParaRPr lang="ru-RU" dirty="0"/>
          </a:p>
        </p:txBody>
      </p:sp>
    </p:spTree>
    <p:extLst>
      <p:ext uri="{BB962C8B-B14F-4D97-AF65-F5344CB8AC3E}">
        <p14:creationId xmlns="" xmlns:p14="http://schemas.microsoft.com/office/powerpoint/2010/main" val="2646049931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Поток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222</TotalTime>
  <Words>566</Words>
  <Application>Microsoft Office PowerPoint</Application>
  <PresentationFormat>Экран (4:3)</PresentationFormat>
  <Paragraphs>29</Paragraphs>
  <Slides>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9</vt:i4>
      </vt:variant>
    </vt:vector>
  </HeadingPairs>
  <TitlesOfParts>
    <vt:vector size="10" baseType="lpstr">
      <vt:lpstr>Поток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Глоссарий</vt:lpstr>
      <vt:lpstr>Список литературы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Айдана</dc:creator>
  <cp:lastModifiedBy>Admin</cp:lastModifiedBy>
  <cp:revision>15</cp:revision>
  <dcterms:created xsi:type="dcterms:W3CDTF">2013-09-30T18:46:03Z</dcterms:created>
  <dcterms:modified xsi:type="dcterms:W3CDTF">2014-03-09T14:17:46Z</dcterms:modified>
</cp:coreProperties>
</file>

<file path=docProps/thumbnail.jpeg>
</file>