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09.03.2014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1%80%D1%85%D0%BE%D0%B2%D0%BD%D0%B0%D1%8F_%D0%B3%D0%BE%D1%81%D1%83%D0%B4%D0%B0%D1%80%D1%81%D1%82%D0%B2%D0%B5%D0%BD%D0%BD%D0%B0%D1%8F_%D0%B2%D0%BB%D0%B0%D1%81%D1%82%D1%8C" TargetMode="External"/><Relationship Id="rId7" Type="http://schemas.openxmlformats.org/officeDocument/2006/relationships/hyperlink" Target="http://ru.wikipedia.org/w/index.php?title=%D0%93%D1%80%D0%B0%D0%B6%D0%B4%D0%B0%D0%BD%D1%81%D0%BA%D0%B8%D0%B5_%D1%81%D0%B2%D0%BE%D0%B1%D0%BE%D0%B4%D1%8B&amp;action=edit&amp;redlink=1" TargetMode="External"/><Relationship Id="rId2" Type="http://schemas.openxmlformats.org/officeDocument/2006/relationships/hyperlink" Target="http://ru.wikipedia.org/wiki/%D0%A4%D0%BE%D1%80%D0%BC%D0%B0_%D0%B3%D0%BE%D1%81%D1%83%D0%B4%D0%B0%D1%80%D1%81%D1%82%D0%B2%D0%B5%D0%BD%D0%BD%D0%BE%D0%B3%D0%BE_%D0%BF%D1%80%D0%B0%D0%B2%D0%BB%D0%B5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0%B5%D0%BF%D1%80%D0%B5%D1%81%D1%81%D0%B8%D0%B8" TargetMode="External"/><Relationship Id="rId5" Type="http://schemas.openxmlformats.org/officeDocument/2006/relationships/hyperlink" Target="http://ru.wikipedia.org/wiki/%D0%A2%D0%BE%D1%82%D0%B0%D0%BB%D0%B8%D1%82%D0%B0%D1%80%D0%B8%D0%B7%D0%BC" TargetMode="External"/><Relationship Id="rId4" Type="http://schemas.openxmlformats.org/officeDocument/2006/relationships/hyperlink" Target="http://ru.wikipedia.org/wiki/%D0%90%D0%B1%D1%81%D0%BE%D0%BB%D1%8E%D1%82%D0%B8%D0%B7%D0%B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51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Особенность </a:t>
            </a:r>
            <a:r>
              <a:rPr lang="ru-RU" b="1" dirty="0"/>
              <a:t>древневосточной науки </a:t>
            </a:r>
            <a:r>
              <a:rPr lang="ru-RU" b="1" dirty="0" smtClean="0"/>
              <a:t>-</a:t>
            </a:r>
            <a:r>
              <a:rPr lang="ru-RU" b="1" u="sng" dirty="0"/>
              <a:t>отсутствие </a:t>
            </a:r>
            <a:r>
              <a:rPr lang="ru-RU" b="1" u="sng" dirty="0" smtClean="0"/>
              <a:t>фундаментальности</a:t>
            </a:r>
          </a:p>
          <a:p>
            <a:r>
              <a:rPr lang="ru-RU" i="1" dirty="0" smtClean="0"/>
              <a:t>Древневосточная </a:t>
            </a:r>
            <a:r>
              <a:rPr lang="ru-RU" i="1" dirty="0"/>
              <a:t>наука ориентирована на решение прикладных </a:t>
            </a:r>
            <a:r>
              <a:rPr lang="ru-RU" i="1" dirty="0" smtClean="0"/>
              <a:t>задач. Даже </a:t>
            </a:r>
            <a:r>
              <a:rPr lang="ru-RU" i="1" dirty="0"/>
              <a:t>астрономия, казалось бы, не практическое </a:t>
            </a:r>
            <a:r>
              <a:rPr lang="ru-RU" i="1" dirty="0" smtClean="0"/>
              <a:t>занятие</a:t>
            </a:r>
            <a:r>
              <a:rPr lang="ru-RU" i="1" dirty="0"/>
              <a:t>, в Вавилоне функционировала как прикладное искус­ство, обслуживавшее либо культовую (времена </a:t>
            </a:r>
            <a:r>
              <a:rPr lang="ru-RU" i="1" dirty="0" smtClean="0"/>
              <a:t>жертвоприношений </a:t>
            </a:r>
            <a:r>
              <a:rPr lang="ru-RU" i="1" dirty="0" smtClean="0"/>
              <a:t>привязаны </a:t>
            </a:r>
            <a:r>
              <a:rPr lang="ru-RU" i="1" dirty="0"/>
              <a:t>к периодичности небесных явлений — фазы Луны и т. п.), либо астрологическую (вы­явление благоприятных и неблагоприятных условий для отправления текущей политики и т. д.) деятельность. В то время как, в Древней Греции астрономия </a:t>
            </a:r>
            <a:r>
              <a:rPr lang="ru-RU" i="1" dirty="0" smtClean="0"/>
              <a:t>понималась </a:t>
            </a:r>
            <a:r>
              <a:rPr lang="ru-RU" i="1" dirty="0"/>
              <a:t>не как техника вычисления, а как теоретическая наука об устройстве Вселенной в целом</a:t>
            </a:r>
            <a:r>
              <a:rPr lang="ru-RU" i="1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68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75856" y="2483518"/>
            <a:ext cx="2376264" cy="1133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Формы государственности  стран Ближнего </a:t>
            </a:r>
            <a:r>
              <a:rPr lang="ru-RU" dirty="0" smtClean="0"/>
              <a:t>Востока 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1"/>
          </p:cNvCxnSpPr>
          <p:nvPr/>
        </p:nvCxnSpPr>
        <p:spPr>
          <a:xfrm flipH="1">
            <a:off x="1547664" y="3050204"/>
            <a:ext cx="1728192" cy="782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>
            <a:off x="5652120" y="3050204"/>
            <a:ext cx="1800200" cy="782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67544" y="3363504"/>
            <a:ext cx="187220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откровен­ная деспотия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6480212" y="3363504"/>
            <a:ext cx="212423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/>
              <a:t>иерократия</a:t>
            </a:r>
            <a:endParaRPr lang="ru-RU" dirty="0"/>
          </a:p>
        </p:txBody>
      </p:sp>
      <p:sp>
        <p:nvSpPr>
          <p:cNvPr id="17" name="Равно 16"/>
          <p:cNvSpPr/>
          <p:nvPr/>
        </p:nvSpPr>
        <p:spPr>
          <a:xfrm>
            <a:off x="3455876" y="4482781"/>
            <a:ext cx="1872208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03848" y="5507854"/>
            <a:ext cx="252028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отсутствие демократических институтов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7380312" y="4338765"/>
            <a:ext cx="55806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151620" y="4338765"/>
            <a:ext cx="504056" cy="1040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6956" y="620688"/>
            <a:ext cx="813690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Древневосточная наука в полном смысле слова не была рациональной</a:t>
            </a:r>
            <a:r>
              <a:rPr lang="ru-RU" dirty="0"/>
              <a:t>. Причины этого во многом оп­ределялись характером социально-политического </a:t>
            </a:r>
            <a:r>
              <a:rPr lang="ru-RU" dirty="0" smtClean="0"/>
              <a:t>устройства </a:t>
            </a:r>
            <a:r>
              <a:rPr lang="ru-RU" dirty="0"/>
              <a:t>древневосточных стран. </a:t>
            </a:r>
          </a:p>
        </p:txBody>
      </p:sp>
    </p:spTree>
    <p:extLst>
      <p:ext uri="{BB962C8B-B14F-4D97-AF65-F5344CB8AC3E}">
        <p14:creationId xmlns="" xmlns:p14="http://schemas.microsoft.com/office/powerpoint/2010/main" val="16018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3564" y="236122"/>
            <a:ext cx="1224136" cy="4320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Китай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93524" y="898201"/>
            <a:ext cx="1944216" cy="8908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жесткая стратификация общества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80484" y="695556"/>
            <a:ext cx="158417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отсутствие </a:t>
            </a:r>
            <a:r>
              <a:rPr lang="ru-RU" dirty="0" smtClean="0"/>
              <a:t>демократии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68144" y="600501"/>
            <a:ext cx="2016224" cy="11885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равенства всех перед единым гражданским законом и т. п. </a:t>
            </a:r>
          </a:p>
        </p:txBody>
      </p:sp>
      <p:cxnSp>
        <p:nvCxnSpPr>
          <p:cNvPr id="34" name="Прямая со стрелкой 33"/>
          <p:cNvCxnSpPr>
            <a:stCxn id="12" idx="2"/>
          </p:cNvCxnSpPr>
          <p:nvPr/>
        </p:nvCxnSpPr>
        <p:spPr>
          <a:xfrm>
            <a:off x="6876256" y="1789055"/>
            <a:ext cx="0" cy="4997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9" idx="2"/>
          </p:cNvCxnSpPr>
          <p:nvPr/>
        </p:nvCxnSpPr>
        <p:spPr>
          <a:xfrm>
            <a:off x="2372572" y="1343628"/>
            <a:ext cx="9361" cy="1103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1901336" y="2050364"/>
            <a:ext cx="532859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«</a:t>
            </a:r>
            <a:r>
              <a:rPr lang="ru-RU" dirty="0" smtClean="0"/>
              <a:t>естественной иерархия» </a:t>
            </a:r>
            <a:r>
              <a:rPr lang="ru-RU" dirty="0"/>
              <a:t>людей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488955" y="2780928"/>
            <a:ext cx="1944216" cy="87183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наместники неба (</a:t>
            </a:r>
            <a:r>
              <a:rPr lang="ru-RU" dirty="0" smtClean="0"/>
              <a:t>правители) </a:t>
            </a: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3128915" y="3776867"/>
            <a:ext cx="2664296" cy="174367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совершенные мужи («благородные» — родовая </a:t>
            </a:r>
            <a:r>
              <a:rPr lang="ru-RU" dirty="0" smtClean="0"/>
              <a:t>аристократия</a:t>
            </a:r>
            <a:r>
              <a:rPr lang="ru-RU" dirty="0"/>
              <a:t>, государственная бюрократия)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485512" y="5618377"/>
            <a:ext cx="2160240" cy="9069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родовые </a:t>
            </a:r>
            <a:r>
              <a:rPr lang="ru-RU" dirty="0" smtClean="0"/>
              <a:t>общинники </a:t>
            </a:r>
            <a:r>
              <a:rPr lang="ru-RU" dirty="0"/>
              <a:t>(простолюдины)</a:t>
            </a:r>
          </a:p>
        </p:txBody>
      </p:sp>
      <p:cxnSp>
        <p:nvCxnSpPr>
          <p:cNvPr id="67" name="Прямая со стрелкой 66"/>
          <p:cNvCxnSpPr>
            <a:stCxn id="5" idx="2"/>
            <a:endCxn id="8" idx="0"/>
          </p:cNvCxnSpPr>
          <p:nvPr/>
        </p:nvCxnSpPr>
        <p:spPr>
          <a:xfrm>
            <a:off x="4565632" y="668170"/>
            <a:ext cx="0" cy="230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5" idx="3"/>
            <a:endCxn id="12" idx="0"/>
          </p:cNvCxnSpPr>
          <p:nvPr/>
        </p:nvCxnSpPr>
        <p:spPr>
          <a:xfrm>
            <a:off x="5177700" y="452146"/>
            <a:ext cx="1698556" cy="148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5" idx="1"/>
            <a:endCxn id="9" idx="0"/>
          </p:cNvCxnSpPr>
          <p:nvPr/>
        </p:nvCxnSpPr>
        <p:spPr>
          <a:xfrm flipH="1">
            <a:off x="2372572" y="452146"/>
            <a:ext cx="1580992" cy="243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4461063" y="2626428"/>
            <a:ext cx="0" cy="154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53" idx="2"/>
            <a:endCxn id="54" idx="0"/>
          </p:cNvCxnSpPr>
          <p:nvPr/>
        </p:nvCxnSpPr>
        <p:spPr>
          <a:xfrm>
            <a:off x="4461063" y="3652767"/>
            <a:ext cx="0" cy="124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54" idx="2"/>
          </p:cNvCxnSpPr>
          <p:nvPr/>
        </p:nvCxnSpPr>
        <p:spPr>
          <a:xfrm>
            <a:off x="4461063" y="5520546"/>
            <a:ext cx="0" cy="97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8" idx="2"/>
            <a:endCxn id="42" idx="0"/>
          </p:cNvCxnSpPr>
          <p:nvPr/>
        </p:nvCxnSpPr>
        <p:spPr>
          <a:xfrm>
            <a:off x="4565632" y="1789055"/>
            <a:ext cx="0" cy="2613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2305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i="1" dirty="0" smtClean="0"/>
              <a:t>Антидемократизм </a:t>
            </a:r>
            <a:r>
              <a:rPr lang="ru-RU" i="1" dirty="0"/>
              <a:t>в общественной жизни не мог не отразиться на жизни интеллектуальной, которая также была антидемократичной. Пальма первенства, </a:t>
            </a:r>
            <a:r>
              <a:rPr lang="ru-RU" i="1" dirty="0" smtClean="0"/>
              <a:t>право </a:t>
            </a:r>
            <a:r>
              <a:rPr lang="ru-RU" i="1" dirty="0"/>
              <a:t>решающего голоса, предпочтение отдавались не рациональной аргументации и </a:t>
            </a:r>
            <a:r>
              <a:rPr lang="ru-RU" i="1" dirty="0" err="1"/>
              <a:t>интерсубъективному</a:t>
            </a:r>
            <a:r>
              <a:rPr lang="ru-RU" i="1" dirty="0"/>
              <a:t> доказательству (впрочем, как таковые они и не могли сложиться на таком социальном фоне), а </a:t>
            </a:r>
            <a:r>
              <a:rPr lang="ru-RU" b="1" i="1" u="sng" dirty="0"/>
              <a:t>общественно­му авторитету</a:t>
            </a:r>
            <a:r>
              <a:rPr lang="ru-RU" i="1" dirty="0"/>
              <a:t>, в соответствии с чем правым оказывал­ся не свободный гражданин, отстаивающий истину с позиций наличия оснований, а наследственный </a:t>
            </a:r>
            <a:r>
              <a:rPr lang="ru-RU" i="1" dirty="0" smtClean="0"/>
              <a:t>аристократ</a:t>
            </a:r>
            <a:r>
              <a:rPr lang="ru-RU" i="1" dirty="0"/>
              <a:t>, власть имущий. </a:t>
            </a:r>
          </a:p>
        </p:txBody>
      </p:sp>
    </p:spTree>
    <p:extLst>
      <p:ext uri="{BB962C8B-B14F-4D97-AF65-F5344CB8AC3E}">
        <p14:creationId xmlns="" xmlns:p14="http://schemas.microsoft.com/office/powerpoint/2010/main" val="20457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/>
              <a:t>Отсутствие предпосылок </a:t>
            </a:r>
            <a:r>
              <a:rPr lang="ru-RU" sz="3200" dirty="0" smtClean="0"/>
              <a:t>общезначимого </a:t>
            </a:r>
            <a:r>
              <a:rPr lang="ru-RU" sz="3200" dirty="0"/>
              <a:t>обоснования, доказательства знания (</a:t>
            </a:r>
            <a:r>
              <a:rPr lang="ru-RU" sz="3200" dirty="0" smtClean="0"/>
              <a:t>причиной </a:t>
            </a:r>
            <a:r>
              <a:rPr lang="ru-RU" sz="3200" dirty="0"/>
              <a:t>этого являлись «профессионально-именные» правила подключения человека к социальной </a:t>
            </a:r>
            <a:r>
              <a:rPr lang="ru-RU" sz="3200" dirty="0" smtClean="0"/>
              <a:t>деятельности</a:t>
            </a:r>
            <a:r>
              <a:rPr lang="ru-RU" sz="3200" dirty="0"/>
              <a:t>, антидемократизм общественного устройства), с одной стороны, и принятые в древневосточном </a:t>
            </a:r>
            <a:r>
              <a:rPr lang="ru-RU" sz="3200" dirty="0" smtClean="0"/>
              <a:t>обществе </a:t>
            </a:r>
            <a:r>
              <a:rPr lang="ru-RU" sz="3200" dirty="0"/>
              <a:t>механизмы аккумуляции, трансляции знания — с другой, в конечном счете приводили к его </a:t>
            </a:r>
            <a:r>
              <a:rPr lang="ru-RU" sz="3200" dirty="0" smtClean="0"/>
              <a:t>фетишизации</a:t>
            </a:r>
            <a:r>
              <a:rPr lang="ru-RU" sz="3200" dirty="0"/>
              <a:t>. Субъектами знания, или людьми, которые в силу своего социального статуса репрезентировали «</a:t>
            </a:r>
            <a:r>
              <a:rPr lang="ru-RU" sz="3200" dirty="0" smtClean="0"/>
              <a:t>ученость</a:t>
            </a:r>
            <a:r>
              <a:rPr lang="ru-RU" sz="3200" dirty="0"/>
              <a:t>», были жрецы, высвобожденные из </a:t>
            </a:r>
            <a:r>
              <a:rPr lang="ru-RU" sz="3200" dirty="0" smtClean="0"/>
              <a:t>материального </a:t>
            </a:r>
            <a:r>
              <a:rPr lang="ru-RU" sz="3200" dirty="0"/>
              <a:t>производства и имевшие достаточный </a:t>
            </a:r>
            <a:r>
              <a:rPr lang="ru-RU" sz="3200" dirty="0" smtClean="0"/>
              <a:t>образовательный </a:t>
            </a:r>
            <a:r>
              <a:rPr lang="ru-RU" sz="3200" dirty="0"/>
              <a:t>ценз для интеллектуальных занятий. Знание, хотя и имеющее эмпирико-практический генезис, оставаясь рационально необоснованным, пребывая в лоне </a:t>
            </a:r>
            <a:r>
              <a:rPr lang="ru-RU" sz="3200" dirty="0" err="1"/>
              <a:t>эзотеричной</a:t>
            </a:r>
            <a:r>
              <a:rPr lang="ru-RU" sz="3200" dirty="0"/>
              <a:t> жреческой науки, освященной </a:t>
            </a:r>
            <a:r>
              <a:rPr lang="ru-RU" sz="3200" dirty="0" smtClean="0"/>
              <a:t>божественным </a:t>
            </a:r>
            <a:r>
              <a:rPr lang="ru-RU" sz="3200" dirty="0"/>
              <a:t>именем, превращалось в предмет </a:t>
            </a:r>
            <a:r>
              <a:rPr lang="ru-RU" sz="3200" dirty="0" smtClean="0"/>
              <a:t>поклонения</a:t>
            </a:r>
            <a:r>
              <a:rPr lang="ru-RU" sz="3200" dirty="0"/>
              <a:t>, таинство. Так отсутствие демократии, </a:t>
            </a:r>
            <a:r>
              <a:rPr lang="ru-RU" sz="3200" dirty="0" smtClean="0"/>
              <a:t>обусловленная </a:t>
            </a:r>
            <a:r>
              <a:rPr lang="ru-RU" sz="3200" dirty="0"/>
              <a:t>этим жреческая монополия на науку определили на Древнем Востоке ее нерациональный, </a:t>
            </a:r>
            <a:r>
              <a:rPr lang="ru-RU" sz="3200" dirty="0" smtClean="0"/>
              <a:t>догматический </a:t>
            </a:r>
            <a:r>
              <a:rPr lang="ru-RU" sz="3200" dirty="0"/>
              <a:t>характер, в сущности превратив науку в </a:t>
            </a:r>
            <a:r>
              <a:rPr lang="ru-RU" sz="3200" dirty="0" smtClean="0"/>
              <a:t>разновидность </a:t>
            </a:r>
            <a:r>
              <a:rPr lang="ru-RU" sz="3200" dirty="0"/>
              <a:t>полумистического, сакрального занятия, </a:t>
            </a:r>
            <a:r>
              <a:rPr lang="ru-RU" sz="3200" dirty="0" err="1"/>
              <a:t>священнодейство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3704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dirty="0"/>
              <a:t>Следовательно, если исходить из того, что каждый из признаков гносеологического эталона науки необ­ходим, а их совокупность достаточна для специфика­ции науки как элемента надстройки, особого типа ра­циональности, можно утверждать, что наука в этом понимании не сложилась на Древнем Востоке. </a:t>
            </a:r>
            <a:r>
              <a:rPr lang="ru-RU" dirty="0" smtClean="0"/>
              <a:t>Поскольку</a:t>
            </a:r>
            <a:r>
              <a:rPr lang="ru-RU" dirty="0"/>
              <a:t>, хотя мы и крайне мало знаем о древневосточной культуре, не вызывает сомнении принципиальная несовместимость свойств обнаруживаемой здесь науки с эталонными.</a:t>
            </a:r>
          </a:p>
        </p:txBody>
      </p:sp>
    </p:spTree>
    <p:extLst>
      <p:ext uri="{BB962C8B-B14F-4D97-AF65-F5344CB8AC3E}">
        <p14:creationId xmlns="" xmlns:p14="http://schemas.microsoft.com/office/powerpoint/2010/main" val="26015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Интерсубъективность</a:t>
            </a:r>
            <a:r>
              <a:rPr lang="ru-RU" sz="1600" dirty="0" smtClean="0"/>
              <a:t> – понятие означающее 1.особую общность, 2.определенную совокупность людей обладающих общностью установок и воззрений ,3. обобщенный опыт представления предметов – </a:t>
            </a:r>
            <a:r>
              <a:rPr lang="en-US" sz="1600" dirty="0" err="1" smtClean="0"/>
              <a:t>intersubjectivity</a:t>
            </a:r>
            <a:r>
              <a:rPr lang="en-US" sz="1600" dirty="0" smtClean="0"/>
              <a:t> –</a:t>
            </a:r>
            <a:r>
              <a:rPr lang="ru-RU" sz="1600" dirty="0" smtClean="0"/>
              <a:t> </a:t>
            </a:r>
            <a:r>
              <a:rPr lang="ru-RU" sz="1600" dirty="0" err="1" smtClean="0"/>
              <a:t>интерсубъективность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dirty="0"/>
              <a:t>Слово </a:t>
            </a:r>
            <a:r>
              <a:rPr lang="ru-RU" sz="1600" dirty="0" err="1"/>
              <a:t>иерократия</a:t>
            </a:r>
            <a:r>
              <a:rPr lang="ru-RU" sz="1600" dirty="0"/>
              <a:t> образованно из двух слов - иерархия и </a:t>
            </a:r>
            <a:r>
              <a:rPr lang="ru-RU" sz="1600" dirty="0" err="1"/>
              <a:t>кратос</a:t>
            </a:r>
            <a:r>
              <a:rPr lang="ru-RU" sz="1600" dirty="0"/>
              <a:t>. Первое слово означает Иерархию Света, или другими словами, Братство Шамбалы, которое уже на протяжении миллионов лет управляет эволюцией нашей планеты. Второе слово - </a:t>
            </a:r>
            <a:r>
              <a:rPr lang="ru-RU" sz="1600" dirty="0" err="1"/>
              <a:t>кратос</a:t>
            </a:r>
            <a:r>
              <a:rPr lang="ru-RU" sz="1600" dirty="0"/>
              <a:t> - в переводе с греческого значит </a:t>
            </a:r>
            <a:r>
              <a:rPr lang="ru-RU" sz="1600" dirty="0" smtClean="0"/>
              <a:t>власть – </a:t>
            </a:r>
            <a:r>
              <a:rPr lang="ru-RU" sz="1600" dirty="0" err="1" smtClean="0"/>
              <a:t>Ierokratiya</a:t>
            </a:r>
            <a:r>
              <a:rPr lang="ru-RU" sz="1600" dirty="0" smtClean="0"/>
              <a:t> – </a:t>
            </a:r>
            <a:r>
              <a:rPr lang="ru-RU" sz="1600" dirty="0" err="1" smtClean="0"/>
              <a:t>иерократия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r>
              <a:rPr lang="ru-RU" sz="1600" dirty="0"/>
              <a:t>Деспотия — </a:t>
            </a:r>
            <a:r>
              <a:rPr lang="ru-RU" sz="1600" u="sng" dirty="0">
                <a:hlinkClick r:id="rId2" tooltip="Форма государственного правления"/>
              </a:rPr>
              <a:t>форма государственного правления</a:t>
            </a:r>
            <a:r>
              <a:rPr lang="ru-RU" sz="1600" dirty="0"/>
              <a:t>, когда </a:t>
            </a:r>
            <a:r>
              <a:rPr lang="ru-RU" sz="1600" u="sng" dirty="0">
                <a:hlinkClick r:id="rId3" tooltip="Верховная государственная власть"/>
              </a:rPr>
              <a:t>верховная государственная власть</a:t>
            </a:r>
            <a:r>
              <a:rPr lang="ru-RU" sz="1600" dirty="0"/>
              <a:t> сконцентрирована в руках </a:t>
            </a:r>
            <a:r>
              <a:rPr lang="ru-RU" sz="1600" u="sng" dirty="0">
                <a:hlinkClick r:id="rId4" tooltip="Абсолютизм"/>
              </a:rPr>
              <a:t>абсолютного</a:t>
            </a:r>
            <a:r>
              <a:rPr lang="ru-RU" sz="1600" dirty="0"/>
              <a:t> правителя или узкой группы лиц, которые вправе свободно распоряжаться судьбой своих подданных, то есть в деспотии самодержавный монарх не только правитель своего государства, но и господин своих подданных. Под деспотией также часто подразумевается </a:t>
            </a:r>
            <a:r>
              <a:rPr lang="ru-RU" sz="1600" u="sng" dirty="0">
                <a:hlinkClick r:id="rId5" tooltip="Тоталитаризм"/>
              </a:rPr>
              <a:t>тоталитарное</a:t>
            </a:r>
            <a:r>
              <a:rPr lang="ru-RU" sz="1600" dirty="0"/>
              <a:t> правление, сопровождающееся </a:t>
            </a:r>
            <a:r>
              <a:rPr lang="ru-RU" sz="1600" u="sng" dirty="0">
                <a:hlinkClick r:id="rId6" tooltip="Репрессии"/>
              </a:rPr>
              <a:t>репрессиями</a:t>
            </a:r>
            <a:r>
              <a:rPr lang="ru-RU" sz="1600" dirty="0"/>
              <a:t>, подавлением </a:t>
            </a:r>
            <a:r>
              <a:rPr lang="ru-RU" sz="1600" u="sng" dirty="0">
                <a:hlinkClick r:id="rId7" tooltip="Гражданские свободы (страница отсутствует)"/>
              </a:rPr>
              <a:t>гражданских свобод</a:t>
            </a:r>
            <a:r>
              <a:rPr lang="ru-RU" sz="1600" dirty="0"/>
              <a:t>, контролем и слежкой за подданными государства. Тем не менее, деспотия и не всегда является тоталитарным </a:t>
            </a:r>
            <a:r>
              <a:rPr lang="ru-RU" sz="1600" dirty="0" smtClean="0"/>
              <a:t>государством - </a:t>
            </a:r>
            <a:r>
              <a:rPr lang="ru-RU" sz="1600" dirty="0" err="1"/>
              <a:t>despotism</a:t>
            </a:r>
            <a:r>
              <a:rPr lang="ru-RU" sz="1600" dirty="0"/>
              <a:t>- </a:t>
            </a:r>
            <a:r>
              <a:rPr lang="ru-RU" sz="1600" dirty="0" err="1" smtClean="0"/>
              <a:t>деспоттық</a:t>
            </a:r>
            <a:r>
              <a:rPr lang="ru-RU" sz="1600" dirty="0" smtClean="0"/>
              <a:t>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88064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Некрасов </a:t>
            </a:r>
            <a:r>
              <a:rPr lang="ru-RU" dirty="0" err="1" smtClean="0"/>
              <a:t>С.И.,Некрасова</a:t>
            </a:r>
            <a:r>
              <a:rPr lang="ru-RU" dirty="0" smtClean="0"/>
              <a:t> Н.А. Философия науки и техники, 2010 г.</a:t>
            </a:r>
          </a:p>
          <a:p>
            <a:r>
              <a:rPr lang="ru-RU" dirty="0" err="1" smtClean="0"/>
              <a:t>Рузавин</a:t>
            </a:r>
            <a:r>
              <a:rPr lang="ru-RU" dirty="0" smtClean="0"/>
              <a:t> Г.И.Философия науки : Учебное </a:t>
            </a:r>
            <a:r>
              <a:rPr lang="ru-RU" dirty="0" err="1" smtClean="0"/>
              <a:t>бособие</a:t>
            </a:r>
            <a:r>
              <a:rPr lang="ru-RU" dirty="0" smtClean="0"/>
              <a:t> для вузов .- 2006г.- С.69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46049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566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Глоссарий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Айдана</dc:creator>
  <cp:lastModifiedBy>Admin</cp:lastModifiedBy>
  <cp:revision>15</cp:revision>
  <dcterms:created xsi:type="dcterms:W3CDTF">2013-09-30T18:46:03Z</dcterms:created>
  <dcterms:modified xsi:type="dcterms:W3CDTF">2014-03-09T14:17:46Z</dcterms:modified>
</cp:coreProperties>
</file>