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92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18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3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Этапы обработки ситуации отсутствия страницы в памяти</a:t>
            </a:r>
            <a:endParaRPr lang="en-US" sz="3600" smtClean="0"/>
          </a:p>
        </p:txBody>
      </p:sp>
      <p:pic>
        <p:nvPicPr>
          <p:cNvPr id="9" name="Content Placeholder 8" descr="Fig_18.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491746"/>
            <a:ext cx="5857916" cy="48855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4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Ситуация отсутствия свободного фрейма</a:t>
            </a:r>
            <a:endParaRPr lang="en-US" sz="3600" smtClean="0"/>
          </a:p>
        </p:txBody>
      </p:sp>
      <p:sp>
        <p:nvSpPr>
          <p:cNvPr id="4341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>Замена страницы – найти страницу, загруженную в память, но реально не используемую</a:t>
            </a:r>
            <a:r>
              <a:rPr lang="en-US" sz="2000" b="1" dirty="0" smtClean="0"/>
              <a:t>, </a:t>
            </a:r>
            <a:r>
              <a:rPr lang="ru-RU" sz="2000" b="1" dirty="0" smtClean="0"/>
              <a:t>и откачать ее</a:t>
            </a:r>
            <a:r>
              <a:rPr lang="en-US" sz="2000" b="1" dirty="0" smtClean="0"/>
              <a:t>.</a:t>
            </a:r>
          </a:p>
          <a:p>
            <a:pPr lvl="1" eaLnBrk="1" hangingPunct="1">
              <a:defRPr/>
            </a:pPr>
            <a:r>
              <a:rPr lang="ru-RU" sz="2000" b="1" dirty="0" smtClean="0"/>
              <a:t>алгоритм</a:t>
            </a:r>
            <a:endParaRPr lang="en-US" sz="2000" b="1" dirty="0" smtClean="0"/>
          </a:p>
          <a:p>
            <a:pPr lvl="1" eaLnBrk="1" hangingPunct="1">
              <a:defRPr/>
            </a:pPr>
            <a:r>
              <a:rPr lang="ru-RU" sz="2000" b="1" dirty="0" smtClean="0"/>
              <a:t>Производительность – требуется алгоритм, приводящий к наименьшему возможному числу </a:t>
            </a:r>
            <a:r>
              <a:rPr lang="en-US" sz="2000" b="1" dirty="0" smtClean="0"/>
              <a:t>page faults.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defRPr/>
            </a:pPr>
            <a:r>
              <a:rPr lang="ru-RU" sz="2000" b="1" dirty="0" smtClean="0"/>
              <a:t>Одна и та же страница может быть считана в память несколько раз</a:t>
            </a:r>
            <a:endParaRPr lang="en-US" sz="2000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5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8172450" cy="1343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400" dirty="0" smtClean="0"/>
              <a:t>Оценка производительности стратегии обработки страницы по требованию</a:t>
            </a:r>
            <a:endParaRPr lang="en-US" sz="3400" dirty="0" smtClean="0"/>
          </a:p>
        </p:txBody>
      </p:sp>
      <p:sp>
        <p:nvSpPr>
          <p:cNvPr id="43520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ru-RU" sz="2000" b="1" dirty="0" smtClean="0"/>
              <a:t>Коффициент отказов страниц (</a:t>
            </a:r>
            <a:r>
              <a:rPr lang="en-US" sz="2000" b="1" dirty="0" smtClean="0"/>
              <a:t>Page Fault Rate</a:t>
            </a:r>
            <a:r>
              <a:rPr lang="ru-RU" sz="2000" b="1" dirty="0" smtClean="0"/>
              <a:t>) </a:t>
            </a:r>
            <a:r>
              <a:rPr lang="en-US" sz="2000" b="1" dirty="0" smtClean="0"/>
              <a:t> 0 </a:t>
            </a:r>
            <a:r>
              <a:rPr lang="en-US" sz="2000" b="1" dirty="0" smtClean="0">
                <a:sym typeface="Symbol" pitchFamily="18" charset="2"/>
              </a:rPr>
              <a:t>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dirty="0" smtClean="0">
                <a:sym typeface="Symbol" pitchFamily="18" charset="2"/>
              </a:rPr>
              <a:t>  1.0</a:t>
            </a:r>
          </a:p>
          <a:p>
            <a:pPr lvl="1"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Если</a:t>
            </a:r>
            <a:r>
              <a:rPr lang="ru-RU" sz="2000" b="1" i="1" dirty="0" smtClean="0">
                <a:sym typeface="Symbol" pitchFamily="18" charset="2"/>
              </a:rPr>
              <a:t>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dirty="0" smtClean="0">
                <a:sym typeface="Symbol" pitchFamily="18" charset="2"/>
              </a:rPr>
              <a:t> = 0 </a:t>
            </a:r>
            <a:r>
              <a:rPr lang="ru-RU" sz="2000" b="1" dirty="0" smtClean="0">
                <a:sym typeface="Symbol" pitchFamily="18" charset="2"/>
              </a:rPr>
              <a:t>– отсутствие отказов страниц</a:t>
            </a:r>
            <a:r>
              <a:rPr lang="en-US" sz="2000" b="1" dirty="0" smtClean="0">
                <a:sym typeface="Symbol" pitchFamily="18" charset="2"/>
              </a:rPr>
              <a:t> </a:t>
            </a:r>
          </a:p>
          <a:p>
            <a:pPr lvl="1"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Если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dirty="0" smtClean="0">
                <a:sym typeface="Symbol" pitchFamily="18" charset="2"/>
              </a:rPr>
              <a:t> = 1, </a:t>
            </a:r>
            <a:r>
              <a:rPr lang="ru-RU" sz="2000" b="1" dirty="0" smtClean="0">
                <a:sym typeface="Symbol" pitchFamily="18" charset="2"/>
              </a:rPr>
              <a:t>каждое обращение к странице приводит к отказу</a:t>
            </a:r>
            <a:r>
              <a:rPr lang="en-US" sz="2000" b="1" dirty="0" smtClean="0">
                <a:sym typeface="Symbol" pitchFamily="18" charset="2"/>
              </a:rPr>
              <a:t/>
            </a:r>
            <a:br>
              <a:rPr lang="en-US" sz="2000" b="1" dirty="0" smtClean="0">
                <a:sym typeface="Symbol" pitchFamily="18" charset="2"/>
              </a:rPr>
            </a:br>
            <a:endParaRPr lang="en-US" sz="2000" b="1" dirty="0" smtClean="0"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Эффективное время доступа (</a:t>
            </a:r>
            <a:r>
              <a:rPr lang="en-US" sz="2000" b="1" dirty="0" smtClean="0">
                <a:sym typeface="Symbol" pitchFamily="18" charset="2"/>
              </a:rPr>
              <a:t>Effective Access Time </a:t>
            </a:r>
            <a:r>
              <a:rPr lang="ru-RU" sz="2000" b="1" dirty="0" smtClean="0">
                <a:sym typeface="Symbol" pitchFamily="18" charset="2"/>
              </a:rPr>
              <a:t> - </a:t>
            </a:r>
            <a:r>
              <a:rPr lang="en-US" sz="2000" b="1" dirty="0" smtClean="0">
                <a:sym typeface="Symbol" pitchFamily="18" charset="2"/>
              </a:rPr>
              <a:t>EAT)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EAT = (1 –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dirty="0" smtClean="0">
                <a:sym typeface="Symbol" pitchFamily="18" charset="2"/>
              </a:rPr>
              <a:t>) </a:t>
            </a:r>
            <a:r>
              <a:rPr lang="ru-RU" sz="2000" b="1" dirty="0" smtClean="0">
                <a:sym typeface="Symbol" pitchFamily="18" charset="2"/>
              </a:rPr>
              <a:t>*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время доступа к памяти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	+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* </a:t>
            </a:r>
            <a:r>
              <a:rPr lang="en-US" sz="2000" b="1" dirty="0" smtClean="0">
                <a:sym typeface="Symbol" pitchFamily="18" charset="2"/>
              </a:rPr>
              <a:t>(</a:t>
            </a:r>
            <a:r>
              <a:rPr lang="ru-RU" sz="2000" b="1" dirty="0" smtClean="0">
                <a:sym typeface="Symbol" pitchFamily="18" charset="2"/>
              </a:rPr>
              <a:t>время реакции на отказ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	+ [</a:t>
            </a:r>
            <a:r>
              <a:rPr lang="ru-RU" sz="2000" b="1" dirty="0" smtClean="0">
                <a:sym typeface="Symbol" pitchFamily="18" charset="2"/>
              </a:rPr>
              <a:t>время откачки страницы</a:t>
            </a:r>
            <a:r>
              <a:rPr lang="en-US" sz="2000" b="1" dirty="0" smtClean="0">
                <a:sym typeface="Symbol" pitchFamily="18" charset="2"/>
              </a:rPr>
              <a:t> ]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	+ </a:t>
            </a:r>
            <a:r>
              <a:rPr lang="ru-RU" sz="2000" b="1" dirty="0" smtClean="0">
                <a:sym typeface="Symbol" pitchFamily="18" charset="2"/>
              </a:rPr>
              <a:t>время подкачки страницы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>
                <a:sym typeface="Symbol" pitchFamily="18" charset="2"/>
              </a:rPr>
              <a:t>			+ </a:t>
            </a:r>
            <a:r>
              <a:rPr lang="ru-RU" sz="2000" b="1" dirty="0" smtClean="0">
                <a:sym typeface="Symbol" pitchFamily="18" charset="2"/>
              </a:rPr>
              <a:t>время рестарта</a:t>
            </a:r>
            <a:r>
              <a:rPr lang="en-US" sz="2000" b="1" dirty="0" smtClean="0">
                <a:sym typeface="Symbol" pitchFamily="18" charset="2"/>
              </a:rPr>
              <a:t>)</a:t>
            </a: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62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Преимущества виртуальной памяти при создании процессов</a:t>
            </a:r>
            <a:endParaRPr lang="en-US" sz="3600" dirty="0" smtClean="0"/>
          </a:p>
        </p:txBody>
      </p:sp>
      <p:sp>
        <p:nvSpPr>
          <p:cNvPr id="4362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Виртуальная память дает также преимущества при создании процессов</a:t>
            </a:r>
            <a:r>
              <a:rPr lang="en-US" sz="2400" b="1" dirty="0" smtClean="0"/>
              <a:t>: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	- </a:t>
            </a:r>
            <a:r>
              <a:rPr lang="ru-RU" sz="2400" b="1" dirty="0" smtClean="0"/>
              <a:t>Совместное использование страниц процессами (</a:t>
            </a:r>
            <a:r>
              <a:rPr lang="en-US" sz="2400" b="1" dirty="0" smtClean="0"/>
              <a:t>Copy-on-Write</a:t>
            </a:r>
            <a:r>
              <a:rPr lang="ru-RU" sz="2400" b="1" dirty="0" smtClean="0"/>
              <a:t>)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	- </a:t>
            </a:r>
            <a:r>
              <a:rPr lang="ru-RU" sz="2400" b="1" dirty="0" smtClean="0"/>
              <a:t>Отображение файлов в память (</a:t>
            </a:r>
            <a:r>
              <a:rPr lang="en-US" sz="2400" b="1" dirty="0" smtClean="0"/>
              <a:t>Memory-Mapped Files</a:t>
            </a:r>
            <a:r>
              <a:rPr lang="ru-RU" sz="2400" b="1" dirty="0" smtClean="0"/>
              <a:t>)</a:t>
            </a:r>
            <a:endParaRPr lang="en-US" sz="2400" b="1" dirty="0" smtClean="0"/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Совместное использование страниц процессами</a:t>
            </a:r>
            <a:endParaRPr lang="en-US" sz="3600" smtClean="0"/>
          </a:p>
        </p:txBody>
      </p:sp>
      <p:sp>
        <p:nvSpPr>
          <p:cNvPr id="437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700213"/>
            <a:ext cx="77724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Принцип совместного использования страниц процессами (</a:t>
            </a:r>
            <a:r>
              <a:rPr lang="en-US" sz="2000" b="1" dirty="0" smtClean="0"/>
              <a:t>Copy-On-Write </a:t>
            </a:r>
            <a:r>
              <a:rPr lang="ru-RU" sz="2000" b="1" dirty="0" smtClean="0"/>
              <a:t> - </a:t>
            </a:r>
            <a:r>
              <a:rPr lang="en-US" sz="2000" b="1" dirty="0" smtClean="0"/>
              <a:t>COW) </a:t>
            </a:r>
            <a:r>
              <a:rPr lang="ru-RU" sz="2000" b="1" dirty="0" smtClean="0"/>
              <a:t>позволяет первоначально родительскому и дочернему процессам</a:t>
            </a:r>
            <a:r>
              <a:rPr lang="en-US" sz="2000" b="1" dirty="0" smtClean="0"/>
              <a:t> </a:t>
            </a:r>
            <a:r>
              <a:rPr lang="ru-RU" sz="2000" b="1" dirty="0" smtClean="0"/>
              <a:t>использовать одни и те же страницы памяти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Если какой-либо процесс модифицирует разделяемую страницу, то только в этом случае данная страница копируется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Принцип </a:t>
            </a:r>
            <a:r>
              <a:rPr lang="en-US" sz="2000" b="1" dirty="0" smtClean="0"/>
              <a:t>COW </a:t>
            </a:r>
            <a:r>
              <a:rPr lang="ru-RU" sz="2000" b="1" dirty="0" smtClean="0"/>
              <a:t>обеспечивает более эффективное создание процесса, так как копируются только модифицируемые страницы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Свободные страницы распределяются из списка страниц, инициализированных нулями</a:t>
            </a:r>
            <a:r>
              <a:rPr lang="en-US" sz="2000" b="1" dirty="0" smtClean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8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Файлы, отображаемые в память</a:t>
            </a:r>
            <a:r>
              <a:rPr lang="en-US" sz="3600" smtClean="0"/>
              <a:t> (memory-mapped files)</a:t>
            </a:r>
          </a:p>
        </p:txBody>
      </p:sp>
      <p:sp>
        <p:nvSpPr>
          <p:cNvPr id="4382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Ввод-вывод файлов, отображаемых в память, позволяет трактовать файловый ввод-вывод как обычное обращение к памяти</a:t>
            </a:r>
            <a:r>
              <a:rPr lang="en-US" sz="2000" b="1" dirty="0" smtClean="0"/>
              <a:t> </a:t>
            </a:r>
            <a:r>
              <a:rPr lang="ru-RU" sz="2000" b="1" dirty="0" smtClean="0"/>
              <a:t>путем отображения блока на диске в страницу памяти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Первоначально файл читается с использованием запроса страниц по требованию.</a:t>
            </a:r>
            <a:r>
              <a:rPr lang="en-US" sz="2000" b="1" dirty="0" smtClean="0"/>
              <a:t> </a:t>
            </a:r>
            <a:r>
              <a:rPr lang="ru-RU" sz="2000" b="1" dirty="0" smtClean="0"/>
              <a:t>Часть файла размером с одну страницу читается из файла в физическую страницу (фрейм)</a:t>
            </a:r>
            <a:r>
              <a:rPr lang="en-US" sz="2000" b="1" dirty="0" smtClean="0"/>
              <a:t>. </a:t>
            </a:r>
            <a:r>
              <a:rPr lang="ru-RU" sz="2000" b="1" dirty="0" smtClean="0"/>
              <a:t>Последующие чтения из файла и записи в файл </a:t>
            </a:r>
            <a:r>
              <a:rPr lang="en-US" sz="2000" b="1" dirty="0" smtClean="0"/>
              <a:t> </a:t>
            </a:r>
            <a:r>
              <a:rPr lang="ru-RU" sz="2000" b="1" dirty="0" smtClean="0"/>
              <a:t>трактуются как обычные обращения к памяти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Это упрощает доступ</a:t>
            </a:r>
            <a:r>
              <a:rPr lang="en-US" sz="2000" b="1" dirty="0" smtClean="0"/>
              <a:t> </a:t>
            </a:r>
            <a:r>
              <a:rPr lang="ru-RU" sz="2000" b="1" dirty="0" smtClean="0"/>
              <a:t>к файлу, по сравнению с системными вызовами </a:t>
            </a:r>
            <a:r>
              <a:rPr lang="en-US" sz="2000" b="1" dirty="0" smtClean="0"/>
              <a:t>read()</a:t>
            </a:r>
            <a:r>
              <a:rPr lang="ru-RU" sz="2000" b="1" dirty="0" smtClean="0"/>
              <a:t> и</a:t>
            </a:r>
            <a:r>
              <a:rPr lang="en-US" sz="2000" b="1" dirty="0" smtClean="0"/>
              <a:t> write().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Это позволяет также нескольким процессам отображать в память один и тот же файл, по тому же принципу, как они совместно используют  страницы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9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00100" y="285728"/>
            <a:ext cx="7886728" cy="69530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Файлы, отображаемые в память</a:t>
            </a:r>
            <a:endParaRPr lang="en-US" sz="3600" dirty="0" smtClean="0"/>
          </a:p>
        </p:txBody>
      </p:sp>
      <p:pic>
        <p:nvPicPr>
          <p:cNvPr id="7" name="Content Placeholder 6" descr="Fig_18.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208321"/>
            <a:ext cx="6143668" cy="50979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0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Замещение страниц</a:t>
            </a:r>
            <a:endParaRPr lang="en-US" sz="3600" smtClean="0"/>
          </a:p>
        </p:txBody>
      </p:sp>
      <p:sp>
        <p:nvSpPr>
          <p:cNvPr id="440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28" y="1714488"/>
            <a:ext cx="6413500" cy="41449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000" b="1" dirty="0" smtClean="0"/>
              <a:t>Предотвращение переполнения памяти</a:t>
            </a:r>
            <a:r>
              <a:rPr lang="en-US" sz="2000" b="1" dirty="0" smtClean="0"/>
              <a:t>: </a:t>
            </a:r>
            <a:r>
              <a:rPr lang="ru-RU" sz="2000" b="1" dirty="0" smtClean="0"/>
              <a:t>подпрограмма обслуживания отказов страниц дополняется поддержкой</a:t>
            </a:r>
            <a:r>
              <a:rPr lang="en-US" sz="2000" b="1" dirty="0" smtClean="0"/>
              <a:t> </a:t>
            </a:r>
            <a:r>
              <a:rPr lang="ru-RU" sz="2000" b="1" dirty="0" smtClean="0"/>
              <a:t>замещения страниц</a:t>
            </a:r>
            <a:r>
              <a:rPr lang="en-US" sz="2000" b="1" dirty="0" smtClean="0"/>
              <a:t>.</a:t>
            </a:r>
          </a:p>
          <a:p>
            <a:pPr eaLnBrk="1" hangingPunct="1">
              <a:defRPr/>
            </a:pPr>
            <a:r>
              <a:rPr lang="ru-RU" sz="2000" b="1" dirty="0" smtClean="0"/>
              <a:t>Используется </a:t>
            </a:r>
            <a:r>
              <a:rPr lang="ru-RU" sz="2000" b="1" i="1" dirty="0" smtClean="0"/>
              <a:t>бит модификации</a:t>
            </a:r>
            <a:r>
              <a:rPr lang="ru-RU" sz="2000" b="1" dirty="0" smtClean="0"/>
              <a:t> 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для сокращения времени передачи страниц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только модифицированные страницы откачиваются на диск</a:t>
            </a:r>
            <a:r>
              <a:rPr lang="en-US" sz="2000" b="1" dirty="0" smtClean="0"/>
              <a:t>.</a:t>
            </a:r>
          </a:p>
          <a:p>
            <a:pPr eaLnBrk="1" hangingPunct="1">
              <a:defRPr/>
            </a:pPr>
            <a:r>
              <a:rPr lang="ru-RU" sz="2000" b="1" dirty="0" smtClean="0"/>
              <a:t>Замещение страниц дополняет картину и стратегию разделения между виртуальной и физической памятью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большая виртуальная память может быть отображена на небольшую физическую память</a:t>
            </a:r>
            <a:r>
              <a:rPr lang="en-US" sz="2000" b="1" dirty="0" smtClean="0"/>
              <a:t>.</a:t>
            </a: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1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924800" cy="609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Пример</a:t>
            </a:r>
            <a:r>
              <a:rPr lang="en-US" sz="3600" smtClean="0"/>
              <a:t>: </a:t>
            </a:r>
            <a:r>
              <a:rPr lang="ru-RU" sz="3600" smtClean="0"/>
              <a:t>замещение страниц</a:t>
            </a:r>
            <a:endParaRPr lang="en-US" sz="3600" smtClean="0"/>
          </a:p>
        </p:txBody>
      </p:sp>
      <p:pic>
        <p:nvPicPr>
          <p:cNvPr id="7" name="Content Placeholder 6" descr="Fig_18.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285860"/>
            <a:ext cx="6647190" cy="484030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2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Краткое изложение стратегии (алгоритма) замещения страниц</a:t>
            </a:r>
            <a:endParaRPr lang="en-US" sz="3600" smtClean="0"/>
          </a:p>
        </p:txBody>
      </p:sp>
      <p:sp>
        <p:nvSpPr>
          <p:cNvPr id="442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8134350" cy="3824288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buFont typeface="Monotype Sorts" pitchFamily="2" charset="2"/>
              <a:buAutoNum type="arabicPeriod"/>
              <a:defRPr/>
            </a:pPr>
            <a:r>
              <a:rPr lang="ru-RU" sz="2000" b="1" dirty="0" smtClean="0"/>
              <a:t>Найти, где размещается требуемая страница на диске</a:t>
            </a:r>
            <a:r>
              <a:rPr lang="en-US" sz="2000" b="1" dirty="0" smtClean="0"/>
              <a:t>.</a:t>
            </a:r>
          </a:p>
          <a:p>
            <a:pPr marL="609600" indent="-609600" eaLnBrk="1" hangingPunct="1">
              <a:buFont typeface="Monotype Sorts" pitchFamily="2" charset="2"/>
              <a:buAutoNum type="arabicPeriod"/>
              <a:defRPr/>
            </a:pPr>
            <a:r>
              <a:rPr lang="ru-RU" sz="2000" b="1" dirty="0" smtClean="0"/>
              <a:t>Найти свободный фрейм</a:t>
            </a:r>
            <a:r>
              <a:rPr lang="en-US" sz="2000" b="1" dirty="0" smtClean="0"/>
              <a:t>:</a:t>
            </a:r>
            <a:br>
              <a:rPr lang="en-US" sz="2000" b="1" dirty="0" smtClean="0"/>
            </a:br>
            <a:r>
              <a:rPr lang="en-US" sz="2000" b="1" dirty="0" smtClean="0"/>
              <a:t>	- </a:t>
            </a:r>
            <a:r>
              <a:rPr lang="ru-RU" sz="2000" b="1" dirty="0" smtClean="0"/>
              <a:t>Если есть свободный фрейм, использовать его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r>
              <a:rPr lang="en-US" sz="2000" b="1" dirty="0" smtClean="0"/>
              <a:t>	- </a:t>
            </a:r>
            <a:r>
              <a:rPr lang="ru-RU" sz="2000" b="1" dirty="0" smtClean="0"/>
              <a:t>Если нет свободных фреймов, использовать алгоритм замещения страниц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для выбора фрейма-</a:t>
            </a:r>
            <a:r>
              <a:rPr lang="en-US" sz="2000" b="1" dirty="0" smtClean="0"/>
              <a:t>”</a:t>
            </a:r>
            <a:r>
              <a:rPr lang="ru-RU" sz="2000" b="1" dirty="0" smtClean="0"/>
              <a:t>жертвы</a:t>
            </a:r>
            <a:r>
              <a:rPr lang="en-US" sz="2000" b="1" dirty="0" smtClean="0"/>
              <a:t>”.</a:t>
            </a:r>
          </a:p>
          <a:p>
            <a:pPr marL="609600" indent="-609600" eaLnBrk="1" hangingPunct="1">
              <a:buFont typeface="Monotype Sorts" pitchFamily="2" charset="2"/>
              <a:buAutoNum type="arabicPeriod"/>
              <a:defRPr/>
            </a:pPr>
            <a:r>
              <a:rPr lang="ru-RU" sz="2000" b="1" dirty="0" smtClean="0"/>
              <a:t>Прочитать содержимое требуемой страницы во вновь освобожденный фрейм.</a:t>
            </a:r>
            <a:r>
              <a:rPr lang="en-US" sz="2000" b="1" dirty="0" smtClean="0"/>
              <a:t> </a:t>
            </a:r>
            <a:r>
              <a:rPr lang="ru-RU" sz="2000" b="1" dirty="0" smtClean="0"/>
              <a:t>Модифицировать таблицы фреймов и страниц</a:t>
            </a:r>
            <a:r>
              <a:rPr lang="en-US" sz="2000" b="1" dirty="0" smtClean="0"/>
              <a:t>.</a:t>
            </a:r>
          </a:p>
          <a:p>
            <a:pPr marL="609600" indent="-609600" eaLnBrk="1" hangingPunct="1">
              <a:buFont typeface="Monotype Sorts" pitchFamily="2" charset="2"/>
              <a:buAutoNum type="arabicPeriod"/>
              <a:defRPr/>
            </a:pPr>
            <a:r>
              <a:rPr lang="ru-RU" sz="2000" b="1" dirty="0" smtClean="0"/>
              <a:t>Продолжить выполнение процесса</a:t>
            </a:r>
            <a:r>
              <a:rPr lang="en-US" sz="2000" b="1" dirty="0" smtClean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24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Виртуальная память</a:t>
            </a:r>
            <a:endParaRPr lang="en-US" sz="3600" smtClean="0"/>
          </a:p>
        </p:txBody>
      </p:sp>
      <p:sp>
        <p:nvSpPr>
          <p:cNvPr id="4249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Мотивировка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Потребность в страничной организации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Создание процесса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Замена страницы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Размещение фреймов</a:t>
            </a:r>
            <a:r>
              <a:rPr lang="en-US" sz="2400" b="1" dirty="0" smtClean="0"/>
              <a:t> </a:t>
            </a:r>
          </a:p>
          <a:p>
            <a:pPr eaLnBrk="1" hangingPunct="1">
              <a:defRPr/>
            </a:pPr>
            <a:r>
              <a:rPr lang="en-US" sz="2400" b="1" dirty="0" smtClean="0"/>
              <a:t>Thrashing</a:t>
            </a:r>
          </a:p>
          <a:p>
            <a:pPr eaLnBrk="1" hangingPunct="1">
              <a:defRPr/>
            </a:pPr>
            <a:r>
              <a:rPr lang="ru-RU" sz="2400" b="1" dirty="0" smtClean="0"/>
              <a:t>Примеры ОС</a:t>
            </a:r>
            <a:endParaRPr lang="en-US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3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848600" cy="457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Замещение страниц</a:t>
            </a:r>
            <a:endParaRPr lang="en-US" sz="3600" smtClean="0"/>
          </a:p>
        </p:txBody>
      </p:sp>
      <p:pic>
        <p:nvPicPr>
          <p:cNvPr id="7" name="Content Placeholder 6" descr="Fig_18.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5" y="1142984"/>
            <a:ext cx="6868230" cy="516861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4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Алгоритмы замещения страниц</a:t>
            </a:r>
            <a:endParaRPr lang="en-US" sz="3600" smtClean="0"/>
          </a:p>
        </p:txBody>
      </p:sp>
      <p:sp>
        <p:nvSpPr>
          <p:cNvPr id="4444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dirty="0" smtClean="0"/>
              <a:t>Необходимо добиваться уменьшения коэффициента отказов страниц </a:t>
            </a:r>
            <a:r>
              <a:rPr lang="en-US" sz="2000" b="1" i="1" dirty="0" smtClean="0"/>
              <a:t>p</a:t>
            </a:r>
            <a:r>
              <a:rPr lang="en-US" sz="2000" b="1" dirty="0" smtClean="0"/>
              <a:t>.</a:t>
            </a:r>
          </a:p>
          <a:p>
            <a:pPr eaLnBrk="1" hangingPunct="1">
              <a:defRPr/>
            </a:pPr>
            <a:r>
              <a:rPr lang="ru-RU" sz="2000" b="1" dirty="0" smtClean="0"/>
              <a:t>Оценка алгоритма может быть выполнена путем опробования его на конкретной </a:t>
            </a:r>
            <a:r>
              <a:rPr lang="ru-RU" sz="2000" b="1" i="1" dirty="0" smtClean="0"/>
              <a:t>строке обращений к памяти (строке запросов)</a:t>
            </a:r>
            <a:r>
              <a:rPr lang="en-US" sz="2000" b="1" dirty="0" smtClean="0"/>
              <a:t> </a:t>
            </a:r>
            <a:r>
              <a:rPr lang="ru-RU" sz="2000" b="1" dirty="0" smtClean="0"/>
              <a:t>и определения числа отказов страниц при данной строке запросов</a:t>
            </a:r>
            <a:r>
              <a:rPr lang="en-US" sz="2000" b="1" dirty="0" smtClean="0"/>
              <a:t>.</a:t>
            </a:r>
          </a:p>
          <a:p>
            <a:pPr eaLnBrk="1" hangingPunct="1">
              <a:defRPr/>
            </a:pPr>
            <a:r>
              <a:rPr lang="ru-RU" sz="2000" b="1" dirty="0" smtClean="0"/>
              <a:t>Во всех приводимых примерах из области страничной организации</a:t>
            </a:r>
            <a:r>
              <a:rPr lang="en-US" sz="2000" b="1" dirty="0" smtClean="0"/>
              <a:t> </a:t>
            </a:r>
            <a:r>
              <a:rPr lang="ru-RU" sz="2000" b="1" dirty="0" smtClean="0"/>
              <a:t>строка запросов имеет вид</a:t>
            </a:r>
            <a:r>
              <a:rPr lang="en-US" sz="2000" b="1" dirty="0" smtClean="0"/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000" b="1" dirty="0" smtClean="0"/>
              <a:t>		1, 2, 3, 4, 1, 2, 5, 1, 2, 3, 4, 5.</a:t>
            </a: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5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График зависимости числа отказов страниц от числа фреймов</a:t>
            </a:r>
            <a:endParaRPr lang="en-US" sz="3200" smtClean="0"/>
          </a:p>
        </p:txBody>
      </p:sp>
      <p:pic>
        <p:nvPicPr>
          <p:cNvPr id="7" name="Content Placeholder 6" descr="Fig_18.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7127478" cy="450797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6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88913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Алгоритм </a:t>
            </a:r>
            <a:r>
              <a:rPr lang="en-US" sz="3600" smtClean="0"/>
              <a:t>FIFO </a:t>
            </a:r>
            <a:br>
              <a:rPr lang="en-US" sz="3600" smtClean="0"/>
            </a:br>
            <a:r>
              <a:rPr lang="en-US" sz="3600" smtClean="0"/>
              <a:t>(First-in-First-Out)</a:t>
            </a:r>
          </a:p>
        </p:txBody>
      </p:sp>
      <p:sp>
        <p:nvSpPr>
          <p:cNvPr id="446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524000"/>
            <a:ext cx="8001000" cy="4800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Строка запросов</a:t>
            </a:r>
            <a:r>
              <a:rPr lang="en-US" sz="2400" b="1" dirty="0" smtClean="0"/>
              <a:t>: 1, 2, 3, 4, 1, 2, 5, 1, 2, 3, 4, 5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3 </a:t>
            </a:r>
            <a:r>
              <a:rPr lang="ru-RU" sz="2400" b="1" dirty="0" smtClean="0"/>
              <a:t>фрейма</a:t>
            </a:r>
            <a:r>
              <a:rPr lang="en-US" sz="2400" b="1" dirty="0" smtClean="0"/>
              <a:t> (3 </a:t>
            </a:r>
            <a:r>
              <a:rPr lang="ru-RU" sz="2400" b="1" dirty="0" smtClean="0"/>
              <a:t>страницы могут быть одновременно в памяти для одного процесса</a:t>
            </a:r>
            <a:r>
              <a:rPr lang="en-US" sz="2400" b="1" dirty="0" smtClean="0"/>
              <a:t>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          (1</a:t>
            </a:r>
            <a:r>
              <a:rPr lang="en-US" sz="2400" b="1" dirty="0" smtClean="0"/>
              <a:t>, 2, 3)    (4, 1, 2)    (5, 3, 4)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         9 отказов страниц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4 </a:t>
            </a:r>
            <a:r>
              <a:rPr lang="ru-RU" sz="2400" b="1" dirty="0" smtClean="0"/>
              <a:t>фрейма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>      (1</a:t>
            </a:r>
            <a:r>
              <a:rPr lang="en-US" sz="2400" b="1" dirty="0" smtClean="0"/>
              <a:t>, 2, 3, 4)    (5, 1, 2, 3)     (4, 5)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            </a:t>
            </a:r>
            <a:r>
              <a:rPr lang="ru-RU" sz="2400" b="1" dirty="0" smtClean="0"/>
              <a:t>10 (!) отказов страниц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FIFO </a:t>
            </a:r>
            <a:r>
              <a:rPr lang="ru-RU" sz="2400" b="1" dirty="0" smtClean="0"/>
              <a:t>– алгоритм замещения</a:t>
            </a:r>
            <a:r>
              <a:rPr lang="en-US" sz="2400" b="1" dirty="0" smtClean="0"/>
              <a:t> =&gt; </a:t>
            </a:r>
            <a:r>
              <a:rPr lang="ru-RU" sz="2400" b="1" dirty="0" smtClean="0"/>
              <a:t>аномалия </a:t>
            </a:r>
            <a:r>
              <a:rPr lang="en-US" sz="2400" b="1" dirty="0" err="1" smtClean="0"/>
              <a:t>Belady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больше фреймов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Symbol" pitchFamily="18" charset="2"/>
              </a:rPr>
              <a:t> </a:t>
            </a:r>
            <a:r>
              <a:rPr lang="ru-RU" sz="2400" b="1" dirty="0" smtClean="0">
                <a:sym typeface="Symbol" pitchFamily="18" charset="2"/>
              </a:rPr>
              <a:t>меньше отказов страниц</a:t>
            </a:r>
            <a:endParaRPr lang="en-US" sz="2000" b="1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7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Пример замещения страниц по алгоритму </a:t>
            </a:r>
            <a:r>
              <a:rPr lang="en-US" sz="3600" smtClean="0"/>
              <a:t>FIFO</a:t>
            </a:r>
          </a:p>
        </p:txBody>
      </p:sp>
      <p:pic>
        <p:nvPicPr>
          <p:cNvPr id="7" name="Content Placeholder 6" descr="Fig_18.9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928802"/>
            <a:ext cx="8735497" cy="3131593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8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815290" cy="112393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Аномалия </a:t>
            </a:r>
            <a:r>
              <a:rPr lang="en-US" sz="3600" dirty="0" err="1" smtClean="0"/>
              <a:t>Belady</a:t>
            </a:r>
            <a:r>
              <a:rPr lang="en-US" sz="3600" dirty="0" smtClean="0"/>
              <a:t> </a:t>
            </a:r>
            <a:r>
              <a:rPr lang="ru-RU" sz="3600" dirty="0" smtClean="0"/>
              <a:t>при использовании алгоритма </a:t>
            </a:r>
            <a:r>
              <a:rPr lang="en-US" sz="3600" dirty="0" smtClean="0"/>
              <a:t>FIFO </a:t>
            </a:r>
            <a:r>
              <a:rPr lang="ru-RU" sz="3600" dirty="0" smtClean="0"/>
              <a:t>замещения страниц</a:t>
            </a:r>
            <a:endParaRPr lang="en-US" sz="3600" dirty="0" smtClean="0"/>
          </a:p>
        </p:txBody>
      </p:sp>
      <p:pic>
        <p:nvPicPr>
          <p:cNvPr id="7" name="Content Placeholder 6" descr="Fig_18.1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5" y="1643050"/>
            <a:ext cx="7056438" cy="4598851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49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Оптимальный алгоритм замещения страниц</a:t>
            </a:r>
            <a:endParaRPr lang="en-US" sz="3600" smtClean="0"/>
          </a:p>
        </p:txBody>
      </p:sp>
      <p:sp>
        <p:nvSpPr>
          <p:cNvPr id="4495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643050"/>
            <a:ext cx="8172480" cy="460535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Замещается та страница, которая не использовалась в течение наибольшего периода времени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Пример с четырьмя фреймами</a:t>
            </a:r>
            <a:endParaRPr lang="en-US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		 1, 2, 3, 4, 1, 2, 5, 1, 2, 3, 4, 5</a:t>
            </a:r>
            <a:endParaRPr lang="ru-RU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/>
              <a:t>             (1  2  3  4)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/>
              <a:t>              4           5       - (всего) 6 отказов страниц</a:t>
            </a: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Определение (измерение) того, насколько эффективно работает алгоритм, позволило прийти именно к такому выводу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50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381000"/>
            <a:ext cx="8077200" cy="1447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Пример использования оптимального алгоритма замещения страниц</a:t>
            </a:r>
            <a:endParaRPr lang="en-US" sz="3600" smtClean="0"/>
          </a:p>
        </p:txBody>
      </p:sp>
      <p:pic>
        <p:nvPicPr>
          <p:cNvPr id="7" name="Content Placeholder 6" descr="Fig_18.1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71678"/>
            <a:ext cx="8922151" cy="2857520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51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28600"/>
            <a:ext cx="8534430" cy="105726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Алгоритм </a:t>
            </a:r>
            <a:r>
              <a:rPr lang="en-US" sz="3600" dirty="0" smtClean="0"/>
              <a:t>Least Recently Used (LRU)</a:t>
            </a:r>
          </a:p>
        </p:txBody>
      </p:sp>
      <p:sp>
        <p:nvSpPr>
          <p:cNvPr id="451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447800"/>
            <a:ext cx="8001000" cy="5029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Строка запросов</a:t>
            </a:r>
            <a:r>
              <a:rPr lang="en-US" sz="2000" b="1" dirty="0" smtClean="0"/>
              <a:t>:  1, 2, 3, 4, 1, 2, 5, 1, 2, 3, 4, 5</a:t>
            </a:r>
            <a:br>
              <a:rPr lang="en-US" sz="2000" b="1" dirty="0" smtClean="0"/>
            </a:br>
            <a:r>
              <a:rPr lang="en-US" sz="2000" b="1" dirty="0" smtClean="0"/>
              <a:t>            (1  2  3  4)</a:t>
            </a:r>
            <a:br>
              <a:rPr lang="en-US" sz="2000" b="1" dirty="0" smtClean="0"/>
            </a:br>
            <a:r>
              <a:rPr lang="en-US" sz="2000" b="1" dirty="0" smtClean="0"/>
              <a:t>             5       5  3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/>
              <a:t>                 4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Реализация счетчиков</a:t>
            </a:r>
            <a:r>
              <a:rPr lang="en-US" sz="2000" b="1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Каждый элемент таблицы страниц содержит счетчик</a:t>
            </a:r>
            <a:r>
              <a:rPr lang="en-US" sz="2000" b="1" dirty="0" smtClean="0"/>
              <a:t>; </a:t>
            </a:r>
            <a:r>
              <a:rPr lang="ru-RU" sz="2000" b="1" dirty="0" smtClean="0"/>
              <a:t>каждый раз при обращении к странице через некоторый элемент таблицы страниц содержимое часов </a:t>
            </a:r>
            <a:r>
              <a:rPr lang="en-US" sz="2000" b="1" dirty="0" smtClean="0"/>
              <a:t>(clock) </a:t>
            </a:r>
            <a:r>
              <a:rPr lang="ru-RU" sz="2000" b="1" dirty="0" smtClean="0"/>
              <a:t>копируется в его поле счетчика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Когда требуется изменение в конфигурации страниц</a:t>
            </a:r>
            <a:r>
              <a:rPr lang="en-US" sz="2000" b="1" dirty="0" smtClean="0"/>
              <a:t>, </a:t>
            </a:r>
            <a:r>
              <a:rPr lang="ru-RU" sz="2000" b="1" dirty="0" smtClean="0"/>
              <a:t>необходимо проанализировать поля счетчиков, чтобы определить, какую именно страницу заместить (ту, у которой содержимое поля счетчика меньше </a:t>
            </a:r>
            <a:r>
              <a:rPr lang="en-US" sz="2000" b="1" dirty="0" smtClean="0"/>
              <a:t>=&gt; </a:t>
            </a:r>
            <a:r>
              <a:rPr lang="ru-RU" sz="2000" b="1" dirty="0" smtClean="0"/>
              <a:t>требуется применить алгоритм поиска минимального элемента в массиве</a:t>
            </a:r>
            <a:r>
              <a:rPr lang="en-US" sz="2000" b="1" dirty="0" smtClean="0"/>
              <a:t>; </a:t>
            </a:r>
            <a:r>
              <a:rPr lang="ru-RU" sz="2000" b="1" dirty="0" smtClean="0"/>
              <a:t>сложность  </a:t>
            </a:r>
            <a:r>
              <a:rPr lang="en-US" sz="2000" b="1" dirty="0" smtClean="0"/>
              <a:t>O(n), </a:t>
            </a:r>
            <a:r>
              <a:rPr lang="ru-RU" sz="2000" b="1" dirty="0" smtClean="0"/>
              <a:t>где </a:t>
            </a:r>
            <a:r>
              <a:rPr lang="en-US" sz="2000" b="1" dirty="0" smtClean="0"/>
              <a:t>n – </a:t>
            </a:r>
            <a:r>
              <a:rPr lang="ru-RU" sz="2000" b="1" dirty="0" smtClean="0"/>
              <a:t>длина таблицы страниц)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52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Замещение страниц по алгоритму </a:t>
            </a:r>
            <a:r>
              <a:rPr lang="en-US" sz="3600" smtClean="0"/>
              <a:t>LRU</a:t>
            </a:r>
          </a:p>
        </p:txBody>
      </p:sp>
      <p:pic>
        <p:nvPicPr>
          <p:cNvPr id="7" name="Content Placeholder 6" descr="Fig_18.1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37" y="2000240"/>
            <a:ext cx="8969863" cy="28575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25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Мотивировка</a:t>
            </a:r>
            <a:endParaRPr lang="en-US" sz="3600" smtClean="0"/>
          </a:p>
        </p:txBody>
      </p:sp>
      <p:sp>
        <p:nvSpPr>
          <p:cNvPr id="4259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557338"/>
            <a:ext cx="7991475" cy="460851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Виртуальная память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отделение логической памяти пользователя от физической памяти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Только часть программы требует размещения в памяти для исполнения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Таким образом, логическое адресное пространство может быть намного больше, чем физическое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Поддерживает совместное использование одного и того же адресного пространства более чем одним процессом (</a:t>
            </a:r>
            <a:r>
              <a:rPr lang="en-US" sz="2000" b="1" dirty="0" smtClean="0"/>
              <a:t>lightweight processes, etc.).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Допускает более эффективное создание процесса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Виртуальная память может быть реализована с помощью</a:t>
            </a:r>
            <a:r>
              <a:rPr lang="en-US" sz="2000" b="1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Страничной организации по требованию</a:t>
            </a:r>
            <a:r>
              <a:rPr lang="en-US" sz="2000" b="1" dirty="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Сегментной организации по требованию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53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Алгоритм </a:t>
            </a:r>
            <a:r>
              <a:rPr lang="en-US" sz="3600" smtClean="0"/>
              <a:t>LRU (</a:t>
            </a:r>
            <a:r>
              <a:rPr lang="ru-RU" sz="3600" smtClean="0"/>
              <a:t>продолжение)</a:t>
            </a:r>
            <a:endParaRPr lang="en-US" sz="3600" smtClean="0"/>
          </a:p>
        </p:txBody>
      </p:sp>
      <p:sp>
        <p:nvSpPr>
          <p:cNvPr id="4536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Стековая реализация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хранить стек номеров страниц</a:t>
            </a:r>
            <a:r>
              <a:rPr lang="en-US" sz="2400" b="1" dirty="0" smtClean="0"/>
              <a:t> </a:t>
            </a:r>
            <a:r>
              <a:rPr lang="ru-RU" sz="2400" b="1" dirty="0" smtClean="0"/>
              <a:t>(в форме двухсвязного списка</a:t>
            </a:r>
            <a:r>
              <a:rPr lang="en-US" sz="2400" b="1" dirty="0" smtClean="0"/>
              <a:t>):</a:t>
            </a:r>
          </a:p>
          <a:p>
            <a:pPr lvl="1" eaLnBrk="1" hangingPunct="1">
              <a:defRPr/>
            </a:pPr>
            <a:r>
              <a:rPr lang="ru-RU" sz="2400" b="1" dirty="0" smtClean="0"/>
              <a:t>При обращении к странице</a:t>
            </a:r>
            <a:r>
              <a:rPr lang="en-US" sz="2400" b="1" dirty="0" smtClean="0"/>
              <a:t>:</a:t>
            </a:r>
          </a:p>
          <a:p>
            <a:pPr lvl="2" eaLnBrk="1" hangingPunct="1">
              <a:defRPr/>
            </a:pPr>
            <a:r>
              <a:rPr lang="ru-RU" b="1" dirty="0" smtClean="0"/>
              <a:t>Переместить ее в начало списка</a:t>
            </a:r>
            <a:endParaRPr lang="en-US" b="1" dirty="0" smtClean="0"/>
          </a:p>
          <a:p>
            <a:pPr lvl="2" eaLnBrk="1" hangingPunct="1">
              <a:defRPr/>
            </a:pPr>
            <a:r>
              <a:rPr lang="ru-RU" b="1" dirty="0" smtClean="0"/>
              <a:t>Для этого требуется изменить 6 указателей</a:t>
            </a:r>
            <a:endParaRPr lang="en-US" b="1" dirty="0" smtClean="0"/>
          </a:p>
          <a:p>
            <a:pPr lvl="1" eaLnBrk="1" hangingPunct="1">
              <a:defRPr/>
            </a:pPr>
            <a:r>
              <a:rPr lang="ru-RU" sz="2400" b="1" dirty="0" smtClean="0"/>
              <a:t>При замещении страниц не требуется поиска</a:t>
            </a:r>
            <a:endParaRPr lang="en-US" sz="2400" b="1" dirty="0" smtClean="0"/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54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smtClean="0"/>
              <a:t>Использование стека для хранения информации о самых недавних обращениях к страницам</a:t>
            </a:r>
            <a:endParaRPr lang="en-US" sz="2800" smtClean="0"/>
          </a:p>
        </p:txBody>
      </p:sp>
      <p:pic>
        <p:nvPicPr>
          <p:cNvPr id="7" name="Content Placeholder 6" descr="Fig_18.1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643050"/>
            <a:ext cx="6929486" cy="4610949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8AB3B-C528-4E85-B73A-023B0486221A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56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8600" y="188913"/>
            <a:ext cx="8686800" cy="11684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Алгоритмы, близкие к </a:t>
            </a:r>
            <a:r>
              <a:rPr lang="en-US" sz="3600" dirty="0" smtClean="0"/>
              <a:t>LRU</a:t>
            </a:r>
          </a:p>
        </p:txBody>
      </p:sp>
      <p:sp>
        <p:nvSpPr>
          <p:cNvPr id="4567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23900" y="1412875"/>
            <a:ext cx="7808913" cy="4752975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Бит ссылки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 каждой страницей связывается бит, первоначально</a:t>
            </a:r>
            <a:r>
              <a:rPr lang="en-US" sz="2000" b="1" dirty="0" smtClean="0"/>
              <a:t> = 0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При обращении к странице бит устанавливается в</a:t>
            </a:r>
            <a:r>
              <a:rPr lang="en-US" sz="2000" b="1" dirty="0" smtClean="0"/>
              <a:t> 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Заменять страницу, у которой бит равен</a:t>
            </a:r>
            <a:r>
              <a:rPr lang="en-US" sz="2000" b="1" dirty="0" smtClean="0"/>
              <a:t> 0 (</a:t>
            </a:r>
            <a:r>
              <a:rPr lang="ru-RU" sz="2000" b="1" dirty="0" smtClean="0"/>
              <a:t>если такая существует</a:t>
            </a:r>
            <a:r>
              <a:rPr lang="en-US" sz="2000" b="1" dirty="0" smtClean="0"/>
              <a:t>).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Второй шанс</a:t>
            </a:r>
            <a:endParaRPr lang="en-US" sz="20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Необходим ссылочный бит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Замещение страниц на основе показаний часов</a:t>
            </a:r>
            <a:r>
              <a:rPr lang="en-US" sz="20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Если страница, которую следует заместить</a:t>
            </a:r>
            <a:r>
              <a:rPr lang="en-US" sz="2000" b="1" dirty="0" smtClean="0"/>
              <a:t> (</a:t>
            </a:r>
            <a:r>
              <a:rPr lang="ru-RU" sz="2000" b="1" dirty="0" smtClean="0"/>
              <a:t>по показаниям часов</a:t>
            </a:r>
            <a:r>
              <a:rPr lang="en-US" sz="2000" b="1" dirty="0" smtClean="0"/>
              <a:t>)</a:t>
            </a:r>
            <a:r>
              <a:rPr lang="ru-RU" sz="2000" b="1" dirty="0" smtClean="0"/>
              <a:t>, имеет ссылочный бит </a:t>
            </a:r>
            <a:r>
              <a:rPr lang="en-US" sz="2000" b="1" dirty="0" smtClean="0"/>
              <a:t> = 1</a:t>
            </a:r>
            <a:r>
              <a:rPr lang="ru-RU" sz="2000" b="1" dirty="0" smtClean="0"/>
              <a:t>, то</a:t>
            </a:r>
            <a:r>
              <a:rPr lang="en-US" sz="2000" b="1" dirty="0" smtClean="0"/>
              <a:t>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Установить ссылочный бит в 0</a:t>
            </a:r>
            <a:r>
              <a:rPr lang="en-US" sz="2000" b="1" dirty="0" smtClean="0"/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Оставить страницу в памяти</a:t>
            </a:r>
            <a:r>
              <a:rPr lang="en-US" sz="2000" b="1" dirty="0" smtClean="0"/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Заместить </a:t>
            </a:r>
            <a:r>
              <a:rPr lang="ru-RU" sz="2000" b="1" i="1" dirty="0" smtClean="0"/>
              <a:t>следующую</a:t>
            </a:r>
            <a:r>
              <a:rPr lang="ru-RU" sz="2000" b="1" dirty="0" smtClean="0"/>
              <a:t> страницу</a:t>
            </a:r>
            <a:r>
              <a:rPr lang="en-US" sz="2000" b="1" dirty="0" smtClean="0"/>
              <a:t> (</a:t>
            </a:r>
            <a:r>
              <a:rPr lang="ru-RU" sz="2000" b="1" dirty="0" smtClean="0"/>
              <a:t>по показаниям часов</a:t>
            </a:r>
            <a:r>
              <a:rPr lang="en-US" sz="2000" b="1" dirty="0" smtClean="0"/>
              <a:t>), </a:t>
            </a:r>
            <a:r>
              <a:rPr lang="ru-RU" sz="2000" b="1" dirty="0" smtClean="0"/>
              <a:t>по тем же самым правилам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B9F1A0-5DB9-4725-91FA-EB406726DA09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457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214290"/>
            <a:ext cx="78486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Алгоритм второго шанса</a:t>
            </a:r>
            <a:endParaRPr lang="en-US" sz="3600" dirty="0" smtClean="0"/>
          </a:p>
        </p:txBody>
      </p:sp>
      <p:pic>
        <p:nvPicPr>
          <p:cNvPr id="8" name="Content Placeholder 7" descr="Fig_18.14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000108"/>
            <a:ext cx="6000792" cy="5359282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0CD2A8-7641-4A14-949D-3C18A8D4F97D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458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Алгоритмы со счетчиком</a:t>
            </a:r>
            <a:endParaRPr lang="en-US" sz="3600" smtClean="0"/>
          </a:p>
        </p:txBody>
      </p:sp>
      <p:sp>
        <p:nvSpPr>
          <p:cNvPr id="4587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400" b="1" dirty="0" smtClean="0"/>
              <a:t>Хранить счетчики числа обращений к каждой странице</a:t>
            </a:r>
            <a:r>
              <a:rPr lang="en-US" sz="2400" b="1" dirty="0" smtClean="0"/>
              <a:t>.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Алгоритм </a:t>
            </a:r>
            <a:r>
              <a:rPr lang="en-US" sz="2400" b="1" dirty="0" smtClean="0"/>
              <a:t>LFU:  </a:t>
            </a:r>
            <a:r>
              <a:rPr lang="ru-RU" sz="2400" b="1" dirty="0" smtClean="0"/>
              <a:t>замещать страницы с минимальным значением счетчика</a:t>
            </a:r>
            <a:r>
              <a:rPr lang="en-US" sz="2400" b="1" dirty="0" smtClean="0"/>
              <a:t>.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Алгоритм </a:t>
            </a:r>
            <a:r>
              <a:rPr lang="en-US" sz="2400" b="1" dirty="0" smtClean="0"/>
              <a:t>MFU: </a:t>
            </a:r>
            <a:r>
              <a:rPr lang="ru-RU" sz="2400" b="1" dirty="0" smtClean="0"/>
              <a:t>основан на соображении, что страница с минимальным счетчиком – возможно, лишь недавно загружена, и, видимо, будет активно использоваться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886AD-1949-49B9-AD59-207F665EFC13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59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Выделение фреймов</a:t>
            </a:r>
            <a:endParaRPr lang="en-US" sz="3600" smtClean="0"/>
          </a:p>
        </p:txBody>
      </p:sp>
      <p:sp>
        <p:nvSpPr>
          <p:cNvPr id="4597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68325" y="1700213"/>
            <a:ext cx="8007350" cy="41910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Каждому процессу требуется минимальное число страниц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Пример</a:t>
            </a:r>
            <a:r>
              <a:rPr lang="en-US" sz="2400" b="1" dirty="0" smtClean="0"/>
              <a:t>:  IBM 370 – 6 </a:t>
            </a:r>
            <a:r>
              <a:rPr lang="ru-RU" sz="2400" b="1" dirty="0" smtClean="0"/>
              <a:t>страниц требуется, чтобы обработать команду</a:t>
            </a:r>
            <a:r>
              <a:rPr lang="en-US" sz="2400" b="1" dirty="0" smtClean="0"/>
              <a:t> SS MOVE: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Длина команды -</a:t>
            </a:r>
            <a:r>
              <a:rPr lang="en-US" sz="2400" b="1" dirty="0" smtClean="0"/>
              <a:t> 6 </a:t>
            </a:r>
            <a:r>
              <a:rPr lang="ru-RU" sz="2400" b="1" dirty="0" smtClean="0"/>
              <a:t>байтов, может работать с двумя страницами</a:t>
            </a:r>
            <a:r>
              <a:rPr lang="en-US" sz="24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2 </a:t>
            </a:r>
            <a:r>
              <a:rPr lang="ru-RU" sz="2400" b="1" dirty="0" smtClean="0"/>
              <a:t>страницы – для обработки источника</a:t>
            </a:r>
            <a:r>
              <a:rPr lang="en-US" sz="24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b="1" dirty="0" smtClean="0"/>
              <a:t>2 </a:t>
            </a:r>
            <a:r>
              <a:rPr lang="ru-RU" sz="2400" b="1" dirty="0" smtClean="0"/>
              <a:t>страницы – для обработки получателя</a:t>
            </a:r>
            <a:r>
              <a:rPr lang="en-US" sz="24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Две основных схемы выделения</a:t>
            </a:r>
            <a:r>
              <a:rPr lang="en-US" sz="24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Фиксированное выделение</a:t>
            </a:r>
            <a:endParaRPr lang="en-US" sz="2400" b="1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Выделение по приоритетам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2E8F63-87AA-4D9F-8C2F-7D4BEDA1C86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60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Фиксированное выделение</a:t>
            </a:r>
            <a:endParaRPr lang="en-US" sz="3600" smtClean="0"/>
          </a:p>
        </p:txBody>
      </p:sp>
      <p:sp>
        <p:nvSpPr>
          <p:cNvPr id="4608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650" y="1557338"/>
            <a:ext cx="8064500" cy="44640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Равномерное распределение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например, если имеется 100 фреймов и 5 процессов, каждому выделяется по 20 страниц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Пропорциональное распределение – выделять фреймы в соответствии со следующим принципом</a:t>
            </a:r>
            <a:r>
              <a:rPr lang="en-US" sz="2400" b="1" dirty="0" smtClean="0"/>
              <a:t>:</a:t>
            </a:r>
            <a:endParaRPr lang="ru-RU" sz="24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371600" y="4191000"/>
          <a:ext cx="2946400" cy="166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2857320" imgH="1612800" progId="Equation.3">
                  <p:embed/>
                </p:oleObj>
              </mc:Choice>
              <mc:Fallback>
                <p:oleObj name="Equation" r:id="rId3" imgW="2857320" imgH="1612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191000"/>
                        <a:ext cx="2946400" cy="166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D4802-A525-4425-AC80-E2FE8F71AA50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461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Выделение по приоритетам</a:t>
            </a:r>
            <a:endParaRPr lang="en-US" sz="3600" smtClean="0"/>
          </a:p>
        </p:txBody>
      </p:sp>
      <p:sp>
        <p:nvSpPr>
          <p:cNvPr id="4618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2400" b="1" dirty="0" smtClean="0"/>
              <a:t>Использовать схему пропорционального распределения, используя приоритеты, а не размер</a:t>
            </a:r>
            <a:r>
              <a:rPr lang="en-US" sz="2400" b="1" dirty="0" smtClean="0"/>
              <a:t>.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defRPr/>
            </a:pPr>
            <a:r>
              <a:rPr lang="ru-RU" sz="2400" b="1" dirty="0" smtClean="0"/>
              <a:t>Если процесс</a:t>
            </a:r>
            <a:r>
              <a:rPr lang="en-US" sz="2400" b="1" dirty="0" smtClean="0"/>
              <a:t> </a:t>
            </a:r>
            <a:r>
              <a:rPr lang="en-US" sz="2400" b="1" i="1" dirty="0" smtClean="0"/>
              <a:t>P</a:t>
            </a:r>
            <a:r>
              <a:rPr lang="en-US" sz="2400" b="1" i="1" baseline="-25000" dirty="0" smtClean="0"/>
              <a:t>i</a:t>
            </a:r>
            <a:r>
              <a:rPr lang="en-US" sz="2400" b="1" dirty="0" smtClean="0"/>
              <a:t> </a:t>
            </a:r>
            <a:r>
              <a:rPr lang="ru-RU" sz="2400" b="1" dirty="0" smtClean="0"/>
              <a:t>генерирует отказ страницы</a:t>
            </a:r>
            <a:r>
              <a:rPr lang="en-US" sz="2400" b="1" dirty="0" smtClean="0"/>
              <a:t>,</a:t>
            </a:r>
            <a:r>
              <a:rPr lang="ru-RU" sz="2400" b="1" dirty="0" smtClean="0"/>
              <a:t> то</a:t>
            </a:r>
            <a:endParaRPr lang="en-US" sz="2400" b="1" dirty="0" smtClean="0"/>
          </a:p>
          <a:p>
            <a:pPr lvl="1" eaLnBrk="1" hangingPunct="1">
              <a:defRPr/>
            </a:pPr>
            <a:r>
              <a:rPr lang="ru-RU" sz="2400" b="1" dirty="0" smtClean="0"/>
              <a:t>Выбрать для замещения один из его фреймов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Выбрать для замещения фрейм из процесса с более низким приоритетом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A22FAE-8E6E-4614-A67E-EECDF93D97EB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462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smtClean="0"/>
              <a:t>Глобальное и локальное распределение</a:t>
            </a:r>
            <a:endParaRPr lang="en-US" sz="3600" smtClean="0"/>
          </a:p>
        </p:txBody>
      </p:sp>
      <p:sp>
        <p:nvSpPr>
          <p:cNvPr id="4628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Глобальное замещение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процесс выбирает фрейм для замещения среди всех существующих фреймов</a:t>
            </a:r>
            <a:r>
              <a:rPr lang="en-US" sz="2400" b="1" dirty="0" smtClean="0"/>
              <a:t>; </a:t>
            </a:r>
            <a:r>
              <a:rPr lang="ru-RU" sz="2400" b="1" dirty="0" smtClean="0"/>
              <a:t>один процесс может взять фрейм у другого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Локальное замещение</a:t>
            </a:r>
            <a:r>
              <a:rPr lang="en-US" sz="2400" b="1" dirty="0" smtClean="0"/>
              <a:t> – </a:t>
            </a:r>
            <a:r>
              <a:rPr lang="ru-RU" sz="2400" b="1" dirty="0" smtClean="0"/>
              <a:t>каждый процесс выбирает фрейм только из числа выделенных ему фреймов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8BED69-6EED-44F2-953C-95BEEA38D6AA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63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smtClean="0"/>
              <a:t>Thrashing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en-US" sz="3600" smtClean="0"/>
              <a:t>(</a:t>
            </a:r>
            <a:r>
              <a:rPr lang="ru-RU" sz="3600" smtClean="0"/>
              <a:t>букв. - </a:t>
            </a:r>
            <a:r>
              <a:rPr lang="en-US" sz="3600" smtClean="0"/>
              <a:t>“</a:t>
            </a:r>
            <a:r>
              <a:rPr lang="ru-RU" sz="3600" smtClean="0"/>
              <a:t>метание, тряска</a:t>
            </a:r>
            <a:r>
              <a:rPr lang="en-US" sz="3600" smtClean="0"/>
              <a:t>”)</a:t>
            </a:r>
          </a:p>
        </p:txBody>
      </p:sp>
      <p:sp>
        <p:nvSpPr>
          <p:cNvPr id="4638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643050"/>
            <a:ext cx="6707212" cy="448311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Если процессу не выделено достаточное число страниц, коэффициент отказов страниц очень высок</a:t>
            </a:r>
            <a:r>
              <a:rPr lang="en-US" sz="2400" b="1" dirty="0" smtClean="0"/>
              <a:t>.  </a:t>
            </a:r>
            <a:r>
              <a:rPr lang="ru-RU" sz="2400" b="1" dirty="0" smtClean="0"/>
              <a:t>Это приводит к</a:t>
            </a:r>
            <a:r>
              <a:rPr lang="en-US" sz="2400" b="1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Низкой производительности использования процессора</a:t>
            </a:r>
            <a:r>
              <a:rPr lang="en-US" sz="24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Принятию решения ОС об увеличении степени мультипрограммирования</a:t>
            </a:r>
            <a:r>
              <a:rPr lang="en-US" sz="2400" b="1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Добавлению нового процесса к системе (!</a:t>
            </a:r>
            <a:r>
              <a:rPr lang="en-US" sz="2400" b="1" dirty="0" smtClean="0"/>
              <a:t>?).</a:t>
            </a:r>
            <a:br>
              <a:rPr lang="en-US" sz="2400" b="1" dirty="0" smtClean="0"/>
            </a:b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Thrashing </a:t>
            </a:r>
            <a:r>
              <a:rPr lang="en-US" sz="2400" b="1" dirty="0" smtClean="0">
                <a:sym typeface="Symbol" pitchFamily="18" charset="2"/>
              </a:rPr>
              <a:t> </a:t>
            </a:r>
            <a:r>
              <a:rPr lang="ru-RU" sz="2400" b="1" dirty="0" smtClean="0">
                <a:sym typeface="Symbol" pitchFamily="18" charset="2"/>
              </a:rPr>
              <a:t>процесс занят в основном откачкой и подкачкой страниц</a:t>
            </a:r>
            <a:r>
              <a:rPr lang="en-US" sz="2400" b="1" dirty="0" smtClean="0">
                <a:sym typeface="Symbol" pitchFamily="18" charset="2"/>
              </a:rPr>
              <a:t>.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27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smtClean="0"/>
              <a:t>Виртуальная память больше, чем физическая память</a:t>
            </a:r>
            <a:endParaRPr lang="en-US" sz="3600" smtClean="0"/>
          </a:p>
        </p:txBody>
      </p:sp>
      <p:pic>
        <p:nvPicPr>
          <p:cNvPr id="7" name="Content Placeholder 6" descr="Fig_18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7" y="1357298"/>
            <a:ext cx="6242879" cy="4929222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D6E26-7A7C-4950-B39D-7B0129365B6F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4648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1625"/>
            <a:ext cx="8258204" cy="841359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Thrashing</a:t>
            </a:r>
          </a:p>
        </p:txBody>
      </p:sp>
      <p:pic>
        <p:nvPicPr>
          <p:cNvPr id="8" name="Content Placeholder 7" descr="Fig_18.1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285860"/>
            <a:ext cx="8493777" cy="4919282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E8DA5-09F0-4123-9203-8A37F9B67E8C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465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/>
              <a:t>Thrashing</a:t>
            </a:r>
          </a:p>
        </p:txBody>
      </p:sp>
      <p:sp>
        <p:nvSpPr>
          <p:cNvPr id="4659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714488"/>
            <a:ext cx="6492898" cy="441167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 dirty="0" smtClean="0"/>
              <a:t>С какой целью используется страничная организация</a:t>
            </a:r>
            <a:r>
              <a:rPr lang="en-US" sz="2400" b="1" dirty="0" smtClean="0"/>
              <a:t>?</a:t>
            </a:r>
            <a:br>
              <a:rPr lang="en-US" sz="2400" b="1" dirty="0" smtClean="0"/>
            </a:br>
            <a:r>
              <a:rPr lang="ru-RU" sz="2400" b="1" dirty="0" smtClean="0"/>
              <a:t>Локальная модель</a:t>
            </a:r>
            <a:endParaRPr lang="en-US" sz="2400" b="1" dirty="0" smtClean="0"/>
          </a:p>
          <a:p>
            <a:pPr lvl="1" eaLnBrk="1" hangingPunct="1">
              <a:defRPr/>
            </a:pPr>
            <a:r>
              <a:rPr lang="ru-RU" sz="2400" b="1" dirty="0" smtClean="0"/>
              <a:t>Процесс мигрирует от одной локальной модели к другой</a:t>
            </a:r>
            <a:r>
              <a:rPr lang="en-US" sz="2400" b="1" dirty="0" smtClean="0"/>
              <a:t>.</a:t>
            </a:r>
          </a:p>
          <a:p>
            <a:pPr lvl="1" eaLnBrk="1" hangingPunct="1">
              <a:defRPr/>
            </a:pPr>
            <a:r>
              <a:rPr lang="ru-RU" sz="2400" b="1" dirty="0" smtClean="0"/>
              <a:t>Локальные модели могут пересекаться</a:t>
            </a:r>
            <a:r>
              <a:rPr lang="en-US" sz="2400" b="1" dirty="0" smtClean="0"/>
              <a:t>.</a:t>
            </a:r>
          </a:p>
          <a:p>
            <a:pPr eaLnBrk="1" hangingPunct="1">
              <a:defRPr/>
            </a:pPr>
            <a:r>
              <a:rPr lang="ru-RU" sz="2400" b="1" dirty="0" smtClean="0"/>
              <a:t>Почему происходит</a:t>
            </a:r>
            <a:r>
              <a:rPr lang="en-US" sz="2400" b="1" dirty="0" smtClean="0"/>
              <a:t> thrashing ?</a:t>
            </a:r>
            <a:br>
              <a:rPr lang="en-US" sz="2400" b="1" dirty="0" smtClean="0"/>
            </a:br>
            <a:r>
              <a:rPr lang="en-US" sz="2400" b="1" dirty="0" smtClean="0">
                <a:sym typeface="Symbol" pitchFamily="18" charset="2"/>
              </a:rPr>
              <a:t> </a:t>
            </a:r>
            <a:r>
              <a:rPr lang="ru-RU" sz="2400" b="1" dirty="0" smtClean="0">
                <a:sym typeface="Symbol" pitchFamily="18" charset="2"/>
              </a:rPr>
              <a:t>размеров локальных потребностей в памяти</a:t>
            </a:r>
            <a:r>
              <a:rPr lang="en-US" sz="2400" b="1" dirty="0" smtClean="0">
                <a:sym typeface="Symbol" pitchFamily="18" charset="2"/>
              </a:rPr>
              <a:t> &gt; </a:t>
            </a:r>
            <a:r>
              <a:rPr lang="ru-RU" sz="2400" b="1" dirty="0" smtClean="0">
                <a:sym typeface="Symbol" pitchFamily="18" charset="2"/>
              </a:rPr>
              <a:t>общего размера памяти</a:t>
            </a:r>
            <a:endParaRPr lang="en-US" sz="2400" b="1" dirty="0" smtClean="0"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7911E1-49BB-4923-B45B-B2267FEB34E7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4669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Модель рабочего множества</a:t>
            </a:r>
            <a:endParaRPr lang="en-US" sz="3600" smtClean="0"/>
          </a:p>
        </p:txBody>
      </p:sp>
      <p:sp>
        <p:nvSpPr>
          <p:cNvPr id="4669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47700" y="1557338"/>
            <a:ext cx="7848600" cy="4495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 smtClean="0">
                <a:sym typeface="Symbol" pitchFamily="18" charset="2"/>
              </a:rPr>
              <a:t>  </a:t>
            </a:r>
            <a:r>
              <a:rPr lang="ru-RU" sz="2000" b="1" dirty="0" smtClean="0">
                <a:sym typeface="Symbol" pitchFamily="18" charset="2"/>
              </a:rPr>
              <a:t>рабочее множество</a:t>
            </a:r>
            <a:r>
              <a:rPr lang="en-US" sz="2000" b="1" dirty="0" smtClean="0">
                <a:sym typeface="Symbol" pitchFamily="18" charset="2"/>
              </a:rPr>
              <a:t>  </a:t>
            </a:r>
            <a:r>
              <a:rPr lang="ru-RU" sz="2000" b="1" dirty="0" smtClean="0">
                <a:sym typeface="Symbol" pitchFamily="18" charset="2"/>
              </a:rPr>
              <a:t>фиксированное число обращений к страницам</a:t>
            </a:r>
            <a:r>
              <a:rPr lang="en-US" sz="2000" b="1" dirty="0" smtClean="0">
                <a:sym typeface="Symbol" pitchFamily="18" charset="2"/>
              </a:rPr>
              <a:t> </a:t>
            </a:r>
            <a:br>
              <a:rPr lang="en-US" sz="2000" b="1" dirty="0" smtClean="0">
                <a:sym typeface="Symbol" pitchFamily="18" charset="2"/>
              </a:rPr>
            </a:br>
            <a:endParaRPr lang="en-US" sz="2000" b="1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i="1" dirty="0" err="1" smtClean="0">
                <a:sym typeface="Symbol" pitchFamily="18" charset="2"/>
              </a:rPr>
              <a:t>WSS</a:t>
            </a:r>
            <a:r>
              <a:rPr lang="en-US" sz="2000" b="1" i="1" baseline="-25000" dirty="0" err="1" smtClean="0">
                <a:sym typeface="Symbol" pitchFamily="18" charset="2"/>
              </a:rPr>
              <a:t>i</a:t>
            </a:r>
            <a:r>
              <a:rPr lang="en-US" sz="2000" b="1" dirty="0" smtClean="0">
                <a:sym typeface="Symbol" pitchFamily="18" charset="2"/>
              </a:rPr>
              <a:t> (</a:t>
            </a:r>
            <a:r>
              <a:rPr lang="ru-RU" sz="2000" b="1" dirty="0" smtClean="0">
                <a:sym typeface="Symbol" pitchFamily="18" charset="2"/>
              </a:rPr>
              <a:t>рабочее множество процесса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en-US" sz="2000" b="1" i="1" dirty="0" smtClean="0">
                <a:sym typeface="Symbol" pitchFamily="18" charset="2"/>
              </a:rPr>
              <a:t>P</a:t>
            </a:r>
            <a:r>
              <a:rPr lang="en-US" sz="2000" b="1" i="1" baseline="-25000" dirty="0" smtClean="0">
                <a:sym typeface="Symbol" pitchFamily="18" charset="2"/>
              </a:rPr>
              <a:t>i</a:t>
            </a:r>
            <a:r>
              <a:rPr lang="en-US" sz="2000" b="1" dirty="0" smtClean="0">
                <a:sym typeface="Symbol" pitchFamily="18" charset="2"/>
              </a:rPr>
              <a:t>) =</a:t>
            </a:r>
            <a:br>
              <a:rPr lang="en-US" sz="2000" b="1" dirty="0" smtClean="0">
                <a:sym typeface="Symbol" pitchFamily="18" charset="2"/>
              </a:rPr>
            </a:br>
            <a:r>
              <a:rPr lang="ru-RU" sz="2000" b="1" dirty="0" smtClean="0">
                <a:sym typeface="Symbol" pitchFamily="18" charset="2"/>
              </a:rPr>
              <a:t>общее число обращений к страницам в самой недавней</a:t>
            </a:r>
            <a:r>
              <a:rPr lang="en-US" sz="2000" b="1" dirty="0" smtClean="0">
                <a:sym typeface="Symbol" pitchFamily="18" charset="2"/>
              </a:rPr>
              <a:t>  (</a:t>
            </a:r>
            <a:r>
              <a:rPr lang="ru-RU" sz="2000" b="1" dirty="0" smtClean="0">
                <a:sym typeface="Symbol" pitchFamily="18" charset="2"/>
              </a:rPr>
              <a:t>меняется в зависимости от времени</a:t>
            </a:r>
            <a:r>
              <a:rPr lang="en-US" sz="2000" b="1" dirty="0" smtClean="0">
                <a:sym typeface="Symbol" pitchFamily="18" charset="2"/>
              </a:rPr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>
                <a:sym typeface="Symbol" pitchFamily="18" charset="2"/>
              </a:rPr>
              <a:t>если</a:t>
            </a:r>
            <a:r>
              <a:rPr lang="en-US" sz="2000" b="1" dirty="0" smtClean="0">
                <a:sym typeface="Symbol" pitchFamily="18" charset="2"/>
              </a:rPr>
              <a:t>  </a:t>
            </a:r>
            <a:r>
              <a:rPr lang="ru-RU" sz="2000" b="1" dirty="0" smtClean="0">
                <a:sym typeface="Symbol" pitchFamily="18" charset="2"/>
              </a:rPr>
              <a:t>очень мало, не рассматриваем полную локальную потребность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>
                <a:sym typeface="Symbol" pitchFamily="18" charset="2"/>
              </a:rPr>
              <a:t>Если </a:t>
            </a:r>
            <a:r>
              <a:rPr lang="en-US" sz="2000" b="1" dirty="0" smtClean="0">
                <a:sym typeface="Symbol" pitchFamily="18" charset="2"/>
              </a:rPr>
              <a:t> </a:t>
            </a:r>
            <a:r>
              <a:rPr lang="ru-RU" sz="2000" b="1" dirty="0" smtClean="0">
                <a:sym typeface="Symbol" pitchFamily="18" charset="2"/>
              </a:rPr>
              <a:t>слишком велико, рассматриваем несколько локальных потребностей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2000" b="1" dirty="0" smtClean="0">
                <a:sym typeface="Symbol" pitchFamily="18" charset="2"/>
              </a:rPr>
              <a:t>Если </a:t>
            </a:r>
            <a:r>
              <a:rPr lang="en-US" sz="2000" b="1" dirty="0" smtClean="0">
                <a:sym typeface="Symbol" pitchFamily="18" charset="2"/>
              </a:rPr>
              <a:t> =   </a:t>
            </a:r>
            <a:r>
              <a:rPr lang="ru-RU" sz="2000" b="1" dirty="0" smtClean="0">
                <a:sym typeface="Symbol" pitchFamily="18" charset="2"/>
              </a:rPr>
              <a:t>рассматриваем всю программу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i="1" dirty="0" smtClean="0">
                <a:sym typeface="Symbol" pitchFamily="18" charset="2"/>
              </a:rPr>
              <a:t>D</a:t>
            </a:r>
            <a:r>
              <a:rPr lang="en-US" sz="2000" b="1" dirty="0" smtClean="0">
                <a:sym typeface="Symbol" pitchFamily="18" charset="2"/>
              </a:rPr>
              <a:t> =  </a:t>
            </a:r>
            <a:r>
              <a:rPr lang="en-US" sz="2000" b="1" i="1" dirty="0" err="1" smtClean="0">
                <a:sym typeface="Symbol" pitchFamily="18" charset="2"/>
              </a:rPr>
              <a:t>WSS</a:t>
            </a:r>
            <a:r>
              <a:rPr lang="en-US" sz="2000" b="1" i="1" baseline="-25000" dirty="0" err="1" smtClean="0">
                <a:sym typeface="Symbol" pitchFamily="18" charset="2"/>
              </a:rPr>
              <a:t>i</a:t>
            </a:r>
            <a:r>
              <a:rPr lang="en-US" sz="2000" b="1" dirty="0" smtClean="0">
                <a:sym typeface="Symbol" pitchFamily="18" charset="2"/>
              </a:rPr>
              <a:t>  </a:t>
            </a:r>
            <a:r>
              <a:rPr lang="ru-RU" sz="2000" b="1" dirty="0" smtClean="0">
                <a:sym typeface="Symbol" pitchFamily="18" charset="2"/>
              </a:rPr>
              <a:t>общий объем требований фреймов</a:t>
            </a:r>
            <a:r>
              <a:rPr lang="en-US" sz="2000" b="1" dirty="0" smtClean="0">
                <a:sym typeface="Symbol" pitchFamily="18" charset="2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ym typeface="Symbol" pitchFamily="18" charset="2"/>
              </a:rPr>
              <a:t>Если </a:t>
            </a:r>
            <a:r>
              <a:rPr lang="en-US" sz="2000" b="1" i="1" dirty="0" smtClean="0">
                <a:sym typeface="Symbol" pitchFamily="18" charset="2"/>
              </a:rPr>
              <a:t>D</a:t>
            </a:r>
            <a:r>
              <a:rPr lang="en-US" sz="2000" b="1" dirty="0" smtClean="0">
                <a:sym typeface="Symbol" pitchFamily="18" charset="2"/>
              </a:rPr>
              <a:t> &gt; </a:t>
            </a:r>
            <a:r>
              <a:rPr lang="en-US" sz="2000" b="1" i="1" dirty="0" smtClean="0">
                <a:sym typeface="Symbol" pitchFamily="18" charset="2"/>
              </a:rPr>
              <a:t>m</a:t>
            </a:r>
            <a:r>
              <a:rPr lang="en-US" sz="2000" b="1" dirty="0" smtClean="0">
                <a:sym typeface="Symbol" pitchFamily="18" charset="2"/>
              </a:rPr>
              <a:t>  Thrashing</a:t>
            </a:r>
            <a:r>
              <a:rPr lang="ru-RU" sz="2000" b="1" dirty="0" smtClean="0">
                <a:sym typeface="Symbol" pitchFamily="18" charset="2"/>
              </a:rPr>
              <a:t>   </a:t>
            </a:r>
            <a:r>
              <a:rPr lang="en-US" sz="2000" b="1" dirty="0" smtClean="0">
                <a:sym typeface="Symbol" pitchFamily="18" charset="2"/>
              </a:rPr>
              <a:t>(</a:t>
            </a:r>
            <a:r>
              <a:rPr lang="en-US" sz="2000" b="1" i="1" dirty="0" smtClean="0">
                <a:sym typeface="Symbol" pitchFamily="18" charset="2"/>
              </a:rPr>
              <a:t>m </a:t>
            </a:r>
            <a:r>
              <a:rPr lang="ru-RU" sz="2000" b="1" dirty="0" smtClean="0">
                <a:sym typeface="Symbol" pitchFamily="18" charset="2"/>
              </a:rPr>
              <a:t> - общий размер памяти)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>
                <a:sym typeface="Symbol" pitchFamily="18" charset="2"/>
              </a:rPr>
              <a:t>Политика ОС</a:t>
            </a:r>
            <a:r>
              <a:rPr lang="en-US" sz="2000" b="1" dirty="0" smtClean="0">
                <a:sym typeface="Symbol" pitchFamily="18" charset="2"/>
              </a:rPr>
              <a:t>: </a:t>
            </a:r>
            <a:r>
              <a:rPr lang="ru-RU" sz="2000" b="1" dirty="0" smtClean="0">
                <a:sym typeface="Symbol" pitchFamily="18" charset="2"/>
              </a:rPr>
              <a:t>если</a:t>
            </a:r>
            <a:r>
              <a:rPr lang="en-US" sz="2000" b="1" dirty="0" smtClean="0">
                <a:sym typeface="Symbol" pitchFamily="18" charset="2"/>
              </a:rPr>
              <a:t> </a:t>
            </a:r>
            <a:r>
              <a:rPr lang="en-US" sz="2000" b="1" i="1" dirty="0" smtClean="0">
                <a:sym typeface="Symbol" pitchFamily="18" charset="2"/>
              </a:rPr>
              <a:t>D</a:t>
            </a:r>
            <a:r>
              <a:rPr lang="en-US" sz="2000" b="1" dirty="0" smtClean="0">
                <a:sym typeface="Symbol" pitchFamily="18" charset="2"/>
              </a:rPr>
              <a:t> &gt; m, </a:t>
            </a:r>
            <a:r>
              <a:rPr lang="ru-RU" sz="2000" b="1" dirty="0" smtClean="0">
                <a:sym typeface="Symbol" pitchFamily="18" charset="2"/>
              </a:rPr>
              <a:t>приостановить один из процессов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86D7E-2314-4A48-AC62-42290BB4824D}" type="slidenum">
              <a:rPr lang="en-US"/>
              <a:pPr>
                <a:defRPr/>
              </a:pPr>
              <a:t>43</a:t>
            </a:fld>
            <a:endParaRPr lang="en-US"/>
          </a:p>
        </p:txBody>
      </p:sp>
      <p:sp>
        <p:nvSpPr>
          <p:cNvPr id="467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Модель рабочего множества</a:t>
            </a:r>
            <a:endParaRPr lang="en-US" sz="3600" smtClean="0"/>
          </a:p>
        </p:txBody>
      </p:sp>
      <p:pic>
        <p:nvPicPr>
          <p:cNvPr id="8" name="Content Placeholder 7" descr="Fig_18.1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888" y="2214554"/>
            <a:ext cx="8895112" cy="2500330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ECD724-7466-44E4-AF5D-59673F4FC697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4689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6763" cy="736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Пример ОС</a:t>
            </a:r>
            <a:r>
              <a:rPr lang="en-US" sz="3600" smtClean="0"/>
              <a:t>: Windows NT</a:t>
            </a:r>
          </a:p>
        </p:txBody>
      </p:sp>
      <p:sp>
        <p:nvSpPr>
          <p:cNvPr id="4689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76263" y="1268413"/>
            <a:ext cx="7989887" cy="49688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Использует страничную организацию </a:t>
            </a:r>
            <a:r>
              <a:rPr lang="en-US" sz="2000" b="1" dirty="0" smtClean="0"/>
              <a:t>“</a:t>
            </a:r>
            <a:r>
              <a:rPr lang="ru-RU" sz="2000" b="1" dirty="0" smtClean="0"/>
              <a:t>по требованию</a:t>
            </a:r>
            <a:r>
              <a:rPr lang="en-US" sz="2000" b="1" dirty="0" smtClean="0"/>
              <a:t>” </a:t>
            </a:r>
            <a:r>
              <a:rPr lang="ru-RU" sz="2000" b="1" dirty="0" smtClean="0"/>
              <a:t>и кластеризацию, т.е.  подкачку страниц, смежных с затребованной.</a:t>
            </a: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Процессам выделяются минимальное и максимальное рабочие множества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Минимальное рабочее множество – это набор страниц, которые процесс гарантированно имеет в памяти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Процесс может иметь в памяти число страниц до максимума рабочего множества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Если объем свободной памяти в системе становится меньше некоторого порогового значения </a:t>
            </a:r>
            <a:r>
              <a:rPr lang="en-US" sz="2000" b="1" dirty="0" smtClean="0"/>
              <a:t>(threshold), </a:t>
            </a:r>
            <a:r>
              <a:rPr lang="ru-RU" sz="2000" b="1" dirty="0" smtClean="0"/>
              <a:t>то ОС выполняет сокращение рабочих множеств процессов </a:t>
            </a:r>
            <a:r>
              <a:rPr lang="en-US" sz="2000" b="1" dirty="0" smtClean="0"/>
              <a:t>(working set trimming).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Сокращение рабочих множеств – это изъятие у процессов </a:t>
            </a:r>
            <a:r>
              <a:rPr lang="en-US" sz="2000" b="1" dirty="0" smtClean="0"/>
              <a:t>“</a:t>
            </a:r>
            <a:r>
              <a:rPr lang="ru-RU" sz="2000" b="1" dirty="0" smtClean="0"/>
              <a:t>лишних</a:t>
            </a:r>
            <a:r>
              <a:rPr lang="en-US" sz="2000" b="1" dirty="0" smtClean="0"/>
              <a:t>” </a:t>
            </a:r>
            <a:r>
              <a:rPr lang="ru-RU" sz="2000" b="1" dirty="0" smtClean="0"/>
              <a:t>страниц в оперативной памяти, которые превышают минимальный размер их рабочих множеств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4D70F-3938-4EE7-961F-4C1ED2CCB159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470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736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Пример ОС</a:t>
            </a:r>
            <a:r>
              <a:rPr lang="en-US" sz="3600" dirty="0" smtClean="0"/>
              <a:t>: Solaris</a:t>
            </a:r>
            <a:endParaRPr lang="ru-RU" sz="3600" dirty="0" smtClean="0"/>
          </a:p>
        </p:txBody>
      </p:sp>
      <p:sp>
        <p:nvSpPr>
          <p:cNvPr id="4700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68325" y="1125538"/>
            <a:ext cx="8035925" cy="496728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Поддерживается список свободных страниц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для выделения процессам, в которых происходят отказы страниц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i="1" dirty="0" err="1" smtClean="0"/>
              <a:t>Lotsfree</a:t>
            </a:r>
            <a:r>
              <a:rPr lang="en-US" sz="2000" b="1" dirty="0" smtClean="0"/>
              <a:t> – </a:t>
            </a:r>
            <a:r>
              <a:rPr lang="ru-RU" sz="2000" b="1" dirty="0" smtClean="0"/>
              <a:t>пороговый параметр для начала подкачки страниц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/>
              <a:t>Управление страницами выполняет процесс </a:t>
            </a:r>
            <a:r>
              <a:rPr lang="en-US" sz="2000" b="1" dirty="0" smtClean="0"/>
              <a:t> </a:t>
            </a:r>
            <a:r>
              <a:rPr lang="en-US" sz="2000" b="1" i="1" dirty="0" err="1" smtClean="0"/>
              <a:t>pageout</a:t>
            </a:r>
            <a:r>
              <a:rPr lang="en-US" sz="2000" b="1" dirty="0" smtClean="0"/>
              <a:t> 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/>
              <a:t>Pageout</a:t>
            </a:r>
            <a:r>
              <a:rPr lang="en-US" sz="2000" b="1" dirty="0" smtClean="0"/>
              <a:t> </a:t>
            </a:r>
            <a:r>
              <a:rPr lang="ru-RU" sz="2000" b="1" dirty="0" smtClean="0"/>
              <a:t>сканирует страницы, используя модифицированный алгоритм, основанный на показаниях часов</a:t>
            </a:r>
            <a:r>
              <a:rPr lang="en-US" sz="2000" b="1" dirty="0" smtClean="0"/>
              <a:t>.</a:t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i="1" dirty="0" err="1" smtClean="0"/>
              <a:t>Scanrate</a:t>
            </a:r>
            <a:r>
              <a:rPr lang="en-US" sz="2000" b="1" dirty="0" smtClean="0"/>
              <a:t> </a:t>
            </a:r>
            <a:r>
              <a:rPr lang="ru-RU" sz="2000" b="1" dirty="0" smtClean="0"/>
              <a:t>– коэффициент, характеризующий процесс сканирования</a:t>
            </a:r>
            <a:r>
              <a:rPr lang="en-US" sz="2000" b="1" dirty="0" smtClean="0"/>
              <a:t>. </a:t>
            </a:r>
            <a:r>
              <a:rPr lang="ru-RU" sz="2000" b="1" dirty="0" smtClean="0"/>
              <a:t>Диапазон - от</a:t>
            </a:r>
            <a:r>
              <a:rPr lang="en-US" sz="2000" b="1" dirty="0" smtClean="0"/>
              <a:t> </a:t>
            </a:r>
            <a:r>
              <a:rPr lang="en-US" sz="2000" b="1" i="1" dirty="0" err="1" smtClean="0"/>
              <a:t>slowscan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до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fastscan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000" b="1" dirty="0" err="1" smtClean="0"/>
              <a:t>Pageout</a:t>
            </a:r>
            <a:r>
              <a:rPr lang="en-US" sz="2000" b="1" dirty="0" smtClean="0"/>
              <a:t> </a:t>
            </a:r>
            <a:r>
              <a:rPr lang="ru-RU" sz="2000" b="1" dirty="0" smtClean="0"/>
              <a:t>вызывается более часто, в зависимости от размера свободной памяти</a:t>
            </a:r>
            <a:r>
              <a:rPr lang="en-US" sz="2000" b="1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28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472518" cy="101122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Страничная организация по требованию</a:t>
            </a:r>
            <a:endParaRPr lang="en-US" sz="3600" dirty="0" smtClean="0"/>
          </a:p>
        </p:txBody>
      </p:sp>
      <p:sp>
        <p:nvSpPr>
          <p:cNvPr id="4280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lang="ru-RU" sz="2000" b="1" dirty="0" smtClean="0"/>
              <a:t>Страница загружается в память, только если она реально требуется</a:t>
            </a:r>
            <a:r>
              <a:rPr lang="en-US" sz="2000" b="1" dirty="0" smtClean="0"/>
              <a:t>.</a:t>
            </a:r>
          </a:p>
          <a:p>
            <a:pPr lvl="1" eaLnBrk="1" hangingPunct="1">
              <a:defRPr/>
            </a:pPr>
            <a:r>
              <a:rPr lang="ru-RU" sz="2000" b="1" dirty="0" smtClean="0"/>
              <a:t>Меньший объем ввода-вывода</a:t>
            </a:r>
            <a:endParaRPr lang="en-US" sz="2000" b="1" dirty="0" smtClean="0"/>
          </a:p>
          <a:p>
            <a:pPr lvl="1" eaLnBrk="1" hangingPunct="1">
              <a:defRPr/>
            </a:pPr>
            <a:r>
              <a:rPr lang="ru-RU" sz="2000" b="1" dirty="0" smtClean="0"/>
              <a:t>Меньший объем памяти</a:t>
            </a:r>
            <a:r>
              <a:rPr lang="en-US" sz="2000" b="1" dirty="0" smtClean="0"/>
              <a:t> </a:t>
            </a:r>
          </a:p>
          <a:p>
            <a:pPr lvl="1" eaLnBrk="1" hangingPunct="1">
              <a:defRPr/>
            </a:pPr>
            <a:r>
              <a:rPr lang="ru-RU" sz="2000" b="1" dirty="0" smtClean="0"/>
              <a:t>Более быстрая реакция системы</a:t>
            </a:r>
            <a:endParaRPr lang="en-US" sz="2000" b="1" dirty="0" smtClean="0"/>
          </a:p>
          <a:p>
            <a:pPr lvl="1" eaLnBrk="1" hangingPunct="1">
              <a:defRPr/>
            </a:pPr>
            <a:r>
              <a:rPr lang="ru-RU" sz="2000" b="1" dirty="0" smtClean="0"/>
              <a:t>Система может обслуживать бол</a:t>
            </a:r>
            <a:r>
              <a:rPr lang="ru-RU" b="1" dirty="0" smtClean="0"/>
              <a:t>ьше</a:t>
            </a:r>
            <a:r>
              <a:rPr lang="ru-RU" sz="2000" b="1" dirty="0" smtClean="0"/>
              <a:t>е число пользователей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 smtClean="0"/>
          </a:p>
          <a:p>
            <a:pPr eaLnBrk="1" hangingPunct="1">
              <a:defRPr/>
            </a:pPr>
            <a:r>
              <a:rPr lang="ru-RU" sz="2000" b="1" dirty="0" smtClean="0"/>
              <a:t>Страница требуется </a:t>
            </a:r>
            <a:r>
              <a:rPr lang="en-US" sz="2000" b="1" dirty="0" smtClean="0"/>
              <a:t>=&gt; </a:t>
            </a:r>
            <a:r>
              <a:rPr lang="ru-RU" sz="2000" b="1" dirty="0" smtClean="0"/>
              <a:t>на нее есть ссылка</a:t>
            </a:r>
            <a:endParaRPr lang="en-US" sz="2000" b="1" dirty="0" smtClean="0">
              <a:sym typeface="Symbol" pitchFamily="18" charset="2"/>
            </a:endParaRPr>
          </a:p>
          <a:p>
            <a:pPr lvl="1" eaLnBrk="1" hangingPunct="1">
              <a:defRPr/>
            </a:pPr>
            <a:r>
              <a:rPr lang="ru-RU" sz="2000" b="1" dirty="0" smtClean="0"/>
              <a:t>Неверная ссылка </a:t>
            </a:r>
            <a:r>
              <a:rPr lang="en-US" sz="2000" b="1" dirty="0" smtClean="0"/>
              <a:t>=&gt; </a:t>
            </a:r>
            <a:r>
              <a:rPr lang="ru-RU" sz="2000" b="1" dirty="0" smtClean="0"/>
              <a:t>прерывание</a:t>
            </a:r>
            <a:endParaRPr lang="en-US" sz="2000" b="1" dirty="0" smtClean="0">
              <a:sym typeface="Symbol" pitchFamily="18" charset="2"/>
            </a:endParaRPr>
          </a:p>
          <a:p>
            <a:pPr lvl="1"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Страница отсутствует в памяти </a:t>
            </a:r>
            <a:r>
              <a:rPr lang="en-US" sz="2000" b="1" dirty="0" smtClean="0">
                <a:sym typeface="Symbol" pitchFamily="18" charset="2"/>
              </a:rPr>
              <a:t>=&gt; </a:t>
            </a:r>
            <a:r>
              <a:rPr lang="ru-RU" sz="2000" b="1" dirty="0" smtClean="0">
                <a:sym typeface="Symbol" pitchFamily="18" charset="2"/>
              </a:rPr>
              <a:t>подкачать ее в память</a:t>
            </a:r>
            <a:endParaRPr lang="en-US" sz="2000" b="1" dirty="0" smtClean="0">
              <a:sym typeface="Symbol" pitchFamily="18" charset="2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2000" b="1" dirty="0" smtClean="0">
              <a:sym typeface="Symbol" pitchFamily="18" charset="2"/>
            </a:endParaRPr>
          </a:p>
          <a:p>
            <a:pPr eaLnBrk="1" hangingPunct="1"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29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88913"/>
            <a:ext cx="8353425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Преобразование страничной памяти в непрерывное дисковое пространство</a:t>
            </a:r>
            <a:endParaRPr lang="en-US" sz="3200" smtClean="0"/>
          </a:p>
        </p:txBody>
      </p:sp>
      <p:pic>
        <p:nvPicPr>
          <p:cNvPr id="7" name="Content Placeholder 6" descr="Fig_18.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357298"/>
            <a:ext cx="5429288" cy="498839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0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Бит </a:t>
            </a:r>
            <a:r>
              <a:rPr lang="en-US" sz="3600" smtClean="0"/>
              <a:t>“valid – invalid”</a:t>
            </a:r>
          </a:p>
        </p:txBody>
      </p:sp>
      <p:sp>
        <p:nvSpPr>
          <p:cNvPr id="4300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С каждым элементом таблицы страниц связывается бит </a:t>
            </a:r>
            <a:r>
              <a:rPr lang="en-US" sz="2400" b="1" dirty="0" smtClean="0"/>
              <a:t>“valid/invalid”:</a:t>
            </a:r>
            <a:br>
              <a:rPr lang="en-US" sz="2400" b="1" dirty="0" smtClean="0"/>
            </a:br>
            <a:r>
              <a:rPr lang="en-US" sz="2400" b="1" dirty="0" smtClean="0"/>
              <a:t>1 </a:t>
            </a:r>
            <a:r>
              <a:rPr lang="en-US" sz="2400" b="1" dirty="0" smtClean="0">
                <a:sym typeface="Symbol" pitchFamily="18" charset="2"/>
              </a:rPr>
              <a:t> </a:t>
            </a:r>
            <a:r>
              <a:rPr lang="ru-RU" sz="2400" b="1" dirty="0" smtClean="0">
                <a:sym typeface="Symbol" pitchFamily="18" charset="2"/>
              </a:rPr>
              <a:t>страница в памяти</a:t>
            </a:r>
            <a:r>
              <a:rPr lang="en-US" sz="2400" b="1" dirty="0" smtClean="0">
                <a:sym typeface="Symbol" pitchFamily="18" charset="2"/>
              </a:rPr>
              <a:t>, 0</a:t>
            </a:r>
            <a:r>
              <a:rPr lang="en-US" sz="2400" b="1" dirty="0" smtClean="0"/>
              <a:t> </a:t>
            </a:r>
            <a:r>
              <a:rPr lang="en-US" sz="2400" b="1" dirty="0" smtClean="0">
                <a:sym typeface="Symbol" pitchFamily="18" charset="2"/>
              </a:rPr>
              <a:t> </a:t>
            </a:r>
            <a:r>
              <a:rPr lang="ru-RU" sz="2400" b="1" dirty="0" smtClean="0">
                <a:sym typeface="Symbol" pitchFamily="18" charset="2"/>
              </a:rPr>
              <a:t>страница отсутствует в памяти.</a:t>
            </a:r>
            <a:endParaRPr lang="en-US" sz="2400" b="1" dirty="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ym typeface="Symbol" pitchFamily="18" charset="2"/>
              </a:rPr>
              <a:t>Инициализация</a:t>
            </a:r>
            <a:r>
              <a:rPr lang="en-US" sz="2400" b="1" dirty="0" smtClean="0">
                <a:sym typeface="Symbol" pitchFamily="18" charset="2"/>
              </a:rPr>
              <a:t>: </a:t>
            </a:r>
            <a:r>
              <a:rPr lang="ru-RU" sz="2400" b="1" dirty="0" smtClean="0">
                <a:sym typeface="Symbol" pitchFamily="18" charset="2"/>
              </a:rPr>
              <a:t>для всех элементов таблицы страниц бит </a:t>
            </a:r>
            <a:r>
              <a:rPr lang="en-US" sz="2400" b="1" dirty="0" smtClean="0">
                <a:sym typeface="Symbol" pitchFamily="18" charset="2"/>
              </a:rPr>
              <a:t>valid/invalid = </a:t>
            </a:r>
            <a:r>
              <a:rPr lang="ru-RU" sz="2400" b="1" dirty="0" smtClean="0">
                <a:sym typeface="Symbol" pitchFamily="18" charset="2"/>
              </a:rPr>
              <a:t>0</a:t>
            </a:r>
            <a:r>
              <a:rPr lang="en-US" sz="2400" b="1" dirty="0" smtClean="0"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ym typeface="Symbol" pitchFamily="18" charset="2"/>
              </a:rPr>
              <a:t>Пример состояния таблицы страниц</a:t>
            </a:r>
            <a:r>
              <a:rPr lang="en-US" sz="2400" b="1" dirty="0" smtClean="0">
                <a:sym typeface="Symbol" pitchFamily="18" charset="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ym typeface="Symbol" pitchFamily="18" charset="2"/>
              </a:rPr>
              <a:t>Если в процессе трансляции адреса бит </a:t>
            </a:r>
            <a:r>
              <a:rPr lang="en-US" sz="2400" b="1" dirty="0" smtClean="0">
                <a:sym typeface="Symbol" pitchFamily="18" charset="2"/>
              </a:rPr>
              <a:t>“valid/invalid” </a:t>
            </a:r>
            <a:r>
              <a:rPr lang="ru-RU" sz="2400" b="1" dirty="0" smtClean="0">
                <a:sym typeface="Symbol" pitchFamily="18" charset="2"/>
              </a:rPr>
              <a:t>в таблице страниц равен 0 </a:t>
            </a:r>
            <a:r>
              <a:rPr lang="en-US" sz="2400" b="1" dirty="0" smtClean="0">
                <a:sym typeface="Symbol" pitchFamily="18" charset="2"/>
              </a:rPr>
              <a:t>=&gt; </a:t>
            </a:r>
            <a:r>
              <a:rPr lang="ru-RU" sz="2400" b="1" dirty="0" smtClean="0">
                <a:sym typeface="Symbol" pitchFamily="18" charset="2"/>
              </a:rPr>
              <a:t>прерывание по отсутствию страницы в памяти </a:t>
            </a:r>
            <a:r>
              <a:rPr lang="en-US" sz="2400" b="1" dirty="0" smtClean="0">
                <a:sym typeface="Symbol" pitchFamily="18" charset="2"/>
              </a:rPr>
              <a:t>(page fault).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1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58" y="228600"/>
            <a:ext cx="8501122" cy="98582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dirty="0" smtClean="0"/>
              <a:t>Пример таблицы страниц, в которой не все страницы присутствуют в памяти</a:t>
            </a:r>
            <a:endParaRPr lang="en-US" sz="3600" dirty="0" smtClean="0"/>
          </a:p>
        </p:txBody>
      </p:sp>
      <p:pic>
        <p:nvPicPr>
          <p:cNvPr id="7" name="Content Placeholder 6" descr="Fig_18.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357298"/>
            <a:ext cx="5429288" cy="495879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32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Отсутствие страницы в памяти</a:t>
            </a:r>
            <a:endParaRPr lang="en-US" sz="3600" smtClean="0"/>
          </a:p>
        </p:txBody>
      </p:sp>
      <p:sp>
        <p:nvSpPr>
          <p:cNvPr id="4321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65250" y="1571612"/>
            <a:ext cx="6778650" cy="455455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000" b="1" dirty="0" smtClean="0"/>
              <a:t>Если имеется ссылка на страницу</a:t>
            </a:r>
            <a:r>
              <a:rPr lang="en-US" sz="2000" b="1" dirty="0" smtClean="0"/>
              <a:t>,</a:t>
            </a:r>
            <a:r>
              <a:rPr lang="ru-RU" sz="2000" b="1" dirty="0" smtClean="0"/>
              <a:t> отсутствующую в памяти,</a:t>
            </a:r>
            <a:r>
              <a:rPr lang="en-US" sz="2000" b="1" dirty="0" smtClean="0"/>
              <a:t> </a:t>
            </a:r>
            <a:r>
              <a:rPr lang="ru-RU" sz="2000" b="1" dirty="0" smtClean="0"/>
              <a:t>первое же обращение по такой ссылке приведет к прерыванию и вызову ОС (ситуация </a:t>
            </a:r>
            <a:r>
              <a:rPr lang="en-US" sz="2000" b="1" dirty="0" smtClean="0">
                <a:sym typeface="Symbol" pitchFamily="18" charset="2"/>
              </a:rPr>
              <a:t>page fault</a:t>
            </a:r>
            <a:r>
              <a:rPr lang="ru-RU" sz="2000" b="1" dirty="0" smtClean="0">
                <a:sym typeface="Symbol" pitchFamily="18" charset="2"/>
              </a:rPr>
              <a:t> – отсутствие страницы)</a:t>
            </a:r>
            <a:endParaRPr lang="en-US" sz="2000" b="1" dirty="0" smtClean="0"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ОС по таблицам определяет</a:t>
            </a:r>
            <a:r>
              <a:rPr lang="en-US" sz="2000" b="1" dirty="0" smtClean="0">
                <a:sym typeface="Symbol" pitchFamily="18" charset="2"/>
              </a:rPr>
              <a:t>:</a:t>
            </a:r>
          </a:p>
          <a:p>
            <a:pPr lvl="1" eaLnBrk="1" hangingPunct="1">
              <a:defRPr/>
            </a:pPr>
            <a:r>
              <a:rPr lang="ru-RU" sz="2000" b="1" dirty="0" smtClean="0"/>
              <a:t>Неверная ссылка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Symbol" pitchFamily="18" charset="2"/>
              </a:rPr>
              <a:t> </a:t>
            </a:r>
            <a:r>
              <a:rPr lang="ru-RU" sz="2000" b="1" dirty="0" smtClean="0">
                <a:sym typeface="Symbol" pitchFamily="18" charset="2"/>
              </a:rPr>
              <a:t>прекращение работы программы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lvl="1"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Обычное отсутствие страницы в памяти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Найти незанятый фрейм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Считать содержимое страницы в данный фрейм</a:t>
            </a:r>
            <a:r>
              <a:rPr lang="en-US" sz="2000" b="1" dirty="0" smtClean="0"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Изменение таблиц</a:t>
            </a:r>
            <a:r>
              <a:rPr lang="en-US" sz="2000" b="1" dirty="0" smtClean="0">
                <a:sym typeface="Symbol" pitchFamily="18" charset="2"/>
              </a:rPr>
              <a:t>; validation bit = 1.</a:t>
            </a:r>
          </a:p>
          <a:p>
            <a:pPr eaLnBrk="1" hangingPunct="1">
              <a:defRPr/>
            </a:pPr>
            <a:r>
              <a:rPr lang="ru-RU" sz="2000" b="1" dirty="0" smtClean="0">
                <a:sym typeface="Symbol" pitchFamily="18" charset="2"/>
              </a:rPr>
              <a:t>Продолжение работы программы</a:t>
            </a:r>
            <a:endParaRPr lang="en-US" sz="2400" b="1" dirty="0" smtClean="0">
              <a:sym typeface="Symbol" pitchFamily="18" charset="2"/>
            </a:endParaRPr>
          </a:p>
          <a:p>
            <a:pPr eaLnBrk="1" hangingPunct="1">
              <a:defRPr/>
            </a:pPr>
            <a:endParaRPr lang="en-US" sz="20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1184</TotalTime>
  <Words>1631</Words>
  <Application>Microsoft Office PowerPoint</Application>
  <PresentationFormat>Экран (4:3)</PresentationFormat>
  <Paragraphs>259</Paragraphs>
  <Slides>45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7" baseType="lpstr">
      <vt:lpstr>1_Wildflowers</vt:lpstr>
      <vt:lpstr>Equation</vt:lpstr>
      <vt:lpstr>         Основы современных                  операционных систем                           Лекция 18</vt:lpstr>
      <vt:lpstr>Виртуальная память</vt:lpstr>
      <vt:lpstr>Мотивировка</vt:lpstr>
      <vt:lpstr>Виртуальная память больше, чем физическая память</vt:lpstr>
      <vt:lpstr>Страничная организация по требованию</vt:lpstr>
      <vt:lpstr>Преобразование страничной памяти в непрерывное дисковое пространство</vt:lpstr>
      <vt:lpstr>Бит “valid – invalid”</vt:lpstr>
      <vt:lpstr>Пример таблицы страниц, в которой не все страницы присутствуют в памяти</vt:lpstr>
      <vt:lpstr>Отсутствие страницы в памяти</vt:lpstr>
      <vt:lpstr>Этапы обработки ситуации отсутствия страницы в памяти</vt:lpstr>
      <vt:lpstr>Ситуация отсутствия свободного фрейма</vt:lpstr>
      <vt:lpstr>Оценка производительности стратегии обработки страницы по требованию</vt:lpstr>
      <vt:lpstr>Преимущества виртуальной памяти при создании процессов</vt:lpstr>
      <vt:lpstr>Совместное использование страниц процессами</vt:lpstr>
      <vt:lpstr>Файлы, отображаемые в память (memory-mapped files)</vt:lpstr>
      <vt:lpstr>Файлы, отображаемые в память</vt:lpstr>
      <vt:lpstr>Замещение страниц</vt:lpstr>
      <vt:lpstr>Пример: замещение страниц</vt:lpstr>
      <vt:lpstr>Краткое изложение стратегии (алгоритма) замещения страниц</vt:lpstr>
      <vt:lpstr>Замещение страниц</vt:lpstr>
      <vt:lpstr>Алгоритмы замещения страниц</vt:lpstr>
      <vt:lpstr>График зависимости числа отказов страниц от числа фреймов</vt:lpstr>
      <vt:lpstr>Алгоритм FIFO  (First-in-First-Out)</vt:lpstr>
      <vt:lpstr>Пример замещения страниц по алгоритму FIFO</vt:lpstr>
      <vt:lpstr>Аномалия Belady при использовании алгоритма FIFO замещения страниц</vt:lpstr>
      <vt:lpstr>Оптимальный алгоритм замещения страниц</vt:lpstr>
      <vt:lpstr>Пример использования оптимального алгоритма замещения страниц</vt:lpstr>
      <vt:lpstr>Алгоритм Least Recently Used (LRU)</vt:lpstr>
      <vt:lpstr>Замещение страниц по алгоритму LRU</vt:lpstr>
      <vt:lpstr>Алгоритм LRU (продолжение)</vt:lpstr>
      <vt:lpstr>Использование стека для хранения информации о самых недавних обращениях к страницам</vt:lpstr>
      <vt:lpstr>Алгоритмы, близкие к LRU</vt:lpstr>
      <vt:lpstr>Алгоритм второго шанса</vt:lpstr>
      <vt:lpstr>Алгоритмы со счетчиком</vt:lpstr>
      <vt:lpstr>Выделение фреймов</vt:lpstr>
      <vt:lpstr>Фиксированное выделение</vt:lpstr>
      <vt:lpstr>Выделение по приоритетам</vt:lpstr>
      <vt:lpstr>Глобальное и локальное распределение</vt:lpstr>
      <vt:lpstr>Thrashing (букв. - “метание, тряска”)</vt:lpstr>
      <vt:lpstr>Thrashing</vt:lpstr>
      <vt:lpstr>Thrashing</vt:lpstr>
      <vt:lpstr>Модель рабочего множества</vt:lpstr>
      <vt:lpstr>Модель рабочего множества</vt:lpstr>
      <vt:lpstr>Пример ОС: Windows NT</vt:lpstr>
      <vt:lpstr>Пример ОС: Solaris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112</cp:revision>
  <dcterms:created xsi:type="dcterms:W3CDTF">2001-09-03T03:38:43Z</dcterms:created>
  <dcterms:modified xsi:type="dcterms:W3CDTF">2014-01-24T10:44:26Z</dcterms:modified>
</cp:coreProperties>
</file>