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1" r:id="rId15"/>
    <p:sldId id="272" r:id="rId16"/>
    <p:sldId id="273" r:id="rId17"/>
    <p:sldId id="274"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16" y="4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9F687231-7721-4F61-A5CF-A551E5356437}"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2DF384-6FEF-487F-B217-0294BCD0D25A}" type="slidenum">
              <a:rPr lang="en-US" smtClean="0"/>
              <a:pPr/>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F687231-7721-4F61-A5CF-A551E5356437}"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2DF384-6FEF-487F-B217-0294BCD0D2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F687231-7721-4F61-A5CF-A551E5356437}"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2DF384-6FEF-487F-B217-0294BCD0D2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F687231-7721-4F61-A5CF-A551E5356437}" type="datetimeFigureOut">
              <a:rPr lang="en-US" smtClean="0"/>
              <a:pPr/>
              <a:t>5/12/2015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2DF384-6FEF-487F-B217-0294BCD0D2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9F687231-7721-4F61-A5CF-A551E5356437}" type="datetimeFigureOut">
              <a:rPr lang="en-US" smtClean="0"/>
              <a:pPr/>
              <a:t>5/12/2015</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F72DF384-6FEF-487F-B217-0294BCD0D25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9F687231-7721-4F61-A5CF-A551E5356437}" type="datetimeFigureOut">
              <a:rPr lang="en-US" smtClean="0"/>
              <a:pPr/>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2DF384-6FEF-487F-B217-0294BCD0D2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9F687231-7721-4F61-A5CF-A551E5356437}" type="datetimeFigureOut">
              <a:rPr lang="en-US" smtClean="0"/>
              <a:pPr/>
              <a:t>5/12/2015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2DF384-6FEF-487F-B217-0294BCD0D2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9F687231-7721-4F61-A5CF-A551E5356437}" type="datetimeFigureOut">
              <a:rPr lang="en-US" smtClean="0"/>
              <a:pPr/>
              <a:t>5/12/2015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2DF384-6FEF-487F-B217-0294BCD0D2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687231-7721-4F61-A5CF-A551E5356437}" type="datetimeFigureOut">
              <a:rPr lang="en-US" smtClean="0"/>
              <a:pPr/>
              <a:t>5/12/2015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2DF384-6FEF-487F-B217-0294BCD0D2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F687231-7721-4F61-A5CF-A551E5356437}" type="datetimeFigureOut">
              <a:rPr lang="en-US" smtClean="0"/>
              <a:pPr/>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2DF384-6FEF-487F-B217-0294BCD0D25A}" type="slidenum">
              <a:rPr lang="en-US" smtClean="0"/>
              <a:pPr/>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9F687231-7721-4F61-A5CF-A551E5356437}" type="datetimeFigureOut">
              <a:rPr lang="en-US" smtClean="0"/>
              <a:pPr/>
              <a:t>5/12/2015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2DF384-6FEF-487F-B217-0294BCD0D25A}" type="slidenum">
              <a:rPr lang="en-US" smtClean="0"/>
              <a:pPr/>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9F687231-7721-4F61-A5CF-A551E5356437}" type="datetimeFigureOut">
              <a:rPr lang="en-US" smtClean="0"/>
              <a:pPr/>
              <a:t>5/12/2015</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F72DF384-6FEF-487F-B217-0294BCD0D25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mya.jpg"/>
          <p:cNvPicPr>
            <a:picLocks noChangeAspect="1"/>
          </p:cNvPicPr>
          <p:nvPr/>
        </p:nvPicPr>
        <p:blipFill>
          <a:blip r:embed="rId2"/>
          <a:stretch>
            <a:fillRect/>
          </a:stretch>
        </p:blipFill>
        <p:spPr>
          <a:xfrm>
            <a:off x="5032470" y="1748681"/>
            <a:ext cx="3810000" cy="3371850"/>
          </a:xfrm>
          <a:prstGeom prst="rect">
            <a:avLst/>
          </a:prstGeom>
        </p:spPr>
      </p:pic>
      <p:sp>
        <p:nvSpPr>
          <p:cNvPr id="5" name="TextBox 4"/>
          <p:cNvSpPr txBox="1"/>
          <p:nvPr/>
        </p:nvSpPr>
        <p:spPr>
          <a:xfrm>
            <a:off x="323528" y="2280444"/>
            <a:ext cx="4032448" cy="2308324"/>
          </a:xfrm>
          <a:prstGeom prst="rect">
            <a:avLst/>
          </a:prstGeom>
          <a:noFill/>
        </p:spPr>
        <p:txBody>
          <a:bodyPr wrap="square" rtlCol="0">
            <a:spAutoFit/>
          </a:bodyPr>
          <a:lstStyle/>
          <a:p>
            <a:r>
              <a:rPr lang="ru-RU" sz="4800" dirty="0" smtClean="0"/>
              <a:t>Основы семейного права</a:t>
            </a:r>
          </a:p>
        </p:txBody>
      </p:sp>
      <p:sp>
        <p:nvSpPr>
          <p:cNvPr id="6" name="TextBox 5"/>
          <p:cNvSpPr txBox="1"/>
          <p:nvPr/>
        </p:nvSpPr>
        <p:spPr>
          <a:xfrm>
            <a:off x="2643174" y="5643578"/>
            <a:ext cx="2386102" cy="646331"/>
          </a:xfrm>
          <a:prstGeom prst="rect">
            <a:avLst/>
          </a:prstGeom>
          <a:noFill/>
        </p:spPr>
        <p:txBody>
          <a:bodyPr wrap="none" rtlCol="0">
            <a:spAutoFit/>
          </a:bodyPr>
          <a:lstStyle/>
          <a:p>
            <a:r>
              <a:rPr lang="ru-RU" dirty="0" smtClean="0"/>
              <a:t>Выполнила: учащаяся </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929058" y="785794"/>
            <a:ext cx="4429156" cy="2062103"/>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tab pos="1092200" algn="l"/>
              </a:tabLst>
            </a:pPr>
            <a:r>
              <a:rPr kumimoji="0" lang="ru-RU" sz="16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Имущественными</a:t>
            </a:r>
            <a:r>
              <a:rPr kumimoji="0" lang="en-US" sz="1600" b="0" i="1"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ru-RU" sz="16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признаются правоотношения супругов, возникающие по поводу общей совместной и частной собственности супругов, а также их взаимному материальному содержанию. </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Принадлежащее супругам имущество делится на частную собственность каждого из супругов и совместное имущество.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Прямоугольник 2"/>
          <p:cNvSpPr/>
          <p:nvPr/>
        </p:nvSpPr>
        <p:spPr>
          <a:xfrm>
            <a:off x="571472" y="5000636"/>
            <a:ext cx="7811298" cy="1323439"/>
          </a:xfrm>
          <a:prstGeom prst="rect">
            <a:avLst/>
          </a:prstGeom>
        </p:spPr>
        <p:txBody>
          <a:bodyPr wrap="square">
            <a:spAutoFit/>
          </a:bodyPr>
          <a:lstStyle/>
          <a:p>
            <a:r>
              <a:rPr lang="ru-RU" sz="1600" dirty="0"/>
              <a:t>Более того, супруги по поводу принадлежащего им на правах частной собственности имущества вправе вступать друг с другом в любые обязательства, заключать любые сделки, в том числе и договоры.</a:t>
            </a:r>
          </a:p>
          <a:p>
            <a:r>
              <a:rPr lang="ru-RU" sz="1600" dirty="0"/>
              <a:t>Каждый из супругов владеет, пользуется и распоряжается своей частной собственностью автономно и независимо от другого супруга. </a:t>
            </a:r>
          </a:p>
        </p:txBody>
      </p:sp>
      <p:pic>
        <p:nvPicPr>
          <p:cNvPr id="4" name="Picture 3" descr="11.jpg"/>
          <p:cNvPicPr>
            <a:picLocks noChangeAspect="1"/>
          </p:cNvPicPr>
          <p:nvPr/>
        </p:nvPicPr>
        <p:blipFill>
          <a:blip r:embed="rId2"/>
          <a:stretch>
            <a:fillRect/>
          </a:stretch>
        </p:blipFill>
        <p:spPr>
          <a:xfrm>
            <a:off x="500034" y="428604"/>
            <a:ext cx="3333750" cy="2876550"/>
          </a:xfrm>
          <a:prstGeom prst="rect">
            <a:avLst/>
          </a:prstGeom>
        </p:spPr>
      </p:pic>
      <p:sp>
        <p:nvSpPr>
          <p:cNvPr id="5" name="Rectangle 4"/>
          <p:cNvSpPr/>
          <p:nvPr/>
        </p:nvSpPr>
        <p:spPr>
          <a:xfrm>
            <a:off x="571472" y="3643314"/>
            <a:ext cx="6858048" cy="1231106"/>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lvl="0" indent="450850" fontAlgn="base">
              <a:spcBef>
                <a:spcPct val="0"/>
              </a:spcBef>
              <a:spcAft>
                <a:spcPct val="0"/>
              </a:spcAft>
              <a:tabLst>
                <a:tab pos="1092200" algn="l"/>
              </a:tabLst>
            </a:pPr>
            <a:r>
              <a:rPr lang="ru-RU" sz="1400" dirty="0" smtClean="0">
                <a:latin typeface="Arial" pitchFamily="34" charset="0"/>
                <a:ea typeface="Times New Roman" pitchFamily="18" charset="0"/>
                <a:cs typeface="Arial" pitchFamily="34" charset="0"/>
              </a:rPr>
              <a:t>Перечень объектов раздельного имущества семейный Кодекс определяет так:</a:t>
            </a:r>
            <a:endParaRPr lang="en-US" sz="1400" dirty="0" smtClean="0">
              <a:latin typeface="Arial" pitchFamily="34" charset="0"/>
              <a:cs typeface="Arial" pitchFamily="34" charset="0"/>
            </a:endParaRPr>
          </a:p>
          <a:p>
            <a:pPr lvl="0" indent="450850" eaLnBrk="0" fontAlgn="base" hangingPunct="0">
              <a:spcBef>
                <a:spcPct val="0"/>
              </a:spcBef>
              <a:spcAft>
                <a:spcPct val="0"/>
              </a:spcAft>
              <a:buFontTx/>
              <a:buChar char="•"/>
              <a:tabLst>
                <a:tab pos="1092200" algn="l"/>
              </a:tabLst>
            </a:pPr>
            <a:r>
              <a:rPr lang="ru-RU" sz="1400" dirty="0" smtClean="0">
                <a:latin typeface="Arial" pitchFamily="34" charset="0"/>
                <a:ea typeface="Times New Roman" pitchFamily="18" charset="0"/>
                <a:cs typeface="Arial" pitchFamily="34" charset="0"/>
              </a:rPr>
              <a:t>Имущество, принадлежавшее супругам до вступления в брак;</a:t>
            </a:r>
            <a:endParaRPr lang="en-US" sz="1400" dirty="0" smtClean="0">
              <a:latin typeface="Arial" pitchFamily="34" charset="0"/>
              <a:cs typeface="Arial" pitchFamily="34" charset="0"/>
            </a:endParaRPr>
          </a:p>
          <a:p>
            <a:pPr lvl="0" indent="450850" eaLnBrk="0" fontAlgn="base" hangingPunct="0">
              <a:spcBef>
                <a:spcPct val="0"/>
              </a:spcBef>
              <a:spcAft>
                <a:spcPct val="0"/>
              </a:spcAft>
              <a:buFontTx/>
              <a:buChar char="•"/>
              <a:tabLst>
                <a:tab pos="1092200" algn="l"/>
              </a:tabLst>
            </a:pPr>
            <a:r>
              <a:rPr lang="ru-RU" sz="1400" dirty="0" smtClean="0">
                <a:latin typeface="Arial" pitchFamily="34" charset="0"/>
                <a:ea typeface="Times New Roman" pitchFamily="18" charset="0"/>
                <a:cs typeface="Arial" pitchFamily="34" charset="0"/>
              </a:rPr>
              <a:t>Имущества, полученные ими во время брака в дар или по иным безвозмездным сделкам, в </a:t>
            </a:r>
            <a:r>
              <a:rPr lang="ru-RU" dirty="0" smtClean="0">
                <a:latin typeface="Arial" pitchFamily="34" charset="0"/>
                <a:ea typeface="Times New Roman" pitchFamily="18" charset="0"/>
                <a:cs typeface="Arial" pitchFamily="34" charset="0"/>
              </a:rPr>
              <a:t>порядке наследования.  </a:t>
            </a:r>
            <a:endParaRPr lang="ru-RU" dirty="0" smtClean="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2540" y="3953943"/>
            <a:ext cx="7741368" cy="224676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ru-RU" sz="2000" dirty="0"/>
              <a:t>Брачный договор может быть </a:t>
            </a:r>
            <a:r>
              <a:rPr lang="ru-RU" sz="2000" dirty="0" smtClean="0"/>
              <a:t>заключен </a:t>
            </a:r>
            <a:r>
              <a:rPr lang="ru-RU" sz="2000" dirty="0"/>
              <a:t>как до государственной регистрации </a:t>
            </a:r>
            <a:r>
              <a:rPr lang="ru-RU" sz="2000" dirty="0" smtClean="0"/>
              <a:t>заключения </a:t>
            </a:r>
            <a:r>
              <a:rPr lang="ru-RU" sz="2000" dirty="0"/>
              <a:t>брака, так и в период брака.</a:t>
            </a:r>
          </a:p>
          <a:p>
            <a:r>
              <a:rPr lang="ru-RU" sz="2000" dirty="0"/>
              <a:t>Брачный договор, заключенный до государственной регистрации брака, вступает в силу со дня государственной регистрации заключения брака.</a:t>
            </a:r>
          </a:p>
          <a:p>
            <a:r>
              <a:rPr lang="ru-RU" sz="2000" dirty="0"/>
              <a:t>Брачный договор заключается в письменной форме и подлежит нотариальному удостоверению.</a:t>
            </a:r>
          </a:p>
        </p:txBody>
      </p:sp>
      <p:sp>
        <p:nvSpPr>
          <p:cNvPr id="3" name="Прямоугольник 2"/>
          <p:cNvSpPr/>
          <p:nvPr/>
        </p:nvSpPr>
        <p:spPr>
          <a:xfrm>
            <a:off x="892913" y="2708920"/>
            <a:ext cx="6984559" cy="70788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ru-RU" sz="2000" dirty="0"/>
              <a:t>Причем предметом соглашения может быть как имеющееся имущество, так и будущее</a:t>
            </a:r>
          </a:p>
        </p:txBody>
      </p:sp>
      <p:sp>
        <p:nvSpPr>
          <p:cNvPr id="4" name="Прямоугольник 3"/>
          <p:cNvSpPr/>
          <p:nvPr/>
        </p:nvSpPr>
        <p:spPr>
          <a:xfrm>
            <a:off x="795644" y="511326"/>
            <a:ext cx="7560623" cy="1938992"/>
          </a:xfrm>
          <a:prstGeom prst="rect">
            <a:avLst/>
          </a:prstGeom>
        </p:spPr>
        <p:style>
          <a:lnRef idx="1">
            <a:schemeClr val="dk1"/>
          </a:lnRef>
          <a:fillRef idx="3">
            <a:schemeClr val="dk1"/>
          </a:fillRef>
          <a:effectRef idx="2">
            <a:schemeClr val="dk1"/>
          </a:effectRef>
          <a:fontRef idx="minor">
            <a:schemeClr val="lt1"/>
          </a:fontRef>
        </p:style>
        <p:txBody>
          <a:bodyPr wrap="square">
            <a:spAutoFit/>
          </a:bodyPr>
          <a:lstStyle/>
          <a:p>
            <a:r>
              <a:rPr lang="ru-RU" sz="2000" dirty="0"/>
              <a:t>Для того, чтобы не было разногласии при разделе имущества, закон устанавливает составление </a:t>
            </a:r>
            <a:r>
              <a:rPr lang="ru-RU" sz="2000" b="1" dirty="0"/>
              <a:t>брачного договора</a:t>
            </a:r>
            <a:r>
              <a:rPr lang="ru-RU" sz="2000" dirty="0"/>
              <a:t>.</a:t>
            </a:r>
          </a:p>
          <a:p>
            <a:r>
              <a:rPr lang="ru-RU" sz="2000" i="1" dirty="0"/>
              <a:t>Брачным договором признается соглашение лиц, вступающих в брак, или соглашение супругов, определяющее имущественные права и обязанности супругов в браке и (или) в случае его расторжения.</a:t>
            </a:r>
            <a:endParaRPr lang="ru-RU" sz="2000" dirty="0"/>
          </a:p>
        </p:txBody>
      </p:sp>
    </p:spTree>
    <p:extLst>
      <p:ext uri="{BB962C8B-B14F-4D97-AF65-F5344CB8AC3E}">
        <p14:creationId xmlns:p14="http://schemas.microsoft.com/office/powerpoint/2010/main" val="4112056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71472" y="214290"/>
            <a:ext cx="7920880"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nchor="ctr">
            <a:spAutoFit/>
          </a:bodyPr>
          <a:lstStyle/>
          <a:p>
            <a:pPr algn="ctr"/>
            <a:endParaRPr lang="en-US" sz="2000" b="1" dirty="0" smtClean="0"/>
          </a:p>
          <a:p>
            <a:pPr algn="ctr"/>
            <a:r>
              <a:rPr lang="ru-RU" sz="2000" b="1" dirty="0" smtClean="0"/>
              <a:t>Правоотношения </a:t>
            </a:r>
            <a:r>
              <a:rPr lang="ru-RU" sz="2000" b="1" dirty="0"/>
              <a:t>между родителями и детьми</a:t>
            </a:r>
            <a:r>
              <a:rPr lang="ru-RU" sz="2000" b="1" dirty="0" smtClean="0"/>
              <a:t>.</a:t>
            </a:r>
            <a:endParaRPr lang="en-US" sz="2000" b="1" dirty="0" smtClean="0"/>
          </a:p>
          <a:p>
            <a:pPr algn="ctr"/>
            <a:endParaRPr lang="ru-RU" sz="2000" dirty="0"/>
          </a:p>
        </p:txBody>
      </p:sp>
      <p:sp>
        <p:nvSpPr>
          <p:cNvPr id="4" name="Прямоугольник 3"/>
          <p:cNvSpPr/>
          <p:nvPr/>
        </p:nvSpPr>
        <p:spPr>
          <a:xfrm>
            <a:off x="571472" y="1285860"/>
            <a:ext cx="7801179" cy="5016758"/>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ru-RU" sz="2000" dirty="0"/>
              <a:t>В основе возникновения правоотношений между родителями и детьми лежит происхождение детей от их родителей. Рождение ребенка матерью подтверждается справкой, выданной родильным домом или другим медицинским учреждением, в котором ребенок родился. Факт рождения ребенка вне больницы может быть подтвержден врачом или свидетелем. На основании этих документов происходит регистрация ребенка в </a:t>
            </a:r>
            <a:r>
              <a:rPr lang="ru-RU" sz="2000" dirty="0" err="1"/>
              <a:t>ЗАГСе</a:t>
            </a:r>
            <a:r>
              <a:rPr lang="ru-RU" sz="2000" dirty="0"/>
              <a:t>.</a:t>
            </a:r>
          </a:p>
          <a:p>
            <a:r>
              <a:rPr lang="ru-RU" sz="2000" dirty="0"/>
              <a:t>Ребенок, </a:t>
            </a:r>
            <a:r>
              <a:rPr lang="ru-RU" sz="2000" dirty="0" err="1"/>
              <a:t>котрый</a:t>
            </a:r>
            <a:r>
              <a:rPr lang="ru-RU" sz="2000" dirty="0"/>
              <a:t> родился у женщины после заключения брака или не </a:t>
            </a:r>
            <a:r>
              <a:rPr lang="ru-RU" sz="2000" dirty="0" err="1"/>
              <a:t>поднее</a:t>
            </a:r>
            <a:r>
              <a:rPr lang="ru-RU" sz="2000" dirty="0"/>
              <a:t> чем на трехсотый день после того, как брак прекратился в связи со смертью мужа, расторжением брака или признанием брака  недействительным, считается родившимся в браке.</a:t>
            </a:r>
          </a:p>
          <a:p>
            <a:r>
              <a:rPr lang="ru-RU" sz="2000" dirty="0"/>
              <a:t>Ребенок, который родился у женщины не позднее чем на трехсотый день после прекращения брака, если женщина уже вступила в новый брак, считается рожденным в новом браке. Бывший ее муж или его родители имеют возможность в таком случае оспорить происхождение ребенка.</a:t>
            </a:r>
          </a:p>
        </p:txBody>
      </p:sp>
    </p:spTree>
    <p:extLst>
      <p:ext uri="{BB962C8B-B14F-4D97-AF65-F5344CB8AC3E}">
        <p14:creationId xmlns:p14="http://schemas.microsoft.com/office/powerpoint/2010/main" val="1004664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764704"/>
            <a:ext cx="8064896" cy="470898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ru-RU" sz="2000" dirty="0"/>
              <a:t>Ребенок имеет право на имя, фамилию, отчество. Имя ребенку дается по согласованию родителей. Отчество - по имени отца. При рождении ребенка у матери, не состоящей в браке, если не имеется заявления родителей или решения суда об установлении отцовства, имя и отчество ребенка записывается по указанию его матери.</a:t>
            </a:r>
          </a:p>
          <a:p>
            <a:r>
              <a:rPr lang="ru-RU" sz="2000" dirty="0"/>
              <a:t>Фамилия ребенку дается как у родителей. По желанию родителей фамилия ребенку может быть присвоена производная от деда по отцовской и материнской линии согласно национальным традициям. Если она у них разная, фамилия ребенку дается по соглашению а при не достижении согласия - по усмотрению органа опеки и попечительства. При рождении ребенка у матери, не состоящей в браке, фамилия ребенку дается по фамилии матери.</a:t>
            </a:r>
          </a:p>
          <a:p>
            <a:r>
              <a:rPr lang="ru-RU" sz="2000" dirty="0"/>
              <a:t>По совместной просьбе родителей, до достижения ребенком 16 лет, ЗАГС, исходя из интересов ребенка, вправе изменить ему имя, а фамилию – на фамилию другого родителя.</a:t>
            </a:r>
          </a:p>
        </p:txBody>
      </p:sp>
    </p:spTree>
    <p:extLst>
      <p:ext uri="{BB962C8B-B14F-4D97-AF65-F5344CB8AC3E}">
        <p14:creationId xmlns:p14="http://schemas.microsoft.com/office/powerpoint/2010/main" val="3658958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388" y="4357694"/>
            <a:ext cx="2071702" cy="181588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ru-RU" sz="1400" dirty="0"/>
              <a:t>На родителей возлагается защита прав и интересов детей, представление их в отношениях с любыми физическими и юридическими лицами, в том числе в судах</a:t>
            </a:r>
            <a:r>
              <a:rPr lang="ru-RU" sz="1400" dirty="0" smtClean="0"/>
              <a:t>.</a:t>
            </a:r>
            <a:endParaRPr lang="ru-RU" sz="1400" dirty="0"/>
          </a:p>
        </p:txBody>
      </p:sp>
      <p:pic>
        <p:nvPicPr>
          <p:cNvPr id="3" name="Picture 2" descr="Prava_rebenka.jpg"/>
          <p:cNvPicPr>
            <a:picLocks noChangeAspect="1"/>
          </p:cNvPicPr>
          <p:nvPr/>
        </p:nvPicPr>
        <p:blipFill>
          <a:blip r:embed="rId2"/>
          <a:stretch>
            <a:fillRect/>
          </a:stretch>
        </p:blipFill>
        <p:spPr>
          <a:xfrm>
            <a:off x="500034" y="571480"/>
            <a:ext cx="5657306" cy="5566426"/>
          </a:xfrm>
          <a:prstGeom prst="rect">
            <a:avLst/>
          </a:prstGeom>
        </p:spPr>
      </p:pic>
      <p:sp>
        <p:nvSpPr>
          <p:cNvPr id="5" name="Rectangle 4"/>
          <p:cNvSpPr/>
          <p:nvPr/>
        </p:nvSpPr>
        <p:spPr>
          <a:xfrm>
            <a:off x="6357950" y="785794"/>
            <a:ext cx="2071686" cy="3323987"/>
          </a:xfrm>
          <a:prstGeom prst="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r>
              <a:rPr lang="ru-RU" sz="1400" dirty="0" smtClean="0"/>
              <a:t>Ребенок имеет право: на защиту своих прав и законных интересов со стороны родителей и лиц, которые их замещают; выражать свое мнение прирешении в семье любого вопроса, затрагивающего его интересы; быть заслушанным в ходе любого судебного или административного разбирательства.</a:t>
            </a:r>
            <a:endParaRPr lang="ru-RU" sz="1400" dirty="0"/>
          </a:p>
        </p:txBody>
      </p:sp>
    </p:spTree>
    <p:extLst>
      <p:ext uri="{BB962C8B-B14F-4D97-AF65-F5344CB8AC3E}">
        <p14:creationId xmlns:p14="http://schemas.microsoft.com/office/powerpoint/2010/main" val="1708566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836711"/>
            <a:ext cx="7632848" cy="4401205"/>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ru-RU" sz="2000" dirty="0"/>
              <a:t>Если родители проживают раздельно и не могут сами решить, с кем из них будет жить ребенок, они обращаются в суд. Суд, решая этот вопрос, учитывает, кто из родителей проявляет большую заботу о ребенке, его возраст, привязанность к родителям, братьям, сестрам возможность создания необходимых условий. Если ребенку 10 лет, суд принимает во внимание и его мнение. Тот, родитель с кем проживает ребенок, не в праве препятствовать другому родителю, общаться с ребенком и участвовать в его воспитании.</a:t>
            </a:r>
          </a:p>
          <a:p>
            <a:r>
              <a:rPr lang="ru-RU" sz="2000" dirty="0"/>
              <a:t>Правом на совместное проживание с ребенком  и участие в воспитании его обладают и несовершеннолетние родители, в том числе и не состоящие в браке, если их материнство и отцовство установлено в законном порядке. До достижения несовершеннолетними родителями шестнадцати лет ребенку может быть назначен опекун. </a:t>
            </a:r>
          </a:p>
        </p:txBody>
      </p:sp>
    </p:spTree>
    <p:extLst>
      <p:ext uri="{BB962C8B-B14F-4D97-AF65-F5344CB8AC3E}">
        <p14:creationId xmlns:p14="http://schemas.microsoft.com/office/powerpoint/2010/main" val="2558925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843677"/>
            <a:ext cx="6480720" cy="2031325"/>
          </a:xfrm>
          <a:prstGeom prst="rect">
            <a:avLst/>
          </a:prstGeom>
        </p:spPr>
        <p:txBody>
          <a:bodyPr wrap="square">
            <a:spAutoFit/>
          </a:bodyPr>
          <a:lstStyle/>
          <a:p>
            <a:r>
              <a:rPr lang="ru-RU" dirty="0"/>
              <a:t>Родители обязаны осуществлять надзор за несовершеннолетними детьми. За вред, причиненный несовершеннолетними, не достигшими 14 лет, отвечают родители ребенка или опекуны. Несовершеннолетние от 14 до 18 лет отвечают на общих основаниях. Когда же заработка или собственного имущества не хватает, причиненный вред возмещается родителями.</a:t>
            </a:r>
          </a:p>
        </p:txBody>
      </p:sp>
      <p:sp>
        <p:nvSpPr>
          <p:cNvPr id="3" name="Прямоугольник 2"/>
          <p:cNvSpPr/>
          <p:nvPr/>
        </p:nvSpPr>
        <p:spPr>
          <a:xfrm>
            <a:off x="928662" y="3429000"/>
            <a:ext cx="7243738"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dirty="0"/>
              <a:t>Если родители не выполняют своих обязанностей, осуществляют свои права в противоречии с интересами детей, они могут быть лишены родительских прав или ограничены в этих правах, что допускается только судом</a:t>
            </a:r>
          </a:p>
        </p:txBody>
      </p:sp>
      <p:sp>
        <p:nvSpPr>
          <p:cNvPr id="4" name="Прямоугольник 3"/>
          <p:cNvSpPr/>
          <p:nvPr/>
        </p:nvSpPr>
        <p:spPr>
          <a:xfrm>
            <a:off x="1576046" y="5157192"/>
            <a:ext cx="6452338" cy="923330"/>
          </a:xfrm>
          <a:prstGeom prst="rect">
            <a:avLst/>
          </a:prstGeom>
        </p:spPr>
        <p:txBody>
          <a:bodyPr wrap="square">
            <a:spAutoFit/>
          </a:bodyPr>
          <a:lstStyle/>
          <a:p>
            <a:r>
              <a:rPr lang="ru-RU" dirty="0"/>
              <a:t>При изменении обстоятельств, послуживших причиной ограничения родительских прав, суд по иску родителей отменяет это ограничение.</a:t>
            </a:r>
          </a:p>
        </p:txBody>
      </p:sp>
    </p:spTree>
    <p:extLst>
      <p:ext uri="{BB962C8B-B14F-4D97-AF65-F5344CB8AC3E}">
        <p14:creationId xmlns:p14="http://schemas.microsoft.com/office/powerpoint/2010/main" val="2264707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5313" y="764704"/>
            <a:ext cx="6840760" cy="1200329"/>
          </a:xfrm>
          <a:prstGeom prst="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r>
              <a:rPr lang="ru-RU" dirty="0"/>
              <a:t>Между родителями и детьми возникают имущественные правоотношения по поводу принадлежащего им имущества, которые регулируются гражданским правом, и алиментные отношения, регулируемые семейным правом.</a:t>
            </a:r>
          </a:p>
        </p:txBody>
      </p:sp>
      <p:sp>
        <p:nvSpPr>
          <p:cNvPr id="3" name="Прямоугольник 2"/>
          <p:cNvSpPr/>
          <p:nvPr/>
        </p:nvSpPr>
        <p:spPr>
          <a:xfrm>
            <a:off x="3059832" y="4797152"/>
            <a:ext cx="4355976"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ru-RU" dirty="0"/>
              <a:t>Родители и дети могут вступать друг с другом во все предусмотренные законом сделки. По достижении 14 лет они могут быть участниками общей собственности</a:t>
            </a:r>
          </a:p>
        </p:txBody>
      </p:sp>
      <p:sp>
        <p:nvSpPr>
          <p:cNvPr id="4" name="Прямоугольник 3"/>
          <p:cNvSpPr/>
          <p:nvPr/>
        </p:nvSpPr>
        <p:spPr>
          <a:xfrm>
            <a:off x="1835696" y="2348880"/>
            <a:ext cx="5145414" cy="203132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dirty="0"/>
              <a:t> Имущество родителей и детей раздельно. При жизни родителей дети не имеют право на их имущество. Родители не имеют право на имущество детей, хотя взаимно и пользуются вещами друг друга. Приобретенные родителями одежда, обувь, книги и т. д. для детей принадлежат последним. </a:t>
            </a:r>
          </a:p>
        </p:txBody>
      </p:sp>
    </p:spTree>
    <p:extLst>
      <p:ext uri="{BB962C8B-B14F-4D97-AF65-F5344CB8AC3E}">
        <p14:creationId xmlns:p14="http://schemas.microsoft.com/office/powerpoint/2010/main" val="2644393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929058" y="1214422"/>
            <a:ext cx="392909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Усыновление – это юридический акт, в результате которого между лицом, усыновляющим ребенка (усыновителем), с одной стороны, и усыновляемым, с другой стороны, возникают такие же права и обязанности, как между родителями и детьми.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1928794" y="571480"/>
            <a:ext cx="4480842" cy="369332"/>
          </a:xfrm>
          <a:prstGeom prst="rect">
            <a:avLst/>
          </a:prstGeom>
        </p:spPr>
        <p:txBody>
          <a:bodyPr wrap="none">
            <a:spAutoFit/>
          </a:bodyPr>
          <a:lstStyle/>
          <a:p>
            <a:pPr lvl="0" indent="450850" algn="just" fontAlgn="base">
              <a:spcBef>
                <a:spcPct val="0"/>
              </a:spcBef>
              <a:spcAft>
                <a:spcPct val="0"/>
              </a:spcAft>
            </a:pPr>
            <a:r>
              <a:rPr lang="ru-RU" b="1" dirty="0" smtClean="0">
                <a:latin typeface="Arial" pitchFamily="34" charset="0"/>
                <a:ea typeface="Times New Roman" pitchFamily="18" charset="0"/>
                <a:cs typeface="Arial" pitchFamily="34" charset="0"/>
              </a:rPr>
              <a:t>Усыновление (удочерение) детей</a:t>
            </a:r>
            <a:endParaRPr lang="en-US" sz="1050" dirty="0" smtClean="0">
              <a:latin typeface="Arial" pitchFamily="34" charset="0"/>
              <a:cs typeface="Arial" pitchFamily="34" charset="0"/>
            </a:endParaRPr>
          </a:p>
        </p:txBody>
      </p:sp>
      <p:sp>
        <p:nvSpPr>
          <p:cNvPr id="4" name="Rectangle 3"/>
          <p:cNvSpPr/>
          <p:nvPr/>
        </p:nvSpPr>
        <p:spPr>
          <a:xfrm>
            <a:off x="3857620" y="3000372"/>
            <a:ext cx="4714908" cy="1200329"/>
          </a:xfrm>
          <a:prstGeom prst="rect">
            <a:avLst/>
          </a:prstGeom>
        </p:spPr>
        <p:txBody>
          <a:bodyPr wrap="square">
            <a:spAutoFit/>
          </a:bodyPr>
          <a:lstStyle/>
          <a:p>
            <a:r>
              <a:rPr lang="ru-RU" dirty="0" smtClean="0"/>
              <a:t>Усыновителями могут быть лица, достигшие 18 лет. Предельного возраста закон не устанавливает, но разница в возрасте не может быть менее 15 лет. </a:t>
            </a:r>
            <a:endParaRPr lang="en-US" dirty="0"/>
          </a:p>
        </p:txBody>
      </p:sp>
      <p:sp>
        <p:nvSpPr>
          <p:cNvPr id="5" name="Rectangle 4"/>
          <p:cNvSpPr/>
          <p:nvPr/>
        </p:nvSpPr>
        <p:spPr>
          <a:xfrm>
            <a:off x="714348" y="4286256"/>
            <a:ext cx="7429552" cy="1815882"/>
          </a:xfrm>
          <a:prstGeom prst="rect">
            <a:avLst/>
          </a:prstGeom>
        </p:spPr>
        <p:txBody>
          <a:bodyPr wrap="square">
            <a:spAutoFit/>
          </a:bodyPr>
          <a:lstStyle/>
          <a:p>
            <a:r>
              <a:rPr lang="ru-RU" sz="1600" dirty="0" smtClean="0"/>
              <a:t>Усыновителями не могут быть </a:t>
            </a:r>
            <a:endParaRPr lang="en-US" sz="1600" dirty="0" smtClean="0"/>
          </a:p>
          <a:p>
            <a:pPr marL="342900" indent="-342900">
              <a:buFont typeface="+mj-lt"/>
              <a:buAutoNum type="arabicParenR"/>
            </a:pPr>
            <a:r>
              <a:rPr lang="ru-RU" sz="1600" dirty="0" smtClean="0"/>
              <a:t>лишенные в родительских правах или ограниченные в них, </a:t>
            </a:r>
            <a:endParaRPr lang="en-US" sz="1600" dirty="0" smtClean="0"/>
          </a:p>
          <a:p>
            <a:pPr marL="342900" indent="-342900">
              <a:buFont typeface="+mj-lt"/>
              <a:buAutoNum type="arabicParenR"/>
            </a:pPr>
            <a:r>
              <a:rPr lang="ru-RU" sz="1600" dirty="0" smtClean="0"/>
              <a:t>недееспособные либо ограничено дееспособные,</a:t>
            </a:r>
            <a:endParaRPr lang="en-US" sz="1600" dirty="0" smtClean="0"/>
          </a:p>
          <a:p>
            <a:pPr marL="342900" indent="-342900">
              <a:buFont typeface="+mj-lt"/>
              <a:buAutoNum type="arabicParenR"/>
            </a:pPr>
            <a:r>
              <a:rPr lang="ru-RU" sz="1600" dirty="0" smtClean="0"/>
              <a:t> состоящие на учете в психиатрических или наркологических учреждениях,</a:t>
            </a:r>
            <a:endParaRPr lang="en-US" sz="1600" dirty="0" smtClean="0"/>
          </a:p>
          <a:p>
            <a:pPr marL="342900" indent="-342900">
              <a:buFont typeface="+mj-lt"/>
              <a:buAutoNum type="arabicParenR"/>
            </a:pPr>
            <a:r>
              <a:rPr lang="ru-RU" sz="1600" dirty="0" smtClean="0"/>
              <a:t>бывшие усыновители, лишенные этого права по компрометирующим обстоятельствам, </a:t>
            </a:r>
            <a:endParaRPr lang="en-US" sz="1600" dirty="0" smtClean="0"/>
          </a:p>
          <a:p>
            <a:pPr marL="342900" indent="-342900">
              <a:buFont typeface="+mj-lt"/>
              <a:buAutoNum type="arabicParenR"/>
            </a:pPr>
            <a:r>
              <a:rPr lang="ru-RU" sz="1600" dirty="0" smtClean="0"/>
              <a:t>раннее судимые за преступления.</a:t>
            </a:r>
            <a:endParaRPr lang="en-US" sz="1600" dirty="0"/>
          </a:p>
        </p:txBody>
      </p:sp>
      <p:pic>
        <p:nvPicPr>
          <p:cNvPr id="6" name="Picture 5" descr="ус.jpg"/>
          <p:cNvPicPr>
            <a:picLocks noChangeAspect="1"/>
          </p:cNvPicPr>
          <p:nvPr/>
        </p:nvPicPr>
        <p:blipFill>
          <a:blip r:embed="rId2"/>
          <a:stretch>
            <a:fillRect/>
          </a:stretch>
        </p:blipFill>
        <p:spPr>
          <a:xfrm>
            <a:off x="642910" y="1357298"/>
            <a:ext cx="2939163" cy="257176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928662" y="785794"/>
            <a:ext cx="7358114"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Усыновление детей, достигших10-летнего возраста, требует согласия последних. Такое согласие не требуется лишь в том случае, если ребенок воспитывается у будущих усыновителей и признает их своими родителями.</a:t>
            </a:r>
          </a:p>
        </p:txBody>
      </p:sp>
      <p:pic>
        <p:nvPicPr>
          <p:cNvPr id="3" name="Picture 2" descr="2.jpeg"/>
          <p:cNvPicPr>
            <a:picLocks noChangeAspect="1"/>
          </p:cNvPicPr>
          <p:nvPr/>
        </p:nvPicPr>
        <p:blipFill>
          <a:blip r:embed="rId2"/>
          <a:stretch>
            <a:fillRect/>
          </a:stretch>
        </p:blipFill>
        <p:spPr>
          <a:xfrm>
            <a:off x="5000628" y="2500306"/>
            <a:ext cx="3214710" cy="2457914"/>
          </a:xfrm>
          <a:prstGeom prst="rect">
            <a:avLst/>
          </a:prstGeom>
        </p:spPr>
      </p:pic>
      <p:sp>
        <p:nvSpPr>
          <p:cNvPr id="4" name="Rectangle 3"/>
          <p:cNvSpPr/>
          <p:nvPr/>
        </p:nvSpPr>
        <p:spPr>
          <a:xfrm>
            <a:off x="785786" y="2285992"/>
            <a:ext cx="3643338" cy="2585323"/>
          </a:xfrm>
          <a:prstGeom prst="rect">
            <a:avLst/>
          </a:prstGeom>
        </p:spPr>
        <p:txBody>
          <a:bodyPr wrap="square">
            <a:spAutoFit/>
          </a:bodyPr>
          <a:lstStyle/>
          <a:p>
            <a:pPr lvl="0" indent="450850" eaLnBrk="0" fontAlgn="base" hangingPunct="0">
              <a:spcBef>
                <a:spcPct val="0"/>
              </a:spcBef>
              <a:spcAft>
                <a:spcPct val="0"/>
              </a:spcAft>
            </a:pPr>
            <a:r>
              <a:rPr lang="ru-RU" dirty="0" smtClean="0">
                <a:latin typeface="Arial" pitchFamily="34" charset="0"/>
                <a:ea typeface="Times New Roman" pitchFamily="18" charset="0"/>
                <a:cs typeface="Arial" pitchFamily="34" charset="0"/>
              </a:rPr>
              <a:t>Усыновление допускается как в отношении детей, не имеющих родителей, так и имеющих их. В последнем случае требуется и согласие последних на усыновление их ребенка, которое должно быть выражено письменно каждым родителем в отдельности.</a:t>
            </a:r>
            <a:r>
              <a:rPr lang="en-US" dirty="0" smtClean="0">
                <a:latin typeface="Arial" pitchFamily="34" charset="0"/>
                <a:cs typeface="Arial" pitchFamily="34"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39552" y="1523257"/>
            <a:ext cx="7344816" cy="830997"/>
          </a:xfrm>
          <a:prstGeom prst="rect">
            <a:avLst/>
          </a:prstGeom>
          <a:ln>
            <a:headEnd/>
            <a:tailEnd/>
          </a:ln>
        </p:spPr>
        <p:style>
          <a:lnRef idx="1">
            <a:schemeClr val="accent1"/>
          </a:lnRef>
          <a:fillRef idx="1003">
            <a:schemeClr val="dk2"/>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Семья - это особое социально организованное объединение людей, союз лиц, характеризующийся общностью моральных, хозяйственных, бытовых и иных условий и интересов.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3428992" y="2643182"/>
            <a:ext cx="5008070" cy="1754326"/>
          </a:xfrm>
          <a:prstGeom prst="rect">
            <a:avLst/>
          </a:prstGeom>
          <a:ln w="9525">
            <a:noFill/>
            <a:miter lim="800000"/>
            <a:headEnd/>
            <a:tailEnd/>
          </a:ln>
          <a:effectLst/>
        </p:spPr>
        <p:style>
          <a:lnRef idx="0">
            <a:scrgbClr r="0" g="0" b="0"/>
          </a:lnRef>
          <a:fillRef idx="1003">
            <a:schemeClr val="dk2"/>
          </a:fillRef>
          <a:effectRef idx="0">
            <a:scrgbClr r="0" g="0" b="0"/>
          </a:effectRef>
          <a:fontRef idx="major"/>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Важным средством укрепления семейных отношений является право, предусматривающее огромный комплекс мер, направленных на заботу о семье, детях, охрану интересов матери и ребёнка, поощрение материнства.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1043608" y="428604"/>
            <a:ext cx="6528756" cy="830997"/>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lvl="0" indent="450850" algn="just" fontAlgn="base">
              <a:spcBef>
                <a:spcPct val="0"/>
              </a:spcBef>
              <a:spcAft>
                <a:spcPct val="0"/>
              </a:spcAf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Понятие и основные принципы семейного права.</a:t>
            </a:r>
            <a:endPar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1027" name="Rectangle 3"/>
          <p:cNvSpPr>
            <a:spLocks noChangeArrowheads="1"/>
          </p:cNvSpPr>
          <p:nvPr/>
        </p:nvSpPr>
        <p:spPr bwMode="auto">
          <a:xfrm>
            <a:off x="714348" y="4714884"/>
            <a:ext cx="7286676" cy="1569660"/>
          </a:xfrm>
          <a:prstGeom prst="rect">
            <a:avLst/>
          </a:prstGeom>
          <a:ln w="9525">
            <a:noFill/>
            <a:miter lim="800000"/>
            <a:headEnd/>
            <a:tailEnd/>
          </a:ln>
          <a:effectLst/>
        </p:spPr>
        <p:style>
          <a:lnRef idx="0">
            <a:scrgbClr r="0" g="0" b="0"/>
          </a:lnRef>
          <a:fillRef idx="1003">
            <a:schemeClr val="dk2"/>
          </a:fillRef>
          <a:effectRef idx="0">
            <a:scrgbClr r="0" g="0" b="0"/>
          </a:effectRef>
          <a:fontRef idx="major"/>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Семейное право регулирует такие отношения, которые требуют властной государственной регламентации. К ним относятся, отношения, возникающие по поводу заключения и прекращения брака, между супругами в браке, между родителями и детьми, между усыновителями и усыновленными, между другими членами семьи, связанные с регистрацией актов гражданского состояния и др.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 name="Picture 2" descr="F:\право\1289710047S5h57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177" y="2614508"/>
            <a:ext cx="2487946" cy="174318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142976" y="1714488"/>
            <a:ext cx="6026410" cy="4247317"/>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равенство супругов в решения всех вопросов семьи;</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равенство супругов и других членов семьи в разрешении внутресемейных попросов;</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равенство во вступлении брачное отношение лиц, независимо от их национальности, расы, отношения к религии и т.п.;</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охрана и поощрение материнства;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забота о воспитании несовершеннолетних детей и обеспечение их интересов;</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единобрачие;</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свобода расторжения брака;</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8509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взаимная материальная и моральная поддержка участников семейных отношений и забота друг о друге.</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Прямоугольник 1"/>
          <p:cNvSpPr/>
          <p:nvPr/>
        </p:nvSpPr>
        <p:spPr>
          <a:xfrm>
            <a:off x="683569" y="548680"/>
            <a:ext cx="756084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indent="450850" algn="just" fontAlgn="base">
              <a:spcBef>
                <a:spcPct val="0"/>
              </a:spcBef>
              <a:spcAft>
                <a:spcPct val="0"/>
              </a:spcAft>
              <a:tabLst>
                <a:tab pos="850900" algn="l"/>
              </a:tabLst>
            </a:pPr>
            <a:endParaRPr lang="en-US" dirty="0" smtClean="0">
              <a:latin typeface="Arial" pitchFamily="34" charset="0"/>
              <a:ea typeface="Times New Roman" pitchFamily="18" charset="0"/>
              <a:cs typeface="Arial" pitchFamily="34" charset="0"/>
            </a:endParaRPr>
          </a:p>
          <a:p>
            <a:pPr lvl="0" indent="450850" algn="just" fontAlgn="base">
              <a:spcBef>
                <a:spcPct val="0"/>
              </a:spcBef>
              <a:spcAft>
                <a:spcPct val="0"/>
              </a:spcAft>
              <a:tabLst>
                <a:tab pos="850900" algn="l"/>
              </a:tabLst>
            </a:pPr>
            <a:r>
              <a:rPr lang="ru-RU" dirty="0" smtClean="0">
                <a:latin typeface="Arial" pitchFamily="34" charset="0"/>
                <a:ea typeface="Times New Roman" pitchFamily="18" charset="0"/>
                <a:cs typeface="Arial" pitchFamily="34" charset="0"/>
              </a:rPr>
              <a:t>Основными </a:t>
            </a:r>
            <a:r>
              <a:rPr lang="ru-RU" dirty="0">
                <a:latin typeface="Arial" pitchFamily="34" charset="0"/>
                <a:ea typeface="Times New Roman" pitchFamily="18" charset="0"/>
                <a:cs typeface="Arial" pitchFamily="34" charset="0"/>
              </a:rPr>
              <a:t>принципами семейного права являются</a:t>
            </a:r>
            <a:r>
              <a:rPr lang="ru-RU" dirty="0" smtClean="0">
                <a:latin typeface="Arial" pitchFamily="34" charset="0"/>
                <a:ea typeface="Times New Roman" pitchFamily="18" charset="0"/>
                <a:cs typeface="Arial" pitchFamily="34" charset="0"/>
              </a:rPr>
              <a:t>:</a:t>
            </a:r>
            <a:endParaRPr lang="en-US" dirty="0" smtClean="0">
              <a:latin typeface="Arial" pitchFamily="34" charset="0"/>
              <a:ea typeface="Times New Roman" pitchFamily="18" charset="0"/>
              <a:cs typeface="Arial" pitchFamily="34" charset="0"/>
            </a:endParaRPr>
          </a:p>
          <a:p>
            <a:pPr lvl="0" indent="450850" algn="just" fontAlgn="base">
              <a:spcBef>
                <a:spcPct val="0"/>
              </a:spcBef>
              <a:spcAft>
                <a:spcPct val="0"/>
              </a:spcAft>
              <a:tabLst>
                <a:tab pos="850900" algn="l"/>
              </a:tabLst>
            </a:pPr>
            <a:endParaRPr lang="en-US"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928794" y="357166"/>
            <a:ext cx="5060809" cy="1015663"/>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non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Заключение и прекращение брака.</a:t>
            </a:r>
            <a:endPar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6" name="Rectangle 2"/>
          <p:cNvSpPr>
            <a:spLocks noChangeArrowheads="1"/>
          </p:cNvSpPr>
          <p:nvPr/>
        </p:nvSpPr>
        <p:spPr bwMode="auto">
          <a:xfrm>
            <a:off x="714348" y="1643050"/>
            <a:ext cx="7786742" cy="1384995"/>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Брак - это юридически оформленный, основанный на добровольном согласии союз мужчины и женщины. </a:t>
            </a:r>
          </a:p>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 законодательству Республики Узбекистан признаётся только тот брак, который заключен в органах записи гражданского состояния (ЗАГС), а в предусмотренных законом случаях - в посольствах и консульствах.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7" name="Rectangle 3"/>
          <p:cNvSpPr>
            <a:spLocks noChangeArrowheads="1"/>
          </p:cNvSpPr>
          <p:nvPr/>
        </p:nvSpPr>
        <p:spPr bwMode="auto">
          <a:xfrm>
            <a:off x="571472" y="3643314"/>
            <a:ext cx="8215370"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Заключение брака производится при личном присутствии лиц вступающих в брак, по истечении месяца со дня подачи ими заявления в органы записи актов гражданского состояния  органы ЗАГСа. </a:t>
            </a: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наличии уважительных причин этот срок может быть сокращен. </a:t>
            </a: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Причинами сокращения месячного срока могут быть призыв в армию, предстоящий отъезд будущего супруга, находящегося на военной службе и приехавшего на короткий срок для регистрации брака, срочный выезд в командировку. </a:t>
            </a: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наличии особых обстоятельств (беременности, рождении ребенка и др.) брак может быть заключен в день подачи заявления. </a:t>
            </a: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Указанные и другие заслуживающие внимания доказательства должны быть подтверждены соответствующими доказательствами.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8" name="Rectangle 4"/>
          <p:cNvSpPr>
            <a:spLocks noChangeArrowheads="1"/>
          </p:cNvSpPr>
          <p:nvPr/>
        </p:nvSpPr>
        <p:spPr bwMode="auto">
          <a:xfrm>
            <a:off x="750067" y="3057357"/>
            <a:ext cx="785818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Присутствие обоих супругов при регистрации брака обязательно. Отсутствие, хотя бы по уважительным причинам, исключает возможность регистрации брака.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857224" y="2928934"/>
            <a:ext cx="7215238"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tab pos="228600"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Недееспособность служит препятствием к браку, если она установлена до регистрации брака. Если она наступает  после регистрации брака, брак может быть, расторгнут.</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228600"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тех случаях, когда человек, хотя и не признан судом недееспособным, но совершенно очевидно, что он не понимает своих действий, брак также не должен регистрироваться. В данном случае нальзя сказать, что соблюдено условие свободного и добровольного вступления в брак.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714348" y="4714884"/>
            <a:ext cx="7000924" cy="1569660"/>
          </a:xfrm>
          <a:prstGeom prst="rect">
            <a:avLst/>
          </a:prstGeom>
        </p:spPr>
        <p:txBody>
          <a:bodyPr wrap="square">
            <a:spAutoFit/>
          </a:bodyPr>
          <a:lstStyle/>
          <a:p>
            <a:pPr lvl="0" indent="450850" algn="just" fontAlgn="base">
              <a:spcBef>
                <a:spcPct val="0"/>
              </a:spcBef>
              <a:spcAft>
                <a:spcPct val="0"/>
              </a:spcAf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По этим же мотивам брак не может быть зарегистрирован и в том случае, если человек находится в состоянии сильного алкогольного, наркотического, токсического опьянения, в других случаях, когда он временно не в состоянии осознавать характер своих действий.  </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lvl="0" indent="450850" algn="just" eaLnBrk="0" fontAlgn="base" hangingPunct="0">
              <a:spcBef>
                <a:spcPct val="0"/>
              </a:spcBef>
              <a:spcAft>
                <a:spcPct val="0"/>
              </a:spcAf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Нарушение названных условий и наличие хотя бы одного из перечисленных препятствий являются основанием для признания брака недействительным. Не действительным признается также брак, заключенный без намерения создать семью. Такой брак считается фиктивным, имеющий целью приобретение какого-либо блага: права на прописку, на имущество, на пенсию.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857224" y="714356"/>
            <a:ext cx="7286676" cy="193899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indent="450850" algn="just" fontAlgn="base">
              <a:spcBef>
                <a:spcPct val="0"/>
              </a:spcBef>
              <a:spcAft>
                <a:spcPct val="0"/>
              </a:spcAft>
              <a:tabLst>
                <a:tab pos="228600" algn="l"/>
              </a:tabLst>
            </a:pPr>
            <a:r>
              <a:rPr lang="ru-RU" sz="1200" dirty="0" smtClean="0">
                <a:latin typeface="Arial" pitchFamily="34" charset="0"/>
                <a:ea typeface="Times New Roman" pitchFamily="18" charset="0"/>
                <a:cs typeface="Arial" pitchFamily="34" charset="0"/>
              </a:rPr>
              <a:t>Брак не может быть заключен:</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buFontTx/>
              <a:buChar char="•"/>
              <a:tabLst>
                <a:tab pos="228600" algn="l"/>
              </a:tabLst>
            </a:pPr>
            <a:r>
              <a:rPr lang="ru-RU" sz="1200" dirty="0" smtClean="0">
                <a:latin typeface="Arial" pitchFamily="34" charset="0"/>
                <a:ea typeface="Times New Roman" pitchFamily="18" charset="0"/>
                <a:cs typeface="Arial" pitchFamily="34" charset="0"/>
              </a:rPr>
              <a:t>между лицами, из которых хотя бы одно состоит уже в другом зарегистрированном браке; </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buFontTx/>
              <a:buChar char="•"/>
              <a:tabLst>
                <a:tab pos="228600" algn="l"/>
              </a:tabLst>
            </a:pPr>
            <a:r>
              <a:rPr lang="ru-RU" sz="1200" dirty="0" smtClean="0">
                <a:latin typeface="Arial" pitchFamily="34" charset="0"/>
                <a:ea typeface="Times New Roman" pitchFamily="18" charset="0"/>
                <a:cs typeface="Arial" pitchFamily="34" charset="0"/>
              </a:rPr>
              <a:t> между родственниками по прямой восходящей и нисходящей линии, полнородными и неполнородными братьями и сестрами, а  также усыновленными и усыновителями (удочеренными). </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buFontTx/>
              <a:buChar char="•"/>
              <a:tabLst>
                <a:tab pos="228600" algn="l"/>
              </a:tabLst>
            </a:pPr>
            <a:r>
              <a:rPr lang="ru-RU" sz="1200" dirty="0" smtClean="0">
                <a:latin typeface="Arial" pitchFamily="34" charset="0"/>
                <a:ea typeface="Times New Roman" pitchFamily="18" charset="0"/>
                <a:cs typeface="Arial" pitchFamily="34" charset="0"/>
              </a:rPr>
              <a:t>между лицами, из которых хотя бы один признан судом не дееспособным вследствии психического расстройства (душевной болезни или слабоумия);</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buFontTx/>
              <a:buChar char="•"/>
              <a:tabLst>
                <a:tab pos="228600" algn="l"/>
              </a:tabLst>
            </a:pPr>
            <a:r>
              <a:rPr lang="ru-RU" sz="1200" dirty="0" smtClean="0">
                <a:latin typeface="Arial" pitchFamily="34" charset="0"/>
                <a:ea typeface="Times New Roman" pitchFamily="18" charset="0"/>
                <a:cs typeface="Arial" pitchFamily="34" charset="0"/>
              </a:rPr>
              <a:t>если одно из лиц, вступивщих в брак, скрыло от другого лица наличие венерической болезни или вируса иммунодефицита человека (ВИЧ-инфекции), то последний вправе обратиться в суд с требованием блака недействительным.  </a:t>
            </a:r>
            <a:endParaRPr lang="en-US" sz="1200" dirty="0" smtClean="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1071538" y="714356"/>
            <a:ext cx="6929486" cy="5078313"/>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tab pos="2286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У лиц, состоявших в браке, признанном недействительным, права и обязанности супругов анулируются. Однако это не влияет на права детей, родившихся в этом браке.</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2286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Признания брака недействительным осуществляется только судом.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2286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Признание брака не действительным влечет за собой:</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2286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применение к имуществу, нажитому во время  недействительного брака, норм гражданского права об общей собственности, а не норм семейного права;</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2286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лишение супруга, принявшего фамилию другого супруга, права носить общую фамилию;</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Char char="•"/>
              <a:tabLst>
                <a:tab pos="2286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лишение «недействительного» супруга права получения алиментов от другого супруга в случае нетрудоспособности.</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228600" algn="l"/>
              </a:tabLst>
            </a:pP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Эти санкции распространяются только на виновного супруга. Невиновный супруг своих супружеских прав не лишается. У него сохраняется право на алименты, на совместно нажитое имущество.</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85720" y="2357430"/>
            <a:ext cx="850112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tab pos="850900"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Расторжение брака производится в органах ЗАГСа и в суде.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850900"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ЗАГСе брак прекращается при взаимном согласии супругов, выраженном  в общем или раздельном заявлениях, и в случае, если они не имеют несовершеннолетних детей. Оформление развода и выдача документов о расторжении брака производится по истечении трех месяцев со дня подачи супругами заявления о разводе.</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850900"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Трехмесячный срок устанавливается для того, чтобы супруги могли подумать о целесообразности развода. Этот срок не может быть ни сокращен, ни увеличен, но при наличии уважительных причин по просьбе супругов может быть перенесен. Если супруги не явились в ЗАГС в назначенный срок по уважительной причине, то ЗАГС может, не назначая нового срока, зарегистрировать развод в день их явки. При подаче заявления должны присутствовать оба супруга, а регистрация развода возможна в отсутствии одного из них, если причина неявки уважительная. Но в данном случае требуется заявление этого супруга с просьбой о регистрации расторжения брака в его отсутствии. Просьба может быть сделана в момент подачи заявления и позже. Однако не допускается расторжение брака по доверенности.</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850900"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Если супруги не явились в ЗАГС для расторжения брака по неуважительной причине, их заявление о разводе считается неподанным. При повторной подаче заявления трехмесячный срок начинается заново.</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tab pos="850900"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За развод в ЗАГСе уплачивается пошлина.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642910" y="500042"/>
            <a:ext cx="7286676" cy="1428760"/>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p>
            <a:pPr lvl="0" indent="450850" algn="just" fontAlgn="base">
              <a:spcBef>
                <a:spcPct val="0"/>
              </a:spcBef>
              <a:spcAft>
                <a:spcPct val="0"/>
              </a:spcAft>
              <a:tabLst>
                <a:tab pos="850900" algn="l"/>
              </a:tabLst>
            </a:pPr>
            <a:r>
              <a:rPr lang="ru-RU" sz="1200" dirty="0" smtClean="0">
                <a:latin typeface="Arial" pitchFamily="34" charset="0"/>
                <a:ea typeface="Times New Roman" pitchFamily="18" charset="0"/>
                <a:cs typeface="Arial" pitchFamily="34" charset="0"/>
              </a:rPr>
              <a:t>Брачно-семейные  отношения супругов прекращаются при наличии предусмотренных законом оснований. Ими являются:</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buFontTx/>
              <a:buChar char="•"/>
              <a:tabLst>
                <a:tab pos="850900" algn="l"/>
              </a:tabLst>
            </a:pPr>
            <a:r>
              <a:rPr lang="ru-RU" sz="1200" dirty="0" smtClean="0">
                <a:latin typeface="Arial" pitchFamily="34" charset="0"/>
                <a:ea typeface="Times New Roman" pitchFamily="18" charset="0"/>
                <a:cs typeface="Arial" pitchFamily="34" charset="0"/>
              </a:rPr>
              <a:t>смерть одного из супругов;</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buFontTx/>
              <a:buChar char="•"/>
              <a:tabLst>
                <a:tab pos="850900" algn="l"/>
              </a:tabLst>
            </a:pPr>
            <a:r>
              <a:rPr lang="ru-RU" sz="1200" dirty="0" smtClean="0">
                <a:latin typeface="Arial" pitchFamily="34" charset="0"/>
                <a:ea typeface="Times New Roman" pitchFamily="18" charset="0"/>
                <a:cs typeface="Arial" pitchFamily="34" charset="0"/>
              </a:rPr>
              <a:t> объявление одного из супругов в установленном порядке умершим;</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buFontTx/>
              <a:buChar char="•"/>
              <a:tabLst>
                <a:tab pos="850900" algn="l"/>
              </a:tabLst>
            </a:pPr>
            <a:r>
              <a:rPr lang="ru-RU" sz="1200" dirty="0" smtClean="0">
                <a:latin typeface="Arial" pitchFamily="34" charset="0"/>
                <a:ea typeface="Times New Roman" pitchFamily="18" charset="0"/>
                <a:cs typeface="Arial" pitchFamily="34" charset="0"/>
              </a:rPr>
              <a:t>путем его расторжения по заявлению одного или обоих супругов.</a:t>
            </a:r>
            <a:endParaRPr lang="en-US" sz="1200" dirty="0" smtClean="0">
              <a:latin typeface="Arial" pitchFamily="34" charset="0"/>
              <a:cs typeface="Arial" pitchFamily="34" charset="0"/>
            </a:endParaRPr>
          </a:p>
          <a:p>
            <a:pPr lvl="0" indent="450850" algn="just" eaLnBrk="0" fontAlgn="base" hangingPunct="0">
              <a:spcBef>
                <a:spcPct val="0"/>
              </a:spcBef>
              <a:spcAft>
                <a:spcPct val="0"/>
              </a:spcAft>
              <a:tabLst>
                <a:tab pos="850900" algn="l"/>
              </a:tabLst>
            </a:pPr>
            <a:r>
              <a:rPr lang="ru-RU" sz="1200" dirty="0" smtClean="0">
                <a:latin typeface="Arial" pitchFamily="34" charset="0"/>
                <a:ea typeface="Times New Roman" pitchFamily="18" charset="0"/>
                <a:cs typeface="Arial" pitchFamily="34" charset="0"/>
              </a:rPr>
              <a:t>	        В случае недееспособности одного из супругов основанием для прекращения брака может служить также заявление опекуна и прокурора.</a:t>
            </a:r>
            <a:endParaRPr lang="en-US" sz="1200" dirty="0" smtClean="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5357826"/>
            <a:ext cx="7358114" cy="830997"/>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ru-RU" sz="1600" dirty="0"/>
              <a:t>Инициатором расторжения брака могут быть как один из супругов, так и оба. Запрещается без согласия жены возбуждать дело о разводе во время ее беременности и в течение одного года после рождения ребенка</a:t>
            </a:r>
            <a:endParaRPr lang="en-US" sz="1600" dirty="0"/>
          </a:p>
        </p:txBody>
      </p:sp>
      <p:sp>
        <p:nvSpPr>
          <p:cNvPr id="21505" name="Rectangle 1"/>
          <p:cNvSpPr>
            <a:spLocks noChangeArrowheads="1"/>
          </p:cNvSpPr>
          <p:nvPr/>
        </p:nvSpPr>
        <p:spPr bwMode="auto">
          <a:xfrm>
            <a:off x="571472" y="571480"/>
            <a:ext cx="7643834"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органах ЗАГСа расторгается также брак по заявлению одного из супругов (даже при наличии у них общих несовершеннолетних детей), если другой признан в установленном порядке недееспособным, безвестно отсутствующим либо осужден за совершение преступления к лишению свободы на срок не менее трех лет.</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 наличии спора о детях, о разделе имущества или выплате средств на содержание нуждающемуся нетрудоспособному супругу расторжение брака осуществляется в суде. Супруги могут представить на рассмотрение  суда соглашение о том, с кем из них будут проживать несовершеннолетние дети, о порядке выплаты средств на содержание последних и нетрудоспособного нуждающегося супруга, о размерах этих средств, либо о разделе общего имущества супругов.</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Если соглашения между супругами по указанным вопросам нет или будет установлено, что соглашения между супругами нарушает интересы детей или одного из супругов, суд определяет, с кем из родителей будут проживать несовершеннолетние дети после расторжения брака, с кого из родителей и в каких размерах будут взыскиваться алименты на содержание детей, производит по требованию супругов раздел имущества, находящегося в их общей совместной собственности, по требованию супруга, имеющего право на получение содержания от другого супруга, определяется размер этого содержания.</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Дела о расторжении брака судом рассматриваются, как правило, в открытом заседании и в присутствии обоих супругов. В закрытом заседании дела могут рассматриваться по просьбе супругов, когда обсуждаются интимные вопросы.</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642910" y="548680"/>
            <a:ext cx="781752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Со вступлением в брак у супругов возникают права и обязанности. По своему характеру они носят личный и имущественный характер. Причем определяющее значение имеют личные отношения, так как они вытекают из сущности брака как  союза женщины и мужчины.</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2" name="Rectangle 2"/>
          <p:cNvSpPr>
            <a:spLocks noChangeArrowheads="1"/>
          </p:cNvSpPr>
          <p:nvPr/>
        </p:nvSpPr>
        <p:spPr bwMode="auto">
          <a:xfrm>
            <a:off x="639426" y="1517620"/>
            <a:ext cx="7817522" cy="1815882"/>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семейном Кодексе сказано, что при заключении брака  супруги по своему желанию избирают фамилию одного из супругов в качестве общей фамилии, либо каждый из супругов сохраняет свою добрачную фамилию. Право на выбор фамилии допускается только на момент регистрации брака. Запись о фамилии, произведенную в книгах ЗАГСа, изменить нельзя. Это можно сделать только на общих основаниях, предусмотренных Положением о порядке перемены гражданами фамилий, имен и отчества.</a:t>
            </a: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случае расторжения брака каждый из супругов может оставить фамилию, принятую во время регистрации брака, либо просить восстановить ему добрачную фамилию</a:t>
            </a:r>
            <a:r>
              <a:rPr kumimoji="0" lang="en-US" sz="900" b="0" i="0" u="none" strike="noStrike" cap="none" normalizeH="0" baseline="0" dirty="0" smtClean="0">
                <a:ln>
                  <a:noFill/>
                </a:ln>
                <a:solidFill>
                  <a:schemeClr val="tx1"/>
                </a:solidFill>
                <a:effectLst/>
                <a:latin typeface="Arial" pitchFamily="34" charset="0"/>
                <a:cs typeface="Arial" pitchFamily="34" charset="0"/>
              </a:rPr>
              <a:t> </a:t>
            </a:r>
            <a:r>
              <a:rPr lang="en-US" sz="900" dirty="0">
                <a:latin typeface="Arial" pitchFamily="34"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Прямоугольник 1"/>
          <p:cNvSpPr/>
          <p:nvPr/>
        </p:nvSpPr>
        <p:spPr>
          <a:xfrm>
            <a:off x="671437" y="3394394"/>
            <a:ext cx="7831882" cy="3139321"/>
          </a:xfrm>
          <a:prstGeom prst="rect">
            <a:avLst/>
          </a:prstGeom>
        </p:spPr>
        <p:txBody>
          <a:bodyPr wrap="square">
            <a:spAutoFit/>
          </a:bodyPr>
          <a:lstStyle/>
          <a:p>
            <a:r>
              <a:rPr lang="ru-RU" dirty="0"/>
              <a:t>Общей собственностью в соответствии с семейным законодательством является все то, что нажито в процессе совместной супружеской жизни, а также приобретено до регистрации брака на общие средства будущих супругов. </a:t>
            </a:r>
          </a:p>
          <a:p>
            <a:r>
              <a:rPr lang="ru-RU" dirty="0"/>
              <a:t>В общей собственности может быть только имущество, приобретенное во время зарегистрированного брака. Фактические супружеские отношения, независимо от их продолжительности, не влекут за собой возникновения общего имущества. Но принцип общности имущества не зависит от временного раздельного проживания супругов, если только это раздельное проживание не означает фактического прекращения брака без намерения восстановить супружеские отношения. </a:t>
            </a:r>
          </a:p>
        </p:txBody>
      </p:sp>
    </p:spTree>
  </p:cSld>
  <p:clrMapOvr>
    <a:masterClrMapping/>
  </p:clrMapOvr>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108</TotalTime>
  <Words>2658</Words>
  <Application>Microsoft Office PowerPoint</Application>
  <PresentationFormat>Экран (4:3)</PresentationFormat>
  <Paragraphs>104</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Паркет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JK</dc:title>
  <dc:creator>admin</dc:creator>
  <cp:lastModifiedBy>pc</cp:lastModifiedBy>
  <cp:revision>11</cp:revision>
  <dcterms:created xsi:type="dcterms:W3CDTF">2014-11-10T02:28:32Z</dcterms:created>
  <dcterms:modified xsi:type="dcterms:W3CDTF">2015-05-12T03:43:53Z</dcterms:modified>
</cp:coreProperties>
</file>