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02407AA-E5DB-425F-A71A-D472A0F82F61}" type="datetimeFigureOut">
              <a:rPr lang="ru-RU" smtClean="0"/>
              <a:t>29.08.2018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F5391824-6547-4413-9789-B7FB040EB47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 smtClean="0"/>
              <a:t>Реклама в Маркетинговой </a:t>
            </a:r>
            <a:r>
              <a:rPr lang="ru-RU" sz="5400" dirty="0" smtClean="0"/>
              <a:t>деятельности предприятия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869160"/>
            <a:ext cx="6858000" cy="914400"/>
          </a:xfrm>
        </p:spPr>
        <p:txBody>
          <a:bodyPr/>
          <a:lstStyle/>
          <a:p>
            <a:r>
              <a:rPr lang="ru-RU" dirty="0" smtClean="0"/>
              <a:t>Выполнил студент группы АД41</a:t>
            </a:r>
          </a:p>
          <a:p>
            <a:r>
              <a:rPr lang="ru-RU" dirty="0" smtClean="0"/>
              <a:t>Мачкасов Виктор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4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(5) анализ форм и каналов сбыта - определить, как можно лучше и эффективнее реализовывать продукцию данной компании в условиях конкретного рынка, кто может стать торговым посредником;</a:t>
            </a:r>
          </a:p>
          <a:p>
            <a:r>
              <a:rPr lang="ru-RU" dirty="0"/>
              <a:t>(6) анализ объема товарооборота предприятия;</a:t>
            </a:r>
          </a:p>
          <a:p>
            <a:r>
              <a:rPr lang="ru-RU" dirty="0"/>
              <a:t>(7) изучение конкурентов, определение форм и уровня конкуренции - установление главных конкурентов компании на рынке, их слабых и сильных сторон, получение информации о финансовом положении конкурентов, особенностях производственной деятельности, управления;</a:t>
            </a:r>
          </a:p>
          <a:p>
            <a:r>
              <a:rPr lang="ru-RU" dirty="0"/>
              <a:t>(8) исследование рекламной деятельности - определение наиболее эффективных способов воздействия на потребителя, повышение его интереса к продукции;</a:t>
            </a:r>
          </a:p>
          <a:p>
            <a:r>
              <a:rPr lang="ru-RU" dirty="0"/>
              <a:t>(9) определение наиболее эффективных способов продвижения товаров на рынке - выработка системы стимулов, позволяющий заинтересованность оптовых покупателей в закупке более крупных партий продукции;</a:t>
            </a:r>
          </a:p>
          <a:p>
            <a:r>
              <a:rPr lang="ru-RU" dirty="0"/>
              <a:t>(10) изучение ниш рынка.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91264" cy="1371600"/>
          </a:xfrm>
        </p:spPr>
        <p:txBody>
          <a:bodyPr>
            <a:normAutofit/>
          </a:bodyPr>
          <a:lstStyle/>
          <a:p>
            <a:r>
              <a:rPr lang="ru-RU" sz="2800" dirty="0"/>
              <a:t>Маркетинговая деятельность представляет собой комплекс мероприятий, цель которых:</a:t>
            </a:r>
          </a:p>
        </p:txBody>
      </p:sp>
    </p:spTree>
    <p:extLst>
      <p:ext uri="{BB962C8B-B14F-4D97-AF65-F5344CB8AC3E}">
        <p14:creationId xmlns:p14="http://schemas.microsoft.com/office/powerpoint/2010/main" val="418829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Реклама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направление </a:t>
            </a:r>
            <a:r>
              <a:rPr lang="ru-RU" dirty="0"/>
              <a:t>в маркетинговых </a:t>
            </a:r>
            <a:r>
              <a:rPr lang="ru-RU" dirty="0" smtClean="0"/>
              <a:t>коммуникациях, </a:t>
            </a:r>
            <a:r>
              <a:rPr lang="ru-RU" dirty="0"/>
              <a:t>в рамках которого производится распространение информации для привлечения внимания к объекту рекламирования с целью формирования или поддержания интереса к </a:t>
            </a:r>
            <a:r>
              <a:rPr lang="ru-RU" dirty="0" smtClean="0"/>
              <a:t>нему.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1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рекламы по цели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dirty="0"/>
              <a:t>Коммерческая (экономическая) реклама. Целью экономической рекламы становится потребитель (потенциальный покупатель), предложив товар которому</a:t>
            </a:r>
            <a:r>
              <a:rPr lang="ru-RU" dirty="0" smtClean="0"/>
              <a:t>, </a:t>
            </a:r>
            <a:r>
              <a:rPr lang="ru-RU" dirty="0"/>
              <a:t>можно получить взамен от него прибыль</a:t>
            </a:r>
            <a:r>
              <a:rPr lang="ru-RU" dirty="0" smtClean="0"/>
              <a:t>.;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/>
              <a:t>Социальная реклама — выходит за рамки экономических задач, направлена на достижение благотворительных и иных общественно полезных целей: популяризация здорового образа жизни среди населения; поддержка незащищённых слоёв населения; борьба с загрязнением окружающей среды; популяризация общественных организаций и фондов, целью которых является помощь окружающим людям, в частности детям.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/>
              <a:t>Политическая реклама (в том числе предвыборная). В наше время она всё чаще выступает как средство борьбы за избирателей, за их голоса. Именно с её помощью некоторые партии и политики пытаются завоевать себе место у власти.</a:t>
            </a:r>
          </a:p>
        </p:txBody>
      </p:sp>
    </p:spTree>
    <p:extLst>
      <p:ext uri="{BB962C8B-B14F-4D97-AF65-F5344CB8AC3E}">
        <p14:creationId xmlns:p14="http://schemas.microsoft.com/office/powerpoint/2010/main" val="265528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Коммерческая реклама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518457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517" y="4163144"/>
            <a:ext cx="4425079" cy="2407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" y="4149080"/>
            <a:ext cx="4621673" cy="231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575" y="259513"/>
            <a:ext cx="2730451" cy="3880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445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309" y="24377"/>
            <a:ext cx="5791200" cy="1371600"/>
          </a:xfrm>
        </p:spPr>
        <p:txBody>
          <a:bodyPr/>
          <a:lstStyle/>
          <a:p>
            <a:r>
              <a:rPr lang="ru-RU" dirty="0" smtClean="0"/>
              <a:t>Социальная реклама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7025"/>
            <a:ext cx="562927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846"/>
            <a:ext cx="4767064" cy="3174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96" y="1349022"/>
            <a:ext cx="3813931" cy="2698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330" y="4979665"/>
            <a:ext cx="3756670" cy="1878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75" y="3217203"/>
            <a:ext cx="3121781" cy="176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872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Политическая реклама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5" y="3861048"/>
            <a:ext cx="4450963" cy="2962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877" y="3777360"/>
            <a:ext cx="4659679" cy="310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424" y="934438"/>
            <a:ext cx="4472576" cy="284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20176"/>
            <a:ext cx="3371260" cy="252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91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Также существуют виды рекламы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6314562" cy="4373563"/>
          </a:xfrm>
        </p:spPr>
        <p:txBody>
          <a:bodyPr/>
          <a:lstStyle/>
          <a:p>
            <a:r>
              <a:rPr lang="ru-RU" dirty="0" err="1"/>
              <a:t>Контрреклама</a:t>
            </a:r>
            <a:r>
              <a:rPr lang="ru-RU" dirty="0"/>
              <a:t> — опровержение недобросовестной </a:t>
            </a:r>
            <a:r>
              <a:rPr lang="ru-RU" dirty="0" smtClean="0"/>
              <a:t>рекламы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Антиреклама </a:t>
            </a:r>
            <a:r>
              <a:rPr lang="ru-RU" dirty="0"/>
              <a:t>— информация, призванная не поднимать, а уменьшать интерес, либо дискредитировать товары, предприятия, товарные знаки..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58505"/>
            <a:ext cx="5012035" cy="1042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643954"/>
            <a:ext cx="2379342" cy="305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7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5791200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Виды рекламы по месту и способу размещения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Реклама в СМИ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Телевизионная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Радио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Печатная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Интернет реклама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6632"/>
            <a:ext cx="2619376" cy="196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120" y="2128999"/>
            <a:ext cx="4081636" cy="1442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529" y="3974467"/>
            <a:ext cx="2040818" cy="2909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05065"/>
            <a:ext cx="4039556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9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Наружная реклама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5434209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752" y="1412776"/>
            <a:ext cx="4835248" cy="2558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045" y="3789040"/>
            <a:ext cx="3407448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70235"/>
            <a:ext cx="3352358" cy="2174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65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Внутренняя реклама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359" y="999696"/>
            <a:ext cx="5715000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11462"/>
            <a:ext cx="3965252" cy="264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45519"/>
            <a:ext cx="4391713" cy="292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96825"/>
            <a:ext cx="1836521" cy="2448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46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Понятие маркетинг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err="1" smtClean="0"/>
              <a:t>Ма́рке́тинг</a:t>
            </a:r>
            <a:r>
              <a:rPr lang="ru-RU" sz="2400" dirty="0" smtClean="0"/>
              <a:t> </a:t>
            </a:r>
            <a:r>
              <a:rPr lang="ru-RU" sz="2400" dirty="0"/>
              <a:t>(от англ. </a:t>
            </a:r>
            <a:r>
              <a:rPr lang="ru-RU" sz="2400" dirty="0" err="1"/>
              <a:t>marketing</a:t>
            </a:r>
            <a:r>
              <a:rPr lang="ru-RU" sz="2400" dirty="0"/>
              <a:t> — в буквальном переводе с английского означает «действие на рынке», «рыночную деятельность</a:t>
            </a:r>
            <a:r>
              <a:rPr lang="ru-RU" sz="2400" dirty="0" smtClean="0"/>
              <a:t>») </a:t>
            </a:r>
            <a:r>
              <a:rPr lang="ru-RU" sz="2400" dirty="0"/>
              <a:t>— это организационная функция и совокупность процессов создания, продвижения и предоставления продукта или услуги покупателям и управление взаимоотношениями с ними с выгодой для </a:t>
            </a:r>
            <a:r>
              <a:rPr lang="ru-RU" sz="2400" dirty="0" smtClean="0"/>
              <a:t>организации. </a:t>
            </a:r>
            <a:r>
              <a:rPr lang="ru-RU" sz="2400" dirty="0"/>
              <a:t>В широком смысле задачи маркетинга состоят в определении и удовлетворении человеческих и общественных потребностей.</a:t>
            </a:r>
          </a:p>
        </p:txBody>
      </p:sp>
    </p:spTree>
    <p:extLst>
      <p:ext uri="{BB962C8B-B14F-4D97-AF65-F5344CB8AC3E}">
        <p14:creationId xmlns:p14="http://schemas.microsoft.com/office/powerpoint/2010/main" val="220259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BTL-реклама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При </a:t>
            </a:r>
            <a:r>
              <a:rPr lang="ru-RU" dirty="0"/>
              <a:t>справочном обслуживании</a:t>
            </a:r>
          </a:p>
          <a:p>
            <a:r>
              <a:rPr lang="ru-RU" dirty="0"/>
              <a:t>Прямая почтовая рассылка (она же — прямая адресная реклама или </a:t>
            </a:r>
            <a:r>
              <a:rPr lang="ru-RU" dirty="0" err="1"/>
              <a:t>direct</a:t>
            </a:r>
            <a:r>
              <a:rPr lang="ru-RU" dirty="0"/>
              <a:t> </a:t>
            </a:r>
            <a:r>
              <a:rPr lang="ru-RU" dirty="0" err="1"/>
              <a:t>mail</a:t>
            </a:r>
            <a:r>
              <a:rPr lang="ru-RU" dirty="0"/>
              <a:t>)</a:t>
            </a:r>
          </a:p>
          <a:p>
            <a:r>
              <a:rPr lang="ru-RU" dirty="0" err="1"/>
              <a:t>Продакт-плейсмент</a:t>
            </a:r>
            <a:r>
              <a:rPr lang="ru-RU" dirty="0"/>
              <a:t> (от англ. </a:t>
            </a:r>
            <a:r>
              <a:rPr lang="ru-RU" dirty="0" err="1"/>
              <a:t>product</a:t>
            </a:r>
            <a:r>
              <a:rPr lang="ru-RU" dirty="0"/>
              <a:t> </a:t>
            </a:r>
            <a:r>
              <a:rPr lang="ru-RU" dirty="0" err="1"/>
              <a:t>placement</a:t>
            </a:r>
            <a:r>
              <a:rPr lang="ru-RU" dirty="0"/>
              <a:t>) — внедрение рекламы товара или услуги в сюжетную линию кино или иного продукта индустрии развлечений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Веерная реклама</a:t>
            </a:r>
          </a:p>
          <a:p>
            <a:r>
              <a:rPr lang="ru-RU" dirty="0"/>
              <a:t>Вирусная реклама («сарафанное радио») — реклама, основанная на информации, передаваемой от человека к человеку.</a:t>
            </a:r>
          </a:p>
          <a:p>
            <a:r>
              <a:rPr lang="ru-RU" dirty="0" err="1"/>
              <a:t>Cross-promotion</a:t>
            </a:r>
            <a:r>
              <a:rPr lang="ru-RU" dirty="0"/>
              <a:t> — перекрёстная реклама двух или более товаров (услуг), основанная на взаимной выгоде.</a:t>
            </a:r>
          </a:p>
          <a:p>
            <a:r>
              <a:rPr lang="ru-RU" dirty="0"/>
              <a:t>Платёжные терминалы — размещение рекламных видеороликов на мониторах (основной монитор и второй монитор).</a:t>
            </a:r>
          </a:p>
        </p:txBody>
      </p:sp>
    </p:spTree>
    <p:extLst>
      <p:ext uri="{BB962C8B-B14F-4D97-AF65-F5344CB8AC3E}">
        <p14:creationId xmlns:p14="http://schemas.microsoft.com/office/powerpoint/2010/main" val="309738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82"/>
            <a:ext cx="8964488" cy="689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5733256"/>
            <a:ext cx="7632848" cy="1124744"/>
          </a:xfrm>
        </p:spPr>
        <p:txBody>
          <a:bodyPr/>
          <a:lstStyle/>
          <a:p>
            <a:r>
              <a:rPr lang="ru-RU" dirty="0" smtClean="0"/>
              <a:t>Подготовил студент группы АД41 Мачкасов Виктор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247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маркетинга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Продуктовый маркетинг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Производственный маркетинг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Сбытовой маркетинг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Маркетинг потребительского спроса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0152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Продуктовый маркетинг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200" dirty="0" smtClean="0"/>
              <a:t>- опирается </a:t>
            </a:r>
            <a:r>
              <a:rPr lang="ru-RU" sz="2200" dirty="0"/>
              <a:t>на сильные стороны технологий и аналитический прогноз потенциального спроса потребителей. В производстве ведущее место (цель) занимают качественные характеристики товара. Однако такие предприятия уделяют недостаточное внимание запросам рынка, что может привести к не востребованности производимой продукции и риску убытков. Тем не менее организации стараются проанализировать запросы потребителей в отношении будущих характеристик товара. Таким образом, предприятия начинают производить товар, рассчитывая на увеличение потребительского спроса в перспективе.</a:t>
            </a:r>
          </a:p>
        </p:txBody>
      </p:sp>
    </p:spTree>
    <p:extLst>
      <p:ext uri="{BB962C8B-B14F-4D97-AF65-F5344CB8AC3E}">
        <p14:creationId xmlns:p14="http://schemas.microsoft.com/office/powerpoint/2010/main" val="201422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987008" cy="1371600"/>
          </a:xfrm>
        </p:spPr>
        <p:txBody>
          <a:bodyPr/>
          <a:lstStyle/>
          <a:p>
            <a:r>
              <a:rPr lang="ru-RU" dirty="0" smtClean="0"/>
              <a:t>Производственный маркетинг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200" dirty="0"/>
              <a:t>производство продукции исходя из показателей эффективности, в большей степени внимание уделяется издержкам производства и способам их снижения. Выпуск продукции ориентирован на текущий спрос по ценам, которые потребитель готов заплатить за товар. Исходя из анализа платежеспособного спроса, организации определяют объем производства и уровень издержек. Тем не менее может возникнуть ситуация избытка на рынке, т.е. затоваривание. В этом случае появляется риск снижения выручки от продаж и, как следствие, убыток.</a:t>
            </a:r>
          </a:p>
        </p:txBody>
      </p:sp>
    </p:spTree>
    <p:extLst>
      <p:ext uri="{BB962C8B-B14F-4D97-AF65-F5344CB8AC3E}">
        <p14:creationId xmlns:p14="http://schemas.microsoft.com/office/powerpoint/2010/main" val="75749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Сбытовой маркетинг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/>
              <a:t>ориентация деятельности на объем продаж, стремление как можно быстрее обновлять ассортимент выпускаемой продукции и ускорять товарооборот. В центре внимания оказывается анализ текущего платежеспособного спроса, который позволит получить наибольшую выручку от продаж в краткосрочном периоде. Однако, поскольку степени удовлетворения потребителя уделяется мало внимания, может возникнуть ситуация неудовлетворенного спроса и снижения объема выручки от реализации в будущем;</a:t>
            </a:r>
          </a:p>
        </p:txBody>
      </p:sp>
    </p:spTree>
    <p:extLst>
      <p:ext uri="{BB962C8B-B14F-4D97-AF65-F5344CB8AC3E}">
        <p14:creationId xmlns:p14="http://schemas.microsoft.com/office/powerpoint/2010/main" val="237077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5791200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Маркетинг потребительского спроса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ориентация на непрерывный процесс удовлетворения потребностей потребителей. Внимание сосредоточивается на отличиях потребностях разных групп потребителей, а также на изменениях предпочтений. В результате предприятия быстро адаптируются к динамике спроса на рынке и меняют номенклатуру выпускаемой продукции. Предприятия, придерживающиеся такой философии, наименее подвержены рискам затоваривания, снижения выручки от продаж, возникновения ситуации неудовлетворенного спроса. Такая маркетинговая деятельность требует значительных вложений в разработку и реализацию маркетинговой стратегии, что может позволить себе не каждая организация. Однако результат, как правило, покрывает все издержки и приносит не только прибыль, но и значительное конкурентное преимущество на рынке.</a:t>
            </a:r>
          </a:p>
        </p:txBody>
      </p:sp>
    </p:spTree>
    <p:extLst>
      <p:ext uri="{BB962C8B-B14F-4D97-AF65-F5344CB8AC3E}">
        <p14:creationId xmlns:p14="http://schemas.microsoft.com/office/powerpoint/2010/main" val="29512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Маркетинговая деятельность фирмы направлена на то, чтобы достаточно обоснованно, опираясь на запросы рынка, устанавливать конкретные текущие и главным образом долговременные (стратегические) цели, пути их достижения и реальные источники ресурсов хозяйственной деятельности; определять ассортимент и качество продукции, ее приоритеты, оптимальную структуру производства и желаемую прибыль. Другими словами, производитель должен вытекать такую продукцию, которая найдет сбыт и принесет прибыль. А для этого нужно изучать общественные и индивидуальные потребности, запросы рынка как необходимое условие и предпосылку производства. Поэтому все больше углубляется понимание того, что производство начинается не с обмена, а с потребления. Эта концепция нашла свое воплощение в маркетинге.</a:t>
            </a:r>
          </a:p>
        </p:txBody>
      </p:sp>
    </p:spTree>
    <p:extLst>
      <p:ext uri="{BB962C8B-B14F-4D97-AF65-F5344CB8AC3E}">
        <p14:creationId xmlns:p14="http://schemas.microsoft.com/office/powerpoint/2010/main" val="48627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19256" cy="1371600"/>
          </a:xfrm>
        </p:spPr>
        <p:txBody>
          <a:bodyPr>
            <a:normAutofit/>
          </a:bodyPr>
          <a:lstStyle/>
          <a:p>
            <a:r>
              <a:rPr lang="ru-RU" sz="2800" dirty="0"/>
              <a:t>Маркетинговая деятельность представляет собой комплекс мероприятий, цель которых: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/>
              <a:t>(1) изучение потребителя - определение структуры потребительских предпочтений на рынке</a:t>
            </a:r>
            <a:r>
              <a:rPr lang="ru-RU" sz="1800" dirty="0" smtClean="0"/>
              <a:t>;</a:t>
            </a:r>
            <a:endParaRPr lang="ru-RU" sz="1800" dirty="0"/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/>
              <a:t>(2) исследование мотивов его поведения на рынке</a:t>
            </a:r>
            <a:r>
              <a:rPr lang="ru-RU" sz="1800" dirty="0" smtClean="0"/>
              <a:t>;</a:t>
            </a:r>
            <a:endParaRPr lang="ru-RU" sz="1800" dirty="0"/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/>
              <a:t>(3) анализ собственно рынка предприятия</a:t>
            </a:r>
            <a:r>
              <a:rPr lang="ru-RU" sz="1800" dirty="0" smtClean="0"/>
              <a:t>;</a:t>
            </a:r>
            <a:endParaRPr lang="ru-RU" sz="1800" dirty="0"/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/>
              <a:t>(4) исследование продукта (изделия или вида услуг) - определение потребностей рынка в новых изделиях, улучшения или модернизации уже существующих</a:t>
            </a:r>
            <a:r>
              <a:rPr lang="ru-RU" sz="1800" dirty="0" smtClean="0"/>
              <a:t>;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62901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180</TotalTime>
  <Words>1046</Words>
  <Application>Microsoft Office PowerPoint</Application>
  <PresentationFormat>Экран (4:3)</PresentationFormat>
  <Paragraphs>63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Главная</vt:lpstr>
      <vt:lpstr>Реклама в Маркетинговой деятельности предприятия</vt:lpstr>
      <vt:lpstr>Понятие маркетинг</vt:lpstr>
      <vt:lpstr>Виды маркетинга</vt:lpstr>
      <vt:lpstr>Продуктовый маркетинг</vt:lpstr>
      <vt:lpstr>Производственный маркетинг</vt:lpstr>
      <vt:lpstr>Сбытовой маркетинг</vt:lpstr>
      <vt:lpstr>Маркетинг потребительского спроса</vt:lpstr>
      <vt:lpstr>Презентация PowerPoint</vt:lpstr>
      <vt:lpstr>Маркетинговая деятельность представляет собой комплекс мероприятий, цель которых:</vt:lpstr>
      <vt:lpstr>Маркетинговая деятельность представляет собой комплекс мероприятий, цель которых:</vt:lpstr>
      <vt:lpstr>Реклама</vt:lpstr>
      <vt:lpstr>Виды рекламы по цели</vt:lpstr>
      <vt:lpstr>Коммерческая реклама</vt:lpstr>
      <vt:lpstr>Социальная реклама</vt:lpstr>
      <vt:lpstr>Политическая реклама</vt:lpstr>
      <vt:lpstr>Также существуют виды рекламы</vt:lpstr>
      <vt:lpstr>Виды рекламы по месту и способу размещения</vt:lpstr>
      <vt:lpstr>Наружная реклама</vt:lpstr>
      <vt:lpstr>Внутренняя реклама</vt:lpstr>
      <vt:lpstr>BTL-реклама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Маркетинговая деятельность предприятия. Реклама</dc:title>
  <dc:creator>RePack by Diakov</dc:creator>
  <cp:lastModifiedBy>Лена</cp:lastModifiedBy>
  <cp:revision>11</cp:revision>
  <dcterms:created xsi:type="dcterms:W3CDTF">2017-01-28T12:03:40Z</dcterms:created>
  <dcterms:modified xsi:type="dcterms:W3CDTF">2018-08-29T20:42:27Z</dcterms:modified>
</cp:coreProperties>
</file>