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4" r:id="rId1"/>
  </p:sldMasterIdLst>
  <p:sldIdLst>
    <p:sldId id="256" r:id="rId2"/>
    <p:sldId id="257" r:id="rId3"/>
    <p:sldId id="258" r:id="rId4"/>
    <p:sldId id="259" r:id="rId5"/>
    <p:sldId id="260" r:id="rId6"/>
    <p:sldId id="266" r:id="rId7"/>
    <p:sldId id="261" r:id="rId8"/>
    <p:sldId id="262" r:id="rId9"/>
    <p:sldId id="263" r:id="rId10"/>
    <p:sldId id="268" r:id="rId11"/>
    <p:sldId id="267" r:id="rId12"/>
    <p:sldId id="269" r:id="rId13"/>
    <p:sldId id="265" r:id="rId14"/>
    <p:sldId id="264" r:id="rId15"/>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Tahoma" pitchFamily="34" charset="0"/>
        <a:ea typeface="+mn-ea"/>
        <a:cs typeface="Arial" charset="0"/>
      </a:defRPr>
    </a:lvl1pPr>
    <a:lvl2pPr marL="457200" algn="l" rtl="0" fontAlgn="base">
      <a:spcBef>
        <a:spcPct val="0"/>
      </a:spcBef>
      <a:spcAft>
        <a:spcPct val="0"/>
      </a:spcAft>
      <a:defRPr kern="1200">
        <a:solidFill>
          <a:schemeClr val="tx1"/>
        </a:solidFill>
        <a:latin typeface="Tahoma" pitchFamily="34" charset="0"/>
        <a:ea typeface="+mn-ea"/>
        <a:cs typeface="Arial" charset="0"/>
      </a:defRPr>
    </a:lvl2pPr>
    <a:lvl3pPr marL="914400" algn="l" rtl="0" fontAlgn="base">
      <a:spcBef>
        <a:spcPct val="0"/>
      </a:spcBef>
      <a:spcAft>
        <a:spcPct val="0"/>
      </a:spcAft>
      <a:defRPr kern="1200">
        <a:solidFill>
          <a:schemeClr val="tx1"/>
        </a:solidFill>
        <a:latin typeface="Tahoma" pitchFamily="34" charset="0"/>
        <a:ea typeface="+mn-ea"/>
        <a:cs typeface="Arial" charset="0"/>
      </a:defRPr>
    </a:lvl3pPr>
    <a:lvl4pPr marL="1371600" algn="l" rtl="0" fontAlgn="base">
      <a:spcBef>
        <a:spcPct val="0"/>
      </a:spcBef>
      <a:spcAft>
        <a:spcPct val="0"/>
      </a:spcAft>
      <a:defRPr kern="1200">
        <a:solidFill>
          <a:schemeClr val="tx1"/>
        </a:solidFill>
        <a:latin typeface="Tahoma" pitchFamily="34" charset="0"/>
        <a:ea typeface="+mn-ea"/>
        <a:cs typeface="Arial" charset="0"/>
      </a:defRPr>
    </a:lvl4pPr>
    <a:lvl5pPr marL="1828800" algn="l" rtl="0" fontAlgn="base">
      <a:spcBef>
        <a:spcPct val="0"/>
      </a:spcBef>
      <a:spcAft>
        <a:spcPct val="0"/>
      </a:spcAft>
      <a:defRPr kern="1200">
        <a:solidFill>
          <a:schemeClr val="tx1"/>
        </a:solidFill>
        <a:latin typeface="Tahoma" pitchFamily="34" charset="0"/>
        <a:ea typeface="+mn-ea"/>
        <a:cs typeface="Arial" charset="0"/>
      </a:defRPr>
    </a:lvl5pPr>
    <a:lvl6pPr marL="2286000" algn="l" defTabSz="914400" rtl="0" eaLnBrk="1" latinLnBrk="0" hangingPunct="1">
      <a:defRPr kern="1200">
        <a:solidFill>
          <a:schemeClr val="tx1"/>
        </a:solidFill>
        <a:latin typeface="Tahoma" pitchFamily="34" charset="0"/>
        <a:ea typeface="+mn-ea"/>
        <a:cs typeface="Arial" charset="0"/>
      </a:defRPr>
    </a:lvl6pPr>
    <a:lvl7pPr marL="2743200" algn="l" defTabSz="914400" rtl="0" eaLnBrk="1" latinLnBrk="0" hangingPunct="1">
      <a:defRPr kern="1200">
        <a:solidFill>
          <a:schemeClr val="tx1"/>
        </a:solidFill>
        <a:latin typeface="Tahoma" pitchFamily="34" charset="0"/>
        <a:ea typeface="+mn-ea"/>
        <a:cs typeface="Arial" charset="0"/>
      </a:defRPr>
    </a:lvl7pPr>
    <a:lvl8pPr marL="3200400" algn="l" defTabSz="914400" rtl="0" eaLnBrk="1" latinLnBrk="0" hangingPunct="1">
      <a:defRPr kern="1200">
        <a:solidFill>
          <a:schemeClr val="tx1"/>
        </a:solidFill>
        <a:latin typeface="Tahoma" pitchFamily="34" charset="0"/>
        <a:ea typeface="+mn-ea"/>
        <a:cs typeface="Arial" charset="0"/>
      </a:defRPr>
    </a:lvl8pPr>
    <a:lvl9pPr marL="3657600" algn="l" defTabSz="914400" rtl="0" eaLnBrk="1" latinLnBrk="0" hangingPunct="1">
      <a:defRPr kern="1200">
        <a:solidFill>
          <a:schemeClr val="tx1"/>
        </a:solidFill>
        <a:latin typeface="Tahoma"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EC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70" d="100"/>
          <a:sy n="70" d="100"/>
        </p:scale>
        <p:origin x="-1386" y="-5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Дата 14"/>
          <p:cNvSpPr>
            <a:spLocks noGrp="1"/>
          </p:cNvSpPr>
          <p:nvPr>
            <p:ph type="dt" sz="half" idx="10"/>
          </p:nvPr>
        </p:nvSpPr>
        <p:spPr/>
        <p:txBody>
          <a:bodyPr/>
          <a:lstStyle/>
          <a:p>
            <a:pPr>
              <a:defRPr/>
            </a:pPr>
            <a:fld id="{DFAC1337-B481-403D-89D3-D4767BC368A9}" type="datetimeFigureOut">
              <a:rPr lang="ru-RU" smtClean="0"/>
              <a:pPr>
                <a:defRPr/>
              </a:pPr>
              <a:t>04.12.2015</a:t>
            </a:fld>
            <a:endParaRPr lang="ru-RU"/>
          </a:p>
        </p:txBody>
      </p:sp>
      <p:sp>
        <p:nvSpPr>
          <p:cNvPr id="16" name="Номер слайда 15"/>
          <p:cNvSpPr>
            <a:spLocks noGrp="1"/>
          </p:cNvSpPr>
          <p:nvPr>
            <p:ph type="sldNum" sz="quarter" idx="11"/>
          </p:nvPr>
        </p:nvSpPr>
        <p:spPr/>
        <p:txBody>
          <a:bodyPr/>
          <a:lstStyle/>
          <a:p>
            <a:pPr>
              <a:defRPr/>
            </a:pPr>
            <a:fld id="{6765B831-E652-413D-8F62-26E533C73EBA}" type="slidenum">
              <a:rPr lang="ru-RU" smtClean="0"/>
              <a:pPr>
                <a:defRPr/>
              </a:pPr>
              <a:t>‹#›</a:t>
            </a:fld>
            <a:endParaRPr lang="ru-RU"/>
          </a:p>
        </p:txBody>
      </p:sp>
      <p:sp>
        <p:nvSpPr>
          <p:cNvPr id="17" name="Нижний колонтитул 16"/>
          <p:cNvSpPr>
            <a:spLocks noGrp="1"/>
          </p:cNvSpPr>
          <p:nvPr>
            <p:ph type="ftr" sz="quarter" idx="12"/>
          </p:nvPr>
        </p:nvSpPr>
        <p:spPr/>
        <p:txBody>
          <a:bodyPr/>
          <a:lstStyle/>
          <a:p>
            <a:pPr>
              <a:defRPr/>
            </a:pPr>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pPr>
              <a:defRPr/>
            </a:pPr>
            <a:fld id="{D2DE5105-710E-45B8-9281-1DC6D0DF643C}" type="datetimeFigureOut">
              <a:rPr lang="ru-RU" smtClean="0"/>
              <a:pPr>
                <a:defRPr/>
              </a:pPr>
              <a:t>04.12.2015</a:t>
            </a:fld>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p:txBody>
          <a:bodyPr/>
          <a:lstStyle/>
          <a:p>
            <a:pPr>
              <a:defRPr/>
            </a:pPr>
            <a:fld id="{488627DC-FC5F-40D6-955F-4CF05BF3FA62}" type="slidenum">
              <a:rPr lang="ru-RU" smtClean="0"/>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pPr>
              <a:defRPr/>
            </a:pPr>
            <a:fld id="{2A1CDC38-F694-45C5-97AE-5A9545D2E83E}" type="datetimeFigureOut">
              <a:rPr lang="ru-RU" smtClean="0"/>
              <a:pPr>
                <a:defRPr/>
              </a:pPr>
              <a:t>04.12.2015</a:t>
            </a:fld>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p:txBody>
          <a:bodyPr/>
          <a:lstStyle/>
          <a:p>
            <a:pPr>
              <a:defRPr/>
            </a:pPr>
            <a:fld id="{1AD82CE8-B966-402A-BA17-5DDC08941FDE}" type="slidenum">
              <a:rPr lang="ru-RU" smtClean="0"/>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pPr>
              <a:defRPr/>
            </a:pPr>
            <a:fld id="{339D9169-8409-43B6-8419-F3FA8ACD7B96}" type="datetimeFigureOut">
              <a:rPr lang="ru-RU" smtClean="0"/>
              <a:pPr>
                <a:defRPr/>
              </a:pPr>
              <a:t>04.12.2015</a:t>
            </a:fld>
            <a:endParaRPr lang="ru-RU"/>
          </a:p>
        </p:txBody>
      </p:sp>
      <p:sp>
        <p:nvSpPr>
          <p:cNvPr id="15" name="Номер слайда 14"/>
          <p:cNvSpPr>
            <a:spLocks noGrp="1"/>
          </p:cNvSpPr>
          <p:nvPr>
            <p:ph type="sldNum" sz="quarter" idx="15"/>
          </p:nvPr>
        </p:nvSpPr>
        <p:spPr/>
        <p:txBody>
          <a:bodyPr/>
          <a:lstStyle>
            <a:lvl1pPr algn="ctr">
              <a:defRPr/>
            </a:lvl1pPr>
          </a:lstStyle>
          <a:p>
            <a:pPr>
              <a:defRPr/>
            </a:pPr>
            <a:fld id="{4638EABB-117B-4E2A-ABFD-0DFC6191D696}" type="slidenum">
              <a:rPr lang="ru-RU" smtClean="0"/>
              <a:pPr>
                <a:defRPr/>
              </a:pPr>
              <a:t>‹#›</a:t>
            </a:fld>
            <a:endParaRPr lang="ru-RU"/>
          </a:p>
        </p:txBody>
      </p:sp>
      <p:sp>
        <p:nvSpPr>
          <p:cNvPr id="16" name="Нижний колонтитул 15"/>
          <p:cNvSpPr>
            <a:spLocks noGrp="1"/>
          </p:cNvSpPr>
          <p:nvPr>
            <p:ph type="ftr" sz="quarter" idx="16"/>
          </p:nvPr>
        </p:nvSpPr>
        <p:spPr/>
        <p:txBody>
          <a:bodyPr/>
          <a:lstStyle/>
          <a:p>
            <a:pPr>
              <a:defRPr/>
            </a:pPr>
            <a:endParaRPr lang="ru-RU"/>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pPr>
              <a:defRPr/>
            </a:pPr>
            <a:fld id="{5D64B5BC-EEED-4D0B-BA9A-BB17C1D207F9}" type="datetimeFigureOut">
              <a:rPr lang="ru-RU" smtClean="0"/>
              <a:pPr>
                <a:defRPr/>
              </a:pPr>
              <a:t>04.12.2015</a:t>
            </a:fld>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p:txBody>
          <a:bodyPr/>
          <a:lstStyle/>
          <a:p>
            <a:pPr>
              <a:defRPr/>
            </a:pPr>
            <a:fld id="{51C3EED9-E286-450C-8708-00FACD4EFE21}" type="slidenum">
              <a:rPr lang="ru-RU" smtClean="0"/>
              <a:pPr>
                <a:defRPr/>
              </a:pPr>
              <a:t>‹#›</a:t>
            </a:fld>
            <a:endParaRPr lang="ru-RU"/>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pPr>
              <a:defRPr/>
            </a:pPr>
            <a:fld id="{F978EF95-3137-462B-AEA7-69A574D38401}" type="datetimeFigureOut">
              <a:rPr lang="ru-RU" smtClean="0"/>
              <a:pPr>
                <a:defRPr/>
              </a:pPr>
              <a:t>04.12.2015</a:t>
            </a:fld>
            <a:endParaRPr lang="ru-RU"/>
          </a:p>
        </p:txBody>
      </p:sp>
      <p:sp>
        <p:nvSpPr>
          <p:cNvPr id="6" name="Нижний колонтитул 5"/>
          <p:cNvSpPr>
            <a:spLocks noGrp="1"/>
          </p:cNvSpPr>
          <p:nvPr>
            <p:ph type="ftr" sz="quarter" idx="11"/>
          </p:nvPr>
        </p:nvSpPr>
        <p:spPr/>
        <p:txBody>
          <a:bodyPr/>
          <a:lstStyle/>
          <a:p>
            <a:pPr>
              <a:defRPr/>
            </a:pPr>
            <a:endParaRPr lang="ru-RU"/>
          </a:p>
        </p:txBody>
      </p:sp>
      <p:sp>
        <p:nvSpPr>
          <p:cNvPr id="7" name="Номер слайда 6"/>
          <p:cNvSpPr>
            <a:spLocks noGrp="1"/>
          </p:cNvSpPr>
          <p:nvPr>
            <p:ph type="sldNum" sz="quarter" idx="12"/>
          </p:nvPr>
        </p:nvSpPr>
        <p:spPr/>
        <p:txBody>
          <a:bodyPr/>
          <a:lstStyle/>
          <a:p>
            <a:pPr>
              <a:defRPr/>
            </a:pPr>
            <a:fld id="{AEB24317-E90E-47C1-A318-3F8487B954A7}" type="slidenum">
              <a:rPr lang="ru-RU" smtClean="0"/>
              <a:pPr>
                <a:defRPr/>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Содержимое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pPr>
              <a:defRPr/>
            </a:pPr>
            <a:fld id="{4CA24B8A-3231-4723-8D1C-2BAAE836B8B3}" type="slidenum">
              <a:rPr lang="ru-RU" smtClean="0"/>
              <a:pPr>
                <a:defRPr/>
              </a:pPr>
              <a:t>‹#›</a:t>
            </a:fld>
            <a:endParaRPr lang="ru-RU"/>
          </a:p>
        </p:txBody>
      </p:sp>
      <p:sp>
        <p:nvSpPr>
          <p:cNvPr id="8" name="Нижний колонтитул 7"/>
          <p:cNvSpPr>
            <a:spLocks noGrp="1"/>
          </p:cNvSpPr>
          <p:nvPr>
            <p:ph type="ftr" sz="quarter" idx="11"/>
          </p:nvPr>
        </p:nvSpPr>
        <p:spPr/>
        <p:txBody>
          <a:bodyPr/>
          <a:lstStyle/>
          <a:p>
            <a:pPr>
              <a:defRPr/>
            </a:pPr>
            <a:endParaRPr lang="ru-RU"/>
          </a:p>
        </p:txBody>
      </p:sp>
      <p:sp>
        <p:nvSpPr>
          <p:cNvPr id="7" name="Дата 6"/>
          <p:cNvSpPr>
            <a:spLocks noGrp="1"/>
          </p:cNvSpPr>
          <p:nvPr>
            <p:ph type="dt" sz="half" idx="10"/>
          </p:nvPr>
        </p:nvSpPr>
        <p:spPr/>
        <p:txBody>
          <a:bodyPr/>
          <a:lstStyle/>
          <a:p>
            <a:pPr>
              <a:defRPr/>
            </a:pPr>
            <a:fld id="{804CE2AB-90C0-41C6-BC68-03722680D81D}" type="datetimeFigureOut">
              <a:rPr lang="ru-RU" smtClean="0"/>
              <a:pPr>
                <a:defRPr/>
              </a:pPr>
              <a:t>04.12.2015</a:t>
            </a:fld>
            <a:endParaRPr lang="ru-RU"/>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Содержимое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Содержимое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pPr>
              <a:defRPr/>
            </a:pPr>
            <a:fld id="{A92573BF-9976-4D84-965C-AF98637B0B58}" type="datetimeFigureOut">
              <a:rPr lang="ru-RU" smtClean="0"/>
              <a:pPr>
                <a:defRPr/>
              </a:pPr>
              <a:t>04.12.2015</a:t>
            </a:fld>
            <a:endParaRPr lang="ru-RU"/>
          </a:p>
        </p:txBody>
      </p:sp>
      <p:sp>
        <p:nvSpPr>
          <p:cNvPr id="4" name="Нижний колонтитул 3"/>
          <p:cNvSpPr>
            <a:spLocks noGrp="1"/>
          </p:cNvSpPr>
          <p:nvPr>
            <p:ph type="ftr" sz="quarter" idx="11"/>
          </p:nvPr>
        </p:nvSpPr>
        <p:spPr/>
        <p:txBody>
          <a:bodyPr/>
          <a:lstStyle/>
          <a:p>
            <a:pPr>
              <a:defRPr/>
            </a:pPr>
            <a:endParaRPr lang="ru-RU"/>
          </a:p>
        </p:txBody>
      </p:sp>
      <p:sp>
        <p:nvSpPr>
          <p:cNvPr id="5" name="Номер слайда 4"/>
          <p:cNvSpPr>
            <a:spLocks noGrp="1"/>
          </p:cNvSpPr>
          <p:nvPr>
            <p:ph type="sldNum" sz="quarter" idx="12"/>
          </p:nvPr>
        </p:nvSpPr>
        <p:spPr/>
        <p:txBody>
          <a:bodyPr/>
          <a:lstStyle/>
          <a:p>
            <a:pPr>
              <a:defRPr/>
            </a:pPr>
            <a:fld id="{591C237D-8657-4F7F-B7B7-0A4B8A9DC6C2}" type="slidenum">
              <a:rPr lang="ru-RU" smtClean="0"/>
              <a:pPr>
                <a:defRPr/>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pPr>
              <a:defRPr/>
            </a:pPr>
            <a:fld id="{786E665E-8E48-4925-8A39-3125C8F04C6F}" type="datetimeFigureOut">
              <a:rPr lang="ru-RU" smtClean="0"/>
              <a:pPr>
                <a:defRPr/>
              </a:pPr>
              <a:t>04.12.2015</a:t>
            </a:fld>
            <a:endParaRPr lang="ru-RU"/>
          </a:p>
        </p:txBody>
      </p:sp>
      <p:sp>
        <p:nvSpPr>
          <p:cNvPr id="3" name="Нижний колонтитул 2"/>
          <p:cNvSpPr>
            <a:spLocks noGrp="1"/>
          </p:cNvSpPr>
          <p:nvPr>
            <p:ph type="ftr" sz="quarter" idx="11"/>
          </p:nvPr>
        </p:nvSpPr>
        <p:spPr/>
        <p:txBody>
          <a:bodyPr/>
          <a:lstStyle/>
          <a:p>
            <a:pPr>
              <a:defRPr/>
            </a:pPr>
            <a:endParaRPr lang="ru-RU"/>
          </a:p>
        </p:txBody>
      </p:sp>
      <p:sp>
        <p:nvSpPr>
          <p:cNvPr id="4" name="Номер слайда 3"/>
          <p:cNvSpPr>
            <a:spLocks noGrp="1"/>
          </p:cNvSpPr>
          <p:nvPr>
            <p:ph type="sldNum" sz="quarter" idx="12"/>
          </p:nvPr>
        </p:nvSpPr>
        <p:spPr/>
        <p:txBody>
          <a:bodyPr/>
          <a:lstStyle/>
          <a:p>
            <a:pPr>
              <a:defRPr/>
            </a:pPr>
            <a:fld id="{FAD8DC13-154D-4140-81CD-A3B715783E69}" type="slidenum">
              <a:rPr lang="ru-RU" smtClean="0"/>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pPr>
              <a:defRPr/>
            </a:pPr>
            <a:fld id="{39336C14-B7D3-4501-8D7B-576FC31E0CF8}" type="datetimeFigureOut">
              <a:rPr lang="ru-RU" smtClean="0"/>
              <a:pPr>
                <a:defRPr/>
              </a:pPr>
              <a:t>04.12.2015</a:t>
            </a:fld>
            <a:endParaRPr lang="ru-RU"/>
          </a:p>
        </p:txBody>
      </p:sp>
      <p:sp>
        <p:nvSpPr>
          <p:cNvPr id="9" name="Номер слайда 8"/>
          <p:cNvSpPr>
            <a:spLocks noGrp="1"/>
          </p:cNvSpPr>
          <p:nvPr>
            <p:ph type="sldNum" sz="quarter" idx="15"/>
          </p:nvPr>
        </p:nvSpPr>
        <p:spPr/>
        <p:txBody>
          <a:bodyPr/>
          <a:lstStyle/>
          <a:p>
            <a:pPr>
              <a:defRPr/>
            </a:pPr>
            <a:fld id="{CB4210A3-346A-48AB-9BF1-15A76CEDF933}" type="slidenum">
              <a:rPr lang="ru-RU" smtClean="0"/>
              <a:pPr>
                <a:defRPr/>
              </a:pPr>
              <a:t>‹#›</a:t>
            </a:fld>
            <a:endParaRPr lang="ru-RU"/>
          </a:p>
        </p:txBody>
      </p:sp>
      <p:sp>
        <p:nvSpPr>
          <p:cNvPr id="10" name="Нижний колонтитул 9"/>
          <p:cNvSpPr>
            <a:spLocks noGrp="1"/>
          </p:cNvSpPr>
          <p:nvPr>
            <p:ph type="ftr" sz="quarter" idx="16"/>
          </p:nvPr>
        </p:nvSpPr>
        <p:spPr/>
        <p:txBody>
          <a:bodyPr/>
          <a:lstStyle/>
          <a:p>
            <a:pPr>
              <a:defRPr/>
            </a:pPr>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pPr>
              <a:defRPr/>
            </a:pPr>
            <a:fld id="{6D27BE6A-C8E3-47DA-BA9B-76F35C8AD6BD}" type="datetimeFigureOut">
              <a:rPr lang="ru-RU" smtClean="0"/>
              <a:pPr>
                <a:defRPr/>
              </a:pPr>
              <a:t>04.12.2015</a:t>
            </a:fld>
            <a:endParaRPr lang="ru-RU"/>
          </a:p>
        </p:txBody>
      </p:sp>
      <p:sp>
        <p:nvSpPr>
          <p:cNvPr id="9" name="Номер слайда 8"/>
          <p:cNvSpPr>
            <a:spLocks noGrp="1"/>
          </p:cNvSpPr>
          <p:nvPr>
            <p:ph type="sldNum" sz="quarter" idx="11"/>
          </p:nvPr>
        </p:nvSpPr>
        <p:spPr/>
        <p:txBody>
          <a:bodyPr/>
          <a:lstStyle/>
          <a:p>
            <a:pPr>
              <a:defRPr/>
            </a:pPr>
            <a:fld id="{175A40F2-1BA2-4C7F-8A23-03128DBD2832}" type="slidenum">
              <a:rPr lang="ru-RU" smtClean="0"/>
              <a:pPr>
                <a:defRPr/>
              </a:pPr>
              <a:t>‹#›</a:t>
            </a:fld>
            <a:endParaRPr lang="ru-RU"/>
          </a:p>
        </p:txBody>
      </p:sp>
      <p:sp>
        <p:nvSpPr>
          <p:cNvPr id="10" name="Нижний колонтитул 9"/>
          <p:cNvSpPr>
            <a:spLocks noGrp="1"/>
          </p:cNvSpPr>
          <p:nvPr>
            <p:ph type="ftr" sz="quarter" idx="12"/>
          </p:nvPr>
        </p:nvSpPr>
        <p:spPr/>
        <p:txBody>
          <a:bodyPr/>
          <a:lstStyle/>
          <a:p>
            <a:pPr>
              <a:defRPr/>
            </a:pPr>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pPr>
              <a:defRPr/>
            </a:pPr>
            <a:fld id="{68D3980C-16C5-4111-9B35-3D7854E607DE}" type="datetimeFigureOut">
              <a:rPr lang="ru-RU" smtClean="0"/>
              <a:pPr>
                <a:defRPr/>
              </a:pPr>
              <a:t>04.12.2015</a:t>
            </a:fld>
            <a:endParaRPr lang="ru-RU"/>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pPr>
              <a:defRPr/>
            </a:pPr>
            <a:endParaRPr lang="ru-RU"/>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pPr>
              <a:defRPr/>
            </a:pPr>
            <a:fld id="{447FF2B0-A056-461B-8BAC-E6EF54D5E8A6}" type="slidenum">
              <a:rPr lang="ru-RU" smtClean="0"/>
              <a:pPr>
                <a:defRPr/>
              </a:pPr>
              <a:t>‹#›</a:t>
            </a:fld>
            <a:endParaRPr lang="ru-RU"/>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dk1" tx1="lt1" bg2="dk2" tx2="lt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Заголовок 1"/>
          <p:cNvSpPr>
            <a:spLocks noGrp="1"/>
          </p:cNvSpPr>
          <p:nvPr>
            <p:ph type="ctrTitle" idx="4294967295"/>
          </p:nvPr>
        </p:nvSpPr>
        <p:spPr>
          <a:xfrm>
            <a:off x="500034" y="357166"/>
            <a:ext cx="8001000" cy="3643313"/>
          </a:xfrm>
        </p:spPr>
        <p:txBody>
          <a:bodyPr anchor="ctr">
            <a:normAutofit/>
          </a:bodyPr>
          <a:lstStyle/>
          <a:p>
            <a:pPr algn="ctr" eaLnBrk="1" hangingPunct="1"/>
            <a:r>
              <a:rPr lang="ru-RU" sz="1800" dirty="0" smtClean="0">
                <a:solidFill>
                  <a:schemeClr val="bg1"/>
                </a:solidFill>
                <a:latin typeface="Times New Roman" pitchFamily="18" charset="0"/>
                <a:cs typeface="Times New Roman" pitchFamily="18" charset="0"/>
              </a:rPr>
              <a:t>МИНИСТЕРСТВО ОБРАЗОВАНИЯ И НАУКИ РЕСПУБЛИКИ КАЗАХСТАН</a:t>
            </a:r>
            <a:br>
              <a:rPr lang="ru-RU" sz="1800" dirty="0" smtClean="0">
                <a:solidFill>
                  <a:schemeClr val="bg1"/>
                </a:solidFill>
                <a:latin typeface="Times New Roman" pitchFamily="18" charset="0"/>
                <a:cs typeface="Times New Roman" pitchFamily="18" charset="0"/>
              </a:rPr>
            </a:br>
            <a:r>
              <a:rPr lang="ru-RU" sz="1800" dirty="0" smtClean="0">
                <a:solidFill>
                  <a:schemeClr val="bg1"/>
                </a:solidFill>
                <a:latin typeface="Times New Roman" pitchFamily="18" charset="0"/>
                <a:cs typeface="Times New Roman" pitchFamily="18" charset="0"/>
              </a:rPr>
              <a:t>МЕЖДУНАРОДНАЯ ОБРАЗОВАТЕЛЬНАЯ КОРПОРАЦИЯ</a:t>
            </a:r>
            <a:br>
              <a:rPr lang="ru-RU" sz="1800" dirty="0" smtClean="0">
                <a:solidFill>
                  <a:schemeClr val="bg1"/>
                </a:solidFill>
                <a:latin typeface="Times New Roman" pitchFamily="18" charset="0"/>
                <a:cs typeface="Times New Roman" pitchFamily="18" charset="0"/>
              </a:rPr>
            </a:br>
            <a:r>
              <a:rPr lang="ru-RU" sz="1800" dirty="0" smtClean="0">
                <a:solidFill>
                  <a:schemeClr val="bg1"/>
                </a:solidFill>
                <a:latin typeface="Times New Roman" pitchFamily="18" charset="0"/>
                <a:cs typeface="Times New Roman" pitchFamily="18" charset="0"/>
              </a:rPr>
              <a:t/>
            </a:r>
            <a:br>
              <a:rPr lang="ru-RU" sz="1800" dirty="0" smtClean="0">
                <a:solidFill>
                  <a:schemeClr val="bg1"/>
                </a:solidFill>
                <a:latin typeface="Times New Roman" pitchFamily="18" charset="0"/>
                <a:cs typeface="Times New Roman" pitchFamily="18" charset="0"/>
              </a:rPr>
            </a:br>
            <a:r>
              <a:rPr lang="ru-RU" sz="1800" dirty="0" smtClean="0">
                <a:solidFill>
                  <a:schemeClr val="bg1"/>
                </a:solidFill>
                <a:latin typeface="Times New Roman" pitchFamily="18" charset="0"/>
                <a:cs typeface="Times New Roman" pitchFamily="18" charset="0"/>
              </a:rPr>
              <a:t>Факультет дизайна</a:t>
            </a:r>
            <a:br>
              <a:rPr lang="ru-RU" sz="1800" dirty="0" smtClean="0">
                <a:solidFill>
                  <a:schemeClr val="bg1"/>
                </a:solidFill>
                <a:latin typeface="Times New Roman" pitchFamily="18" charset="0"/>
                <a:cs typeface="Times New Roman" pitchFamily="18" charset="0"/>
              </a:rPr>
            </a:br>
            <a:r>
              <a:rPr lang="ru-RU" sz="1800" dirty="0" smtClean="0">
                <a:solidFill>
                  <a:schemeClr val="bg1"/>
                </a:solidFill>
                <a:latin typeface="Times New Roman" pitchFamily="18" charset="0"/>
                <a:cs typeface="Times New Roman" pitchFamily="18" charset="0"/>
              </a:rPr>
              <a:t/>
            </a:r>
            <a:br>
              <a:rPr lang="ru-RU" sz="1800" dirty="0" smtClean="0">
                <a:solidFill>
                  <a:schemeClr val="bg1"/>
                </a:solidFill>
                <a:latin typeface="Times New Roman" pitchFamily="18" charset="0"/>
                <a:cs typeface="Times New Roman" pitchFamily="18" charset="0"/>
              </a:rPr>
            </a:br>
            <a:r>
              <a:rPr lang="ru-RU" sz="1800" dirty="0" smtClean="0">
                <a:solidFill>
                  <a:schemeClr val="bg1"/>
                </a:solidFill>
                <a:latin typeface="Times New Roman" pitchFamily="18" charset="0"/>
                <a:cs typeface="Times New Roman" pitchFamily="18" charset="0"/>
              </a:rPr>
              <a:t/>
            </a:r>
            <a:br>
              <a:rPr lang="ru-RU" sz="1800" dirty="0" smtClean="0">
                <a:solidFill>
                  <a:schemeClr val="bg1"/>
                </a:solidFill>
                <a:latin typeface="Times New Roman" pitchFamily="18" charset="0"/>
                <a:cs typeface="Times New Roman" pitchFamily="18" charset="0"/>
              </a:rPr>
            </a:br>
            <a:r>
              <a:rPr lang="ru-RU" sz="1800" dirty="0" smtClean="0">
                <a:solidFill>
                  <a:schemeClr val="bg1"/>
                </a:solidFill>
                <a:latin typeface="Times New Roman" pitchFamily="18" charset="0"/>
                <a:cs typeface="Times New Roman" pitchFamily="18" charset="0"/>
              </a:rPr>
              <a:t/>
            </a:r>
            <a:br>
              <a:rPr lang="ru-RU" sz="1800" dirty="0" smtClean="0">
                <a:solidFill>
                  <a:schemeClr val="bg1"/>
                </a:solidFill>
                <a:latin typeface="Times New Roman" pitchFamily="18" charset="0"/>
                <a:cs typeface="Times New Roman" pitchFamily="18" charset="0"/>
              </a:rPr>
            </a:br>
            <a:r>
              <a:rPr lang="ru-RU" sz="1800" dirty="0" smtClean="0">
                <a:solidFill>
                  <a:schemeClr val="bg1"/>
                </a:solidFill>
                <a:latin typeface="Times New Roman" pitchFamily="18" charset="0"/>
                <a:cs typeface="Times New Roman" pitchFamily="18" charset="0"/>
              </a:rPr>
              <a:t/>
            </a:r>
            <a:br>
              <a:rPr lang="ru-RU" sz="1800" dirty="0" smtClean="0">
                <a:solidFill>
                  <a:schemeClr val="bg1"/>
                </a:solidFill>
                <a:latin typeface="Times New Roman" pitchFamily="18" charset="0"/>
                <a:cs typeface="Times New Roman" pitchFamily="18" charset="0"/>
              </a:rPr>
            </a:br>
            <a:r>
              <a:rPr lang="ru-RU" sz="3600" b="1" dirty="0" smtClean="0">
                <a:solidFill>
                  <a:schemeClr val="bg1"/>
                </a:solidFill>
                <a:latin typeface="Times New Roman" pitchFamily="18" charset="0"/>
                <a:cs typeface="Times New Roman" pitchFamily="18" charset="0"/>
              </a:rPr>
              <a:t>Основы уголовного права Республики Казахстан</a:t>
            </a:r>
            <a:endParaRPr lang="ru-RU" sz="3600" b="1" dirty="0" smtClean="0">
              <a:solidFill>
                <a:schemeClr val="bg1"/>
              </a:solidFill>
              <a:latin typeface="Times New Roman" pitchFamily="18" charset="0"/>
              <a:cs typeface="Times New Roman" pitchFamily="18" charset="0"/>
            </a:endParaRPr>
          </a:p>
        </p:txBody>
      </p:sp>
      <p:sp>
        <p:nvSpPr>
          <p:cNvPr id="13314" name="Подзаголовок 2"/>
          <p:cNvSpPr>
            <a:spLocks noGrp="1"/>
          </p:cNvSpPr>
          <p:nvPr>
            <p:ph type="subTitle" idx="4294967295"/>
          </p:nvPr>
        </p:nvSpPr>
        <p:spPr>
          <a:xfrm>
            <a:off x="0" y="4714875"/>
            <a:ext cx="8715375" cy="1857375"/>
          </a:xfrm>
        </p:spPr>
        <p:txBody>
          <a:bodyPr/>
          <a:lstStyle/>
          <a:p>
            <a:pPr marL="0" indent="0" algn="r" eaLnBrk="1" hangingPunct="1">
              <a:buFont typeface="Wingdings" pitchFamily="2" charset="2"/>
              <a:buNone/>
            </a:pPr>
            <a:r>
              <a:rPr lang="ru-RU" sz="1800" dirty="0" smtClean="0">
                <a:latin typeface="Times New Roman" pitchFamily="18" charset="0"/>
                <a:cs typeface="Times New Roman" pitchFamily="18" charset="0"/>
              </a:rPr>
              <a:t>Подготовила ст. гр. </a:t>
            </a:r>
            <a:r>
              <a:rPr lang="ru-RU" sz="1800" dirty="0" err="1" smtClean="0">
                <a:latin typeface="Times New Roman" pitchFamily="18" charset="0"/>
                <a:cs typeface="Times New Roman" pitchFamily="18" charset="0"/>
              </a:rPr>
              <a:t>Диз</a:t>
            </a:r>
            <a:r>
              <a:rPr lang="ru-RU" sz="1800" dirty="0" smtClean="0">
                <a:latin typeface="Times New Roman" pitchFamily="18" charset="0"/>
                <a:cs typeface="Times New Roman" pitchFamily="18" charset="0"/>
              </a:rPr>
              <a:t>(ДМ)-12 </a:t>
            </a:r>
            <a:r>
              <a:rPr lang="ru-RU" sz="1800" dirty="0" err="1" smtClean="0">
                <a:latin typeface="Times New Roman" pitchFamily="18" charset="0"/>
                <a:cs typeface="Times New Roman" pitchFamily="18" charset="0"/>
              </a:rPr>
              <a:t>Кожантаева</a:t>
            </a:r>
            <a:r>
              <a:rPr lang="ru-RU" sz="1800" dirty="0" smtClean="0">
                <a:latin typeface="Times New Roman" pitchFamily="18" charset="0"/>
                <a:cs typeface="Times New Roman" pitchFamily="18" charset="0"/>
              </a:rPr>
              <a:t> А.</a:t>
            </a:r>
          </a:p>
          <a:p>
            <a:pPr marL="0" indent="0" algn="r" eaLnBrk="1" hangingPunct="1">
              <a:buFont typeface="Wingdings" pitchFamily="2" charset="2"/>
              <a:buNone/>
            </a:pPr>
            <a:r>
              <a:rPr lang="ru-RU" sz="1800" dirty="0" smtClean="0">
                <a:latin typeface="Times New Roman" pitchFamily="18" charset="0"/>
                <a:cs typeface="Times New Roman" pitchFamily="18" charset="0"/>
              </a:rPr>
              <a:t>Руководитель: </a:t>
            </a:r>
            <a:r>
              <a:rPr lang="ru-RU" sz="1800" dirty="0" err="1" smtClean="0">
                <a:latin typeface="Times New Roman" pitchFamily="18" charset="0"/>
                <a:cs typeface="Times New Roman" pitchFamily="18" charset="0"/>
              </a:rPr>
              <a:t>ассоц.проф</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Богенбаева</a:t>
            </a:r>
            <a:r>
              <a:rPr lang="ru-RU" sz="1800" dirty="0" smtClean="0">
                <a:latin typeface="Times New Roman" pitchFamily="18" charset="0"/>
                <a:cs typeface="Times New Roman" pitchFamily="18" charset="0"/>
              </a:rPr>
              <a:t> А.К.</a:t>
            </a:r>
          </a:p>
          <a:p>
            <a:pPr marL="0" indent="0" algn="ctr" eaLnBrk="1" hangingPunct="1">
              <a:buFont typeface="Wingdings" pitchFamily="2" charset="2"/>
              <a:buNone/>
            </a:pPr>
            <a:endParaRPr lang="ru-RU" sz="1800" dirty="0" smtClean="0">
              <a:solidFill>
                <a:srgbClr val="898989"/>
              </a:solidFill>
              <a:latin typeface="Times New Roman" pitchFamily="18" charset="0"/>
              <a:cs typeface="Times New Roman" pitchFamily="18" charset="0"/>
            </a:endParaRPr>
          </a:p>
          <a:p>
            <a:pPr marL="0" indent="0" algn="ctr" eaLnBrk="1" hangingPunct="1">
              <a:buFont typeface="Wingdings" pitchFamily="2" charset="2"/>
              <a:buNone/>
            </a:pPr>
            <a:endParaRPr lang="ru-RU" sz="1800" dirty="0" smtClean="0">
              <a:solidFill>
                <a:srgbClr val="898989"/>
              </a:solidFill>
              <a:latin typeface="Times New Roman" pitchFamily="18" charset="0"/>
              <a:cs typeface="Times New Roman" pitchFamily="18" charset="0"/>
            </a:endParaRPr>
          </a:p>
          <a:p>
            <a:pPr marL="0" indent="0" algn="ctr" eaLnBrk="1" hangingPunct="1">
              <a:buFont typeface="Wingdings" pitchFamily="2" charset="2"/>
              <a:buNone/>
            </a:pPr>
            <a:r>
              <a:rPr lang="ru-RU" sz="1800" dirty="0" err="1" smtClean="0">
                <a:latin typeface="Times New Roman" pitchFamily="18" charset="0"/>
                <a:cs typeface="Times New Roman" pitchFamily="18" charset="0"/>
              </a:rPr>
              <a:t>Алматы</a:t>
            </a:r>
            <a:r>
              <a:rPr lang="ru-RU" sz="1800" dirty="0" smtClean="0">
                <a:latin typeface="Times New Roman" pitchFamily="18" charset="0"/>
                <a:cs typeface="Times New Roman" pitchFamily="18" charset="0"/>
              </a:rPr>
              <a:t> 2015</a:t>
            </a: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214290"/>
            <a:ext cx="8158162" cy="1000132"/>
          </a:xfrm>
        </p:spPr>
        <p:txBody>
          <a:bodyPr>
            <a:normAutofit fontScale="90000"/>
          </a:bodyPr>
          <a:lstStyle/>
          <a:p>
            <a:pPr lvl="0" algn="ctr"/>
            <a:r>
              <a:rPr lang="ru-RU" sz="3100" b="1" dirty="0" smtClean="0">
                <a:solidFill>
                  <a:schemeClr val="tx1"/>
                </a:solidFill>
              </a:rPr>
              <a:t>Ответственность за изготовление, хранение либо сбыт поддельных денег или ценных </a:t>
            </a:r>
            <a:r>
              <a:rPr lang="ru-RU" sz="3100" b="1" dirty="0" smtClean="0">
                <a:solidFill>
                  <a:schemeClr val="tx1"/>
                </a:solidFill>
              </a:rPr>
              <a:t>бумаг</a:t>
            </a:r>
            <a:endParaRPr lang="ru-RU" dirty="0">
              <a:solidFill>
                <a:schemeClr val="tx1"/>
              </a:solidFill>
            </a:endParaRPr>
          </a:p>
        </p:txBody>
      </p:sp>
      <p:sp>
        <p:nvSpPr>
          <p:cNvPr id="3" name="Содержимое 2"/>
          <p:cNvSpPr>
            <a:spLocks noGrp="1"/>
          </p:cNvSpPr>
          <p:nvPr>
            <p:ph idx="1"/>
          </p:nvPr>
        </p:nvSpPr>
        <p:spPr>
          <a:xfrm>
            <a:off x="285720" y="1285860"/>
            <a:ext cx="8572560" cy="5357850"/>
          </a:xfrm>
        </p:spPr>
        <p:txBody>
          <a:bodyPr>
            <a:normAutofit fontScale="85000" lnSpcReduction="20000"/>
          </a:bodyPr>
          <a:lstStyle/>
          <a:p>
            <a:r>
              <a:rPr lang="ru-RU" dirty="0" smtClean="0">
                <a:solidFill>
                  <a:schemeClr val="tx2">
                    <a:lumMod val="75000"/>
                  </a:schemeClr>
                </a:solidFill>
              </a:rPr>
              <a:t>Ответственность за изготовление или сбыт.поддельных </a:t>
            </a:r>
            <a:r>
              <a:rPr lang="ru-RU" dirty="0" smtClean="0">
                <a:solidFill>
                  <a:schemeClr val="tx2">
                    <a:lumMod val="75000"/>
                  </a:schemeClr>
                </a:solidFill>
              </a:rPr>
              <a:t>денег </a:t>
            </a:r>
            <a:r>
              <a:rPr lang="ru-RU" dirty="0" smtClean="0">
                <a:solidFill>
                  <a:schemeClr val="tx2">
                    <a:lumMod val="75000"/>
                  </a:schemeClr>
                </a:solidFill>
              </a:rPr>
              <a:t>или ценных бумаг предусмотрена в ст. 206 УК РК.</a:t>
            </a:r>
          </a:p>
          <a:p>
            <a:r>
              <a:rPr lang="ru-RU" dirty="0" smtClean="0">
                <a:solidFill>
                  <a:schemeClr val="tx2">
                    <a:lumMod val="75000"/>
                  </a:schemeClr>
                </a:solidFill>
              </a:rPr>
              <a:t>Изготовление и сбыт поддельных денег и ценных бумаг (фальшивомонетничество) во все века, во всех странах </a:t>
            </a:r>
            <a:r>
              <a:rPr lang="ru-RU" dirty="0" smtClean="0">
                <a:solidFill>
                  <a:schemeClr val="tx2">
                    <a:lumMod val="75000"/>
                  </a:schemeClr>
                </a:solidFill>
              </a:rPr>
              <a:t>признается </a:t>
            </a:r>
            <a:r>
              <a:rPr lang="ru-RU" dirty="0" smtClean="0">
                <a:solidFill>
                  <a:schemeClr val="tx2">
                    <a:lumMod val="75000"/>
                  </a:schemeClr>
                </a:solidFill>
              </a:rPr>
              <a:t>особо опасным преступлением. </a:t>
            </a:r>
            <a:r>
              <a:rPr lang="ru-RU" dirty="0" smtClean="0">
                <a:solidFill>
                  <a:schemeClr val="tx2">
                    <a:lumMod val="75000"/>
                  </a:schemeClr>
                </a:solidFill>
              </a:rPr>
              <a:t>Согласно </a:t>
            </a:r>
            <a:r>
              <a:rPr lang="ru-RU" dirty="0" smtClean="0">
                <a:solidFill>
                  <a:schemeClr val="tx2">
                    <a:lumMod val="75000"/>
                  </a:schemeClr>
                </a:solidFill>
              </a:rPr>
              <a:t>международной Конвенции о </a:t>
            </a:r>
            <a:r>
              <a:rPr lang="ru-RU" dirty="0" smtClean="0">
                <a:solidFill>
                  <a:schemeClr val="tx2">
                    <a:lumMod val="75000"/>
                  </a:schemeClr>
                </a:solidFill>
              </a:rPr>
              <a:t>борьбе </a:t>
            </a:r>
            <a:r>
              <a:rPr lang="ru-RU" dirty="0" smtClean="0">
                <a:solidFill>
                  <a:schemeClr val="tx2">
                    <a:lumMod val="75000"/>
                  </a:schemeClr>
                </a:solidFill>
              </a:rPr>
              <a:t>с подделкой денежных знаков от 20 апреля 1929 г. лица, </a:t>
            </a:r>
            <a:r>
              <a:rPr lang="ru-RU" dirty="0" smtClean="0">
                <a:solidFill>
                  <a:schemeClr val="tx2">
                    <a:lumMod val="75000"/>
                  </a:schemeClr>
                </a:solidFill>
              </a:rPr>
              <a:t>занимающиеся </a:t>
            </a:r>
            <a:r>
              <a:rPr lang="ru-RU" dirty="0" smtClean="0">
                <a:solidFill>
                  <a:schemeClr val="tx2">
                    <a:lumMod val="75000"/>
                  </a:schemeClr>
                </a:solidFill>
              </a:rPr>
              <a:t>подделкой денежных знаков или ценных бумаг, подлежат уголовной ответственности независимо от места </a:t>
            </a:r>
            <a:r>
              <a:rPr lang="ru-RU" dirty="0" smtClean="0">
                <a:solidFill>
                  <a:schemeClr val="tx2">
                    <a:lumMod val="75000"/>
                  </a:schemeClr>
                </a:solidFill>
              </a:rPr>
              <a:t>совершения </a:t>
            </a:r>
            <a:r>
              <a:rPr lang="ru-RU" dirty="0" smtClean="0">
                <a:solidFill>
                  <a:schemeClr val="tx2">
                    <a:lumMod val="75000"/>
                  </a:schemeClr>
                </a:solidFill>
              </a:rPr>
              <a:t>преступления и своего гражданства</a:t>
            </a:r>
            <a:r>
              <a:rPr lang="ru-RU" dirty="0" smtClean="0">
                <a:solidFill>
                  <a:schemeClr val="tx2">
                    <a:lumMod val="75000"/>
                  </a:schemeClr>
                </a:solidFill>
              </a:rPr>
              <a:t>.</a:t>
            </a:r>
          </a:p>
          <a:p>
            <a:r>
              <a:rPr lang="ru-RU" i="1" dirty="0" smtClean="0">
                <a:solidFill>
                  <a:schemeClr val="tx2">
                    <a:lumMod val="75000"/>
                  </a:schemeClr>
                </a:solidFill>
              </a:rPr>
              <a:t>Предметом </a:t>
            </a:r>
            <a:r>
              <a:rPr lang="ru-RU" dirty="0" smtClean="0">
                <a:solidFill>
                  <a:schemeClr val="tx2">
                    <a:lumMod val="75000"/>
                  </a:schemeClr>
                </a:solidFill>
              </a:rPr>
              <a:t>преступления, предусмотренного ст. 206 УК РК, являются:</a:t>
            </a:r>
          </a:p>
          <a:p>
            <a:pPr>
              <a:buNone/>
            </a:pPr>
            <a:r>
              <a:rPr lang="ru-RU" dirty="0" smtClean="0">
                <a:solidFill>
                  <a:schemeClr val="tx2">
                    <a:lumMod val="75000"/>
                  </a:schemeClr>
                </a:solidFill>
              </a:rPr>
              <a:t>1) поддельные банковские билеты (банкноты) и металлические монеты Национального Банка РК;</a:t>
            </a:r>
          </a:p>
          <a:p>
            <a:pPr>
              <a:buNone/>
            </a:pPr>
            <a:r>
              <a:rPr lang="ru-RU" dirty="0" smtClean="0">
                <a:solidFill>
                  <a:schemeClr val="tx2">
                    <a:lumMod val="75000"/>
                  </a:schemeClr>
                </a:solidFill>
              </a:rPr>
              <a:t>2) поддельные государственные ценные бумаги в валюте РК;</a:t>
            </a:r>
          </a:p>
          <a:p>
            <a:pPr>
              <a:buNone/>
            </a:pPr>
            <a:r>
              <a:rPr lang="ru-RU" dirty="0" smtClean="0">
                <a:solidFill>
                  <a:schemeClr val="tx2">
                    <a:lumMod val="75000"/>
                  </a:schemeClr>
                </a:solidFill>
              </a:rPr>
              <a:t>3) поддельная иностранная </a:t>
            </a:r>
            <a:r>
              <a:rPr lang="ru-RU" dirty="0" smtClean="0">
                <a:solidFill>
                  <a:schemeClr val="tx2">
                    <a:lumMod val="75000"/>
                  </a:schemeClr>
                </a:solidFill>
              </a:rPr>
              <a:t>валюта;</a:t>
            </a:r>
          </a:p>
          <a:p>
            <a:pPr>
              <a:buNone/>
            </a:pPr>
            <a:r>
              <a:rPr lang="ru-RU" dirty="0" smtClean="0">
                <a:solidFill>
                  <a:schemeClr val="tx2">
                    <a:lumMod val="75000"/>
                  </a:schemeClr>
                </a:solidFill>
              </a:rPr>
              <a:t>4) поддельные ценные бумаги в иностранной валюте.</a:t>
            </a:r>
          </a:p>
          <a:p>
            <a:endParaRPr lang="ru-RU" dirty="0" smtClean="0">
              <a:solidFill>
                <a:schemeClr val="tx2">
                  <a:lumMod val="75000"/>
                </a:schemeClr>
              </a:solidFill>
            </a:endParaRPr>
          </a:p>
          <a:p>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214290"/>
            <a:ext cx="8229600" cy="1014434"/>
          </a:xfrm>
        </p:spPr>
        <p:txBody>
          <a:bodyPr>
            <a:normAutofit/>
          </a:bodyPr>
          <a:lstStyle/>
          <a:p>
            <a:pPr algn="ctr"/>
            <a:r>
              <a:rPr lang="ru-RU" sz="2800" b="1" dirty="0" smtClean="0">
                <a:solidFill>
                  <a:schemeClr val="tx1"/>
                </a:solidFill>
              </a:rPr>
              <a:t>Ответственность за изготовление, хранение либо сбыт поддельных денег или ценных бумаг</a:t>
            </a:r>
            <a:endParaRPr lang="ru-RU" sz="2800" dirty="0"/>
          </a:p>
        </p:txBody>
      </p:sp>
      <p:sp>
        <p:nvSpPr>
          <p:cNvPr id="3" name="Содержимое 2"/>
          <p:cNvSpPr>
            <a:spLocks noGrp="1"/>
          </p:cNvSpPr>
          <p:nvPr>
            <p:ph idx="1"/>
          </p:nvPr>
        </p:nvSpPr>
        <p:spPr>
          <a:xfrm>
            <a:off x="214282" y="1214422"/>
            <a:ext cx="8643998" cy="5500726"/>
          </a:xfrm>
        </p:spPr>
        <p:txBody>
          <a:bodyPr>
            <a:noAutofit/>
          </a:bodyPr>
          <a:lstStyle/>
          <a:p>
            <a:r>
              <a:rPr lang="ru-RU" sz="2000" i="1" dirty="0" smtClean="0">
                <a:solidFill>
                  <a:schemeClr val="tx2">
                    <a:lumMod val="75000"/>
                  </a:schemeClr>
                </a:solidFill>
              </a:rPr>
              <a:t>И</a:t>
            </a:r>
            <a:r>
              <a:rPr lang="ru-RU" sz="2000" i="1" dirty="0" smtClean="0">
                <a:solidFill>
                  <a:schemeClr val="tx2">
                    <a:lumMod val="75000"/>
                  </a:schemeClr>
                </a:solidFill>
              </a:rPr>
              <a:t>зготовлением</a:t>
            </a:r>
            <a:r>
              <a:rPr lang="ru-RU" sz="2000" i="1" dirty="0" smtClean="0">
                <a:solidFill>
                  <a:schemeClr val="tx2">
                    <a:lumMod val="75000"/>
                  </a:schemeClr>
                </a:solidFill>
              </a:rPr>
              <a:t> </a:t>
            </a:r>
            <a:r>
              <a:rPr lang="ru-RU" sz="2000" i="1" dirty="0" smtClean="0">
                <a:solidFill>
                  <a:schemeClr val="tx2">
                    <a:lumMod val="75000"/>
                  </a:schemeClr>
                </a:solidFill>
              </a:rPr>
              <a:t>- </a:t>
            </a:r>
            <a:r>
              <a:rPr lang="ru-RU" sz="2000" dirty="0" smtClean="0">
                <a:solidFill>
                  <a:schemeClr val="tx2">
                    <a:lumMod val="75000"/>
                  </a:schemeClr>
                </a:solidFill>
              </a:rPr>
              <a:t>создание </a:t>
            </a:r>
            <a:r>
              <a:rPr lang="ru-RU" sz="2000" dirty="0" smtClean="0">
                <a:solidFill>
                  <a:schemeClr val="tx2">
                    <a:lumMod val="75000"/>
                  </a:schemeClr>
                </a:solidFill>
              </a:rPr>
              <a:t>полностью </a:t>
            </a:r>
            <a:r>
              <a:rPr lang="ru-RU" sz="2000" dirty="0" smtClean="0">
                <a:solidFill>
                  <a:schemeClr val="tx2">
                    <a:lumMod val="75000"/>
                  </a:schemeClr>
                </a:solidFill>
              </a:rPr>
              <a:t>фальшивых </a:t>
            </a:r>
            <a:r>
              <a:rPr lang="ru-RU" sz="2000" dirty="0" smtClean="0">
                <a:solidFill>
                  <a:schemeClr val="tx2">
                    <a:lumMod val="75000"/>
                  </a:schemeClr>
                </a:solidFill>
              </a:rPr>
              <a:t>денег или ценных бумаг </a:t>
            </a:r>
            <a:r>
              <a:rPr lang="ru-RU" sz="2000" i="1" dirty="0" smtClean="0">
                <a:solidFill>
                  <a:schemeClr val="tx2">
                    <a:lumMod val="75000"/>
                  </a:schemeClr>
                </a:solidFill>
              </a:rPr>
              <a:t>(полная подделка) </a:t>
            </a:r>
            <a:r>
              <a:rPr lang="ru-RU" sz="2000" dirty="0" smtClean="0">
                <a:solidFill>
                  <a:schemeClr val="tx2">
                    <a:lumMod val="75000"/>
                  </a:schemeClr>
                </a:solidFill>
              </a:rPr>
              <a:t>либо их </a:t>
            </a:r>
            <a:r>
              <a:rPr lang="ru-RU" sz="2000" dirty="0" smtClean="0">
                <a:solidFill>
                  <a:schemeClr val="tx2">
                    <a:lumMod val="75000"/>
                  </a:schemeClr>
                </a:solidFill>
              </a:rPr>
              <a:t>фальсификация</a:t>
            </a:r>
            <a:r>
              <a:rPr lang="ru-RU" sz="2000" dirty="0" smtClean="0">
                <a:solidFill>
                  <a:schemeClr val="tx2">
                    <a:lumMod val="75000"/>
                  </a:schemeClr>
                </a:solidFill>
              </a:rPr>
              <a:t>, то есть </a:t>
            </a:r>
            <a:r>
              <a:rPr lang="ru-RU" sz="2000" i="1" dirty="0" smtClean="0">
                <a:solidFill>
                  <a:schemeClr val="tx2">
                    <a:lumMod val="75000"/>
                  </a:schemeClr>
                </a:solidFill>
              </a:rPr>
              <a:t>частичная подделка, </a:t>
            </a:r>
            <a:r>
              <a:rPr lang="ru-RU" sz="2000" dirty="0" smtClean="0">
                <a:solidFill>
                  <a:schemeClr val="tx2">
                    <a:lumMod val="75000"/>
                  </a:schemeClr>
                </a:solidFill>
              </a:rPr>
              <a:t>например, изменение </a:t>
            </a:r>
            <a:r>
              <a:rPr lang="ru-RU" sz="2000" dirty="0" smtClean="0">
                <a:solidFill>
                  <a:schemeClr val="tx2">
                    <a:lumMod val="75000"/>
                  </a:schemeClr>
                </a:solidFill>
              </a:rPr>
              <a:t>номинала </a:t>
            </a:r>
            <a:r>
              <a:rPr lang="ru-RU" sz="2000" dirty="0" smtClean="0">
                <a:solidFill>
                  <a:schemeClr val="tx2">
                    <a:lumMod val="75000"/>
                  </a:schemeClr>
                </a:solidFill>
              </a:rPr>
              <a:t>подлинного денежного знака, подделка номера, серии облигации и т. д. </a:t>
            </a:r>
          </a:p>
          <a:p>
            <a:r>
              <a:rPr lang="ru-RU" sz="2000" i="1" dirty="0" smtClean="0">
                <a:solidFill>
                  <a:schemeClr val="tx2">
                    <a:lumMod val="75000"/>
                  </a:schemeClr>
                </a:solidFill>
              </a:rPr>
              <a:t>Полная подделка </a:t>
            </a:r>
            <a:r>
              <a:rPr lang="ru-RU" sz="2000" dirty="0" smtClean="0">
                <a:solidFill>
                  <a:schemeClr val="tx2">
                    <a:lumMod val="75000"/>
                  </a:schemeClr>
                </a:solidFill>
              </a:rPr>
              <a:t>фальшивых денежных знаков может </a:t>
            </a:r>
            <a:r>
              <a:rPr lang="ru-RU" sz="2000" dirty="0" smtClean="0">
                <a:solidFill>
                  <a:schemeClr val="tx2">
                    <a:lumMod val="75000"/>
                  </a:schemeClr>
                </a:solidFill>
              </a:rPr>
              <a:t>изготавливаться </a:t>
            </a:r>
            <a:r>
              <a:rPr lang="ru-RU" sz="2000" dirty="0" smtClean="0">
                <a:solidFill>
                  <a:schemeClr val="tx2">
                    <a:lumMod val="75000"/>
                  </a:schemeClr>
                </a:solidFill>
              </a:rPr>
              <a:t>путем электрофотографии с использованием </a:t>
            </a:r>
            <a:r>
              <a:rPr lang="ru-RU" sz="2000" dirty="0" smtClean="0">
                <a:solidFill>
                  <a:schemeClr val="tx2">
                    <a:lumMod val="75000"/>
                  </a:schemeClr>
                </a:solidFill>
              </a:rPr>
              <a:t>копировально-множительной </a:t>
            </a:r>
            <a:r>
              <a:rPr lang="ru-RU" sz="2000" dirty="0" smtClean="0">
                <a:solidFill>
                  <a:schemeClr val="tx2">
                    <a:lumMod val="75000"/>
                  </a:schemeClr>
                </a:solidFill>
              </a:rPr>
              <a:t>техники и </a:t>
            </a:r>
            <a:r>
              <a:rPr lang="ru-RU" sz="2000" dirty="0" smtClean="0">
                <a:solidFill>
                  <a:schemeClr val="tx2">
                    <a:lumMod val="75000"/>
                  </a:schemeClr>
                </a:solidFill>
              </a:rPr>
              <a:t>сканера. </a:t>
            </a:r>
            <a:r>
              <a:rPr lang="ru-RU" sz="2000" dirty="0" smtClean="0">
                <a:solidFill>
                  <a:schemeClr val="tx2">
                    <a:lumMod val="75000"/>
                  </a:schemeClr>
                </a:solidFill>
              </a:rPr>
              <a:t>При полной </a:t>
            </a:r>
            <a:r>
              <a:rPr lang="ru-RU" sz="2000" dirty="0" smtClean="0">
                <a:solidFill>
                  <a:schemeClr val="tx2">
                    <a:lumMod val="75000"/>
                  </a:schemeClr>
                </a:solidFill>
              </a:rPr>
              <a:t>подделке </a:t>
            </a:r>
            <a:r>
              <a:rPr lang="ru-RU" sz="2000" dirty="0" smtClean="0">
                <a:solidFill>
                  <a:schemeClr val="tx2">
                    <a:lumMod val="75000"/>
                  </a:schemeClr>
                </a:solidFill>
              </a:rPr>
              <a:t>фальшивые деньги или ценные бумаги создаются с ноля, без использования настоящих </a:t>
            </a:r>
            <a:r>
              <a:rPr lang="ru-RU" sz="2000" dirty="0" smtClean="0">
                <a:solidFill>
                  <a:schemeClr val="tx2">
                    <a:lumMod val="75000"/>
                  </a:schemeClr>
                </a:solidFill>
              </a:rPr>
              <a:t>купюр.</a:t>
            </a:r>
            <a:endParaRPr lang="ru-RU" sz="2000" dirty="0" smtClean="0">
              <a:solidFill>
                <a:schemeClr val="tx2">
                  <a:lumMod val="75000"/>
                </a:schemeClr>
              </a:solidFill>
            </a:endParaRPr>
          </a:p>
          <a:p>
            <a:r>
              <a:rPr lang="ru-RU" sz="2000" i="1" dirty="0" smtClean="0">
                <a:solidFill>
                  <a:schemeClr val="tx2">
                    <a:lumMod val="75000"/>
                  </a:schemeClr>
                </a:solidFill>
              </a:rPr>
              <a:t>При частичной </a:t>
            </a:r>
            <a:r>
              <a:rPr lang="ru-RU" sz="2000" i="1" dirty="0" smtClean="0">
                <a:solidFill>
                  <a:schemeClr val="tx2">
                    <a:lumMod val="75000"/>
                  </a:schemeClr>
                </a:solidFill>
              </a:rPr>
              <a:t>подделке</a:t>
            </a:r>
            <a:r>
              <a:rPr lang="ru-RU" sz="2000" i="1" dirty="0" smtClean="0">
                <a:solidFill>
                  <a:schemeClr val="tx2">
                    <a:lumMod val="75000"/>
                  </a:schemeClr>
                </a:solidFill>
              </a:rPr>
              <a:t> </a:t>
            </a:r>
            <a:r>
              <a:rPr lang="ru-RU" sz="2000" dirty="0" smtClean="0">
                <a:solidFill>
                  <a:schemeClr val="tx2">
                    <a:lumMod val="75000"/>
                  </a:schemeClr>
                </a:solidFill>
              </a:rPr>
              <a:t>переделывают бумажные </a:t>
            </a:r>
            <a:r>
              <a:rPr lang="ru-RU" sz="2000" dirty="0" smtClean="0">
                <a:solidFill>
                  <a:schemeClr val="tx2">
                    <a:lumMod val="75000"/>
                  </a:schemeClr>
                </a:solidFill>
              </a:rPr>
              <a:t>денежные знаки различного достоинства. При этом виновное </a:t>
            </a:r>
            <a:r>
              <a:rPr lang="ru-RU" sz="2000" dirty="0" smtClean="0">
                <a:solidFill>
                  <a:schemeClr val="tx2">
                    <a:lumMod val="75000"/>
                  </a:schemeClr>
                </a:solidFill>
              </a:rPr>
              <a:t>лицо </a:t>
            </a:r>
            <a:r>
              <a:rPr lang="ru-RU" sz="2000" dirty="0" smtClean="0">
                <a:solidFill>
                  <a:schemeClr val="tx2">
                    <a:lumMod val="75000"/>
                  </a:schemeClr>
                </a:solidFill>
              </a:rPr>
              <a:t>изменяет подлинные бумажные </a:t>
            </a:r>
            <a:r>
              <a:rPr lang="ru-RU" sz="2000" dirty="0" smtClean="0">
                <a:solidFill>
                  <a:schemeClr val="tx2">
                    <a:lumMod val="75000"/>
                  </a:schemeClr>
                </a:solidFill>
              </a:rPr>
              <a:t>денежные </a:t>
            </a:r>
            <a:r>
              <a:rPr lang="ru-RU" sz="2000" dirty="0" smtClean="0">
                <a:solidFill>
                  <a:schemeClr val="tx2">
                    <a:lumMod val="75000"/>
                  </a:schemeClr>
                </a:solidFill>
              </a:rPr>
              <a:t>знаки среднего достоинства в купюры более высокого </a:t>
            </a:r>
            <a:r>
              <a:rPr lang="ru-RU" sz="2000" dirty="0" smtClean="0">
                <a:solidFill>
                  <a:schemeClr val="tx2">
                    <a:lumMod val="75000"/>
                  </a:schemeClr>
                </a:solidFill>
              </a:rPr>
              <a:t>достоинства</a:t>
            </a:r>
            <a:r>
              <a:rPr lang="ru-RU" sz="2000" dirty="0" smtClean="0">
                <a:solidFill>
                  <a:schemeClr val="tx2">
                    <a:lumMod val="75000"/>
                  </a:schemeClr>
                </a:solidFill>
              </a:rPr>
              <a:t>, искусно приклеивая или дорисовывая </a:t>
            </a:r>
            <a:r>
              <a:rPr lang="ru-RU" sz="2000" dirty="0" smtClean="0">
                <a:solidFill>
                  <a:schemeClr val="tx2">
                    <a:lumMod val="75000"/>
                  </a:schemeClr>
                </a:solidFill>
              </a:rPr>
              <a:t>дополнительные </a:t>
            </a:r>
            <a:r>
              <a:rPr lang="ru-RU" sz="2000" dirty="0" smtClean="0">
                <a:solidFill>
                  <a:schemeClr val="tx2">
                    <a:lumMod val="75000"/>
                  </a:schemeClr>
                </a:solidFill>
              </a:rPr>
              <a:t>нули или цифры, изменяя серию ценной бумаги и т. </a:t>
            </a:r>
            <a:r>
              <a:rPr lang="ru-RU" sz="2000" dirty="0" smtClean="0">
                <a:solidFill>
                  <a:schemeClr val="tx2">
                    <a:lumMod val="75000"/>
                  </a:schemeClr>
                </a:solidFill>
              </a:rPr>
              <a:t>п. </a:t>
            </a:r>
            <a:r>
              <a:rPr lang="ru-RU" sz="2000" dirty="0" smtClean="0">
                <a:solidFill>
                  <a:schemeClr val="tx2">
                    <a:lumMod val="75000"/>
                  </a:schemeClr>
                </a:solidFill>
              </a:rPr>
              <a:t>Применительно к ценным бумагам характерным примером частичной подделки являются фальсификации облигаций на предъявителя.</a:t>
            </a:r>
          </a:p>
          <a:p>
            <a:endParaRPr lang="ru-RU" sz="1800" dirty="0">
              <a:solidFill>
                <a:srgbClr val="FFFF00"/>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714488"/>
            <a:ext cx="8229600" cy="4714908"/>
          </a:xfrm>
        </p:spPr>
        <p:txBody>
          <a:bodyPr>
            <a:normAutofit fontScale="85000" lnSpcReduction="20000"/>
          </a:bodyPr>
          <a:lstStyle/>
          <a:p>
            <a:r>
              <a:rPr lang="ru-RU" dirty="0" smtClean="0">
                <a:solidFill>
                  <a:schemeClr val="tx2">
                    <a:lumMod val="75000"/>
                  </a:schemeClr>
                </a:solidFill>
              </a:rPr>
              <a:t>Способы подделки и количество изготовленных фальшивых денег на квалификацию преступления не влияют, однако </a:t>
            </a:r>
            <a:r>
              <a:rPr lang="ru-RU" dirty="0" smtClean="0">
                <a:solidFill>
                  <a:schemeClr val="tx2">
                    <a:lumMod val="75000"/>
                  </a:schemeClr>
                </a:solidFill>
              </a:rPr>
              <a:t>учитываются </a:t>
            </a:r>
            <a:r>
              <a:rPr lang="ru-RU" dirty="0" smtClean="0">
                <a:solidFill>
                  <a:schemeClr val="tx2">
                    <a:lumMod val="75000"/>
                  </a:schemeClr>
                </a:solidFill>
              </a:rPr>
              <a:t>судом при назначении наказания в рамках санкции ст. 206 УК РК. Для квалификации деяния по ст. 206 УК РК </a:t>
            </a:r>
            <a:r>
              <a:rPr lang="ru-RU" dirty="0" smtClean="0">
                <a:solidFill>
                  <a:schemeClr val="tx2">
                    <a:lumMod val="75000"/>
                  </a:schemeClr>
                </a:solidFill>
              </a:rPr>
              <a:t>необходимо </a:t>
            </a:r>
            <a:r>
              <a:rPr lang="ru-RU" dirty="0" smtClean="0">
                <a:solidFill>
                  <a:schemeClr val="tx2">
                    <a:lumMod val="75000"/>
                  </a:schemeClr>
                </a:solidFill>
              </a:rPr>
              <a:t>установить, что поддельные деньги или ценные </a:t>
            </a:r>
            <a:r>
              <a:rPr lang="ru-RU" dirty="0" smtClean="0">
                <a:solidFill>
                  <a:schemeClr val="tx2">
                    <a:lumMod val="75000"/>
                  </a:schemeClr>
                </a:solidFill>
              </a:rPr>
              <a:t>бумаги </a:t>
            </a:r>
            <a:r>
              <a:rPr lang="ru-RU" dirty="0" smtClean="0">
                <a:solidFill>
                  <a:schemeClr val="tx2">
                    <a:lumMod val="75000"/>
                  </a:schemeClr>
                </a:solidFill>
              </a:rPr>
              <a:t>имеют существенное сходство с подлинными по форме, цвету, размерам и другим основным реквизитам. Изготовление фальшивых денег или ценных бумаг должно производиться с целью сбыта и только в этом случае оно признается уголовно наказуемым деянием.</a:t>
            </a:r>
          </a:p>
          <a:p>
            <a:r>
              <a:rPr lang="ru-RU" dirty="0" smtClean="0">
                <a:solidFill>
                  <a:schemeClr val="tx2">
                    <a:lumMod val="75000"/>
                  </a:schemeClr>
                </a:solidFill>
              </a:rPr>
              <a:t>Если лицу не удалось добиться внешнего сходства подделки с подлинной денежной банкнотой, которое давало бы </a:t>
            </a:r>
            <a:r>
              <a:rPr lang="ru-RU" dirty="0" smtClean="0">
                <a:solidFill>
                  <a:schemeClr val="tx2">
                    <a:lumMod val="75000"/>
                  </a:schemeClr>
                </a:solidFill>
              </a:rPr>
              <a:t>возможность </a:t>
            </a:r>
            <a:r>
              <a:rPr lang="ru-RU" dirty="0" smtClean="0">
                <a:solidFill>
                  <a:schemeClr val="tx2">
                    <a:lumMod val="75000"/>
                  </a:schemeClr>
                </a:solidFill>
              </a:rPr>
              <a:t>легко, не прибегая к обманным способам, их сбыть, то его действия образуют покушение на данное преступление и квалифицируются по ч. 3 ст. 24 и ч. 1 ст. 206 УК РК.</a:t>
            </a:r>
          </a:p>
          <a:p>
            <a:endParaRPr lang="ru-RU" dirty="0"/>
          </a:p>
        </p:txBody>
      </p:sp>
      <p:sp>
        <p:nvSpPr>
          <p:cNvPr id="3" name="Заголовок 2"/>
          <p:cNvSpPr>
            <a:spLocks noGrp="1"/>
          </p:cNvSpPr>
          <p:nvPr>
            <p:ph type="title"/>
          </p:nvPr>
        </p:nvSpPr>
        <p:spPr>
          <a:xfrm>
            <a:off x="457200" y="285728"/>
            <a:ext cx="8229600" cy="1085872"/>
          </a:xfrm>
        </p:spPr>
        <p:txBody>
          <a:bodyPr>
            <a:normAutofit/>
          </a:bodyPr>
          <a:lstStyle/>
          <a:p>
            <a:pPr algn="ctr"/>
            <a:r>
              <a:rPr lang="ru-RU" sz="2800" b="1" dirty="0" smtClean="0">
                <a:solidFill>
                  <a:schemeClr val="tx1"/>
                </a:solidFill>
              </a:rPr>
              <a:t>Ответственность за изготовление, хранение либо сбыт поддельных денег или ценных бумаг</a:t>
            </a:r>
            <a:endParaRPr lang="ru-RU" sz="28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Заголовок 1"/>
          <p:cNvSpPr>
            <a:spLocks noGrp="1"/>
          </p:cNvSpPr>
          <p:nvPr>
            <p:ph type="title" idx="4294967295"/>
          </p:nvPr>
        </p:nvSpPr>
        <p:spPr>
          <a:xfrm>
            <a:off x="714348" y="857232"/>
            <a:ext cx="7743825" cy="890587"/>
          </a:xfrm>
        </p:spPr>
        <p:txBody>
          <a:bodyPr anchor="ctr"/>
          <a:lstStyle/>
          <a:p>
            <a:pPr algn="ctr" eaLnBrk="1" hangingPunct="1"/>
            <a:r>
              <a:rPr lang="ru-RU" sz="3200" b="1" dirty="0" smtClean="0">
                <a:solidFill>
                  <a:schemeClr val="tx1"/>
                </a:solidFill>
                <a:latin typeface="Times New Roman" pitchFamily="18" charset="0"/>
                <a:cs typeface="Times New Roman" pitchFamily="18" charset="0"/>
              </a:rPr>
              <a:t>Список использованных источников</a:t>
            </a:r>
          </a:p>
        </p:txBody>
      </p:sp>
      <p:sp>
        <p:nvSpPr>
          <p:cNvPr id="23554" name="Содержимое 2"/>
          <p:cNvSpPr>
            <a:spLocks noGrp="1"/>
          </p:cNvSpPr>
          <p:nvPr>
            <p:ph idx="4294967295"/>
          </p:nvPr>
        </p:nvSpPr>
        <p:spPr>
          <a:xfrm>
            <a:off x="642910" y="1928802"/>
            <a:ext cx="8072463" cy="2643206"/>
          </a:xfrm>
        </p:spPr>
        <p:txBody>
          <a:bodyPr/>
          <a:lstStyle/>
          <a:p>
            <a:pPr marL="514350" indent="-514350" eaLnBrk="1" hangingPunct="1">
              <a:buFont typeface="Arial" charset="0"/>
              <a:buAutoNum type="arabicPeriod"/>
            </a:pPr>
            <a:r>
              <a:rPr lang="ru-RU" sz="2800" dirty="0" smtClean="0">
                <a:solidFill>
                  <a:schemeClr val="tx2">
                    <a:lumMod val="75000"/>
                  </a:schemeClr>
                </a:solidFill>
                <a:latin typeface="Times New Roman" pitchFamily="18" charset="0"/>
                <a:cs typeface="Times New Roman" pitchFamily="18" charset="0"/>
              </a:rPr>
              <a:t>Конституция </a:t>
            </a:r>
            <a:r>
              <a:rPr lang="ru-RU" sz="2800" dirty="0" smtClean="0">
                <a:solidFill>
                  <a:schemeClr val="tx2">
                    <a:lumMod val="75000"/>
                  </a:schemeClr>
                </a:solidFill>
                <a:latin typeface="Times New Roman" pitchFamily="18" charset="0"/>
                <a:cs typeface="Times New Roman" pitchFamily="18" charset="0"/>
              </a:rPr>
              <a:t>Республики Казахстан</a:t>
            </a:r>
            <a:endParaRPr lang="ru-RU" sz="2800" dirty="0" smtClean="0">
              <a:solidFill>
                <a:schemeClr val="tx2">
                  <a:lumMod val="75000"/>
                </a:schemeClr>
              </a:solidFill>
              <a:latin typeface="Times New Roman" pitchFamily="18" charset="0"/>
              <a:cs typeface="Times New Roman" pitchFamily="18" charset="0"/>
            </a:endParaRPr>
          </a:p>
          <a:p>
            <a:pPr marL="514350" indent="-514350" eaLnBrk="1" hangingPunct="1">
              <a:buFont typeface="Arial" charset="0"/>
              <a:buAutoNum type="arabicPeriod"/>
            </a:pPr>
            <a:r>
              <a:rPr lang="ru-RU" sz="2800" dirty="0" smtClean="0">
                <a:solidFill>
                  <a:schemeClr val="tx2">
                    <a:lumMod val="75000"/>
                  </a:schemeClr>
                </a:solidFill>
                <a:latin typeface="Times New Roman" pitchFamily="18" charset="0"/>
                <a:cs typeface="Times New Roman" pitchFamily="18" charset="0"/>
              </a:rPr>
              <a:t>Уголовный </a:t>
            </a:r>
            <a:r>
              <a:rPr lang="ru-RU" sz="2800" dirty="0" smtClean="0">
                <a:solidFill>
                  <a:schemeClr val="tx2">
                    <a:lumMod val="75000"/>
                  </a:schemeClr>
                </a:solidFill>
                <a:latin typeface="Times New Roman" pitchFamily="18" charset="0"/>
                <a:cs typeface="Times New Roman" pitchFamily="18" charset="0"/>
              </a:rPr>
              <a:t>кодекс </a:t>
            </a:r>
            <a:r>
              <a:rPr lang="ru-RU" sz="2800" dirty="0" smtClean="0">
                <a:solidFill>
                  <a:schemeClr val="tx2">
                    <a:lumMod val="75000"/>
                  </a:schemeClr>
                </a:solidFill>
                <a:latin typeface="Times New Roman" pitchFamily="18" charset="0"/>
                <a:cs typeface="Times New Roman" pitchFamily="18" charset="0"/>
              </a:rPr>
              <a:t>Республики Казахстан</a:t>
            </a:r>
          </a:p>
          <a:p>
            <a:pPr marL="514350" indent="-514350">
              <a:buFont typeface="Arial" charset="0"/>
              <a:buAutoNum type="arabicPeriod"/>
            </a:pPr>
            <a:r>
              <a:rPr lang="en-US" sz="2800" dirty="0" smtClean="0">
                <a:solidFill>
                  <a:schemeClr val="tx2">
                    <a:lumMod val="75000"/>
                  </a:schemeClr>
                </a:solidFill>
                <a:latin typeface="Times New Roman" pitchFamily="18" charset="0"/>
                <a:cs typeface="Times New Roman" pitchFamily="18" charset="0"/>
              </a:rPr>
              <a:t>http://</a:t>
            </a:r>
            <a:r>
              <a:rPr lang="en-US" sz="2800" dirty="0" smtClean="0">
                <a:solidFill>
                  <a:schemeClr val="tx2">
                    <a:lumMod val="75000"/>
                  </a:schemeClr>
                </a:solidFill>
                <a:latin typeface="Times New Roman" pitchFamily="18" charset="0"/>
                <a:cs typeface="Times New Roman" pitchFamily="18" charset="0"/>
              </a:rPr>
              <a:t>alm.prokuror.kz/rus/novosti/stati/ugolovnaya-otvetstvennost-nesovershennoletnih-0</a:t>
            </a:r>
            <a:endParaRPr lang="ru-RU" sz="2800" dirty="0" smtClean="0">
              <a:solidFill>
                <a:schemeClr val="tx2">
                  <a:lumMod val="75000"/>
                </a:schemeClr>
              </a:solidFill>
              <a:latin typeface="Times New Roman" pitchFamily="18" charset="0"/>
              <a:cs typeface="Times New Roman" pitchFamily="18" charset="0"/>
            </a:endParaRPr>
          </a:p>
          <a:p>
            <a:pPr marL="514350" indent="-514350">
              <a:buNone/>
            </a:pPr>
            <a:endParaRPr lang="ru-RU" sz="2800" dirty="0" smtClean="0">
              <a:latin typeface="Times New Roman" pitchFamily="18" charset="0"/>
              <a:cs typeface="Times New Roman" pitchFamily="18" charset="0"/>
            </a:endParaRPr>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Заголовок 1"/>
          <p:cNvSpPr>
            <a:spLocks noGrp="1"/>
          </p:cNvSpPr>
          <p:nvPr>
            <p:ph type="title" idx="4294967295"/>
          </p:nvPr>
        </p:nvSpPr>
        <p:spPr>
          <a:xfrm>
            <a:off x="2357422" y="285728"/>
            <a:ext cx="4464050" cy="598488"/>
          </a:xfrm>
        </p:spPr>
        <p:txBody>
          <a:bodyPr anchor="ctr">
            <a:normAutofit fontScale="90000"/>
          </a:bodyPr>
          <a:lstStyle/>
          <a:p>
            <a:pPr algn="ctr" eaLnBrk="1" hangingPunct="1"/>
            <a:r>
              <a:rPr lang="ru-RU" sz="4000" b="1" dirty="0" smtClean="0"/>
              <a:t>Глоссарий </a:t>
            </a:r>
          </a:p>
        </p:txBody>
      </p:sp>
      <p:graphicFrame>
        <p:nvGraphicFramePr>
          <p:cNvPr id="4" name="Таблица 3"/>
          <p:cNvGraphicFramePr>
            <a:graphicFrameLocks noGrp="1"/>
          </p:cNvGraphicFramePr>
          <p:nvPr/>
        </p:nvGraphicFramePr>
        <p:xfrm>
          <a:off x="285720" y="1000108"/>
          <a:ext cx="8643998" cy="5602896"/>
        </p:xfrm>
        <a:graphic>
          <a:graphicData uri="http://schemas.openxmlformats.org/drawingml/2006/table">
            <a:tbl>
              <a:tblPr/>
              <a:tblGrid>
                <a:gridCol w="5171623"/>
                <a:gridCol w="1900739"/>
                <a:gridCol w="1571636"/>
              </a:tblGrid>
              <a:tr h="548642">
                <a:tc>
                  <a:txBody>
                    <a:bodyPr/>
                    <a:lstStyle/>
                    <a:p>
                      <a:pPr indent="114300" algn="just">
                        <a:spcAft>
                          <a:spcPts val="0"/>
                        </a:spcAft>
                      </a:pPr>
                      <a:r>
                        <a:rPr lang="ru-RU" sz="1800" b="1" dirty="0">
                          <a:solidFill>
                            <a:schemeClr val="tx2">
                              <a:lumMod val="75000"/>
                            </a:schemeClr>
                          </a:solidFill>
                          <a:latin typeface="Times New Roman"/>
                          <a:ea typeface="Times New Roman"/>
                          <a:cs typeface="Times New Roman"/>
                        </a:rPr>
                        <a:t>                            Русский</a:t>
                      </a:r>
                      <a:endParaRPr lang="ru-RU" sz="1800" dirty="0">
                        <a:solidFill>
                          <a:schemeClr val="tx2">
                            <a:lumMod val="75000"/>
                          </a:schemeClr>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14300" algn="just">
                        <a:spcAft>
                          <a:spcPts val="0"/>
                        </a:spcAft>
                      </a:pPr>
                      <a:r>
                        <a:rPr lang="ru-RU" sz="1800" b="1" dirty="0">
                          <a:solidFill>
                            <a:schemeClr val="tx2">
                              <a:lumMod val="75000"/>
                            </a:schemeClr>
                          </a:solidFill>
                          <a:latin typeface="Times New Roman"/>
                          <a:ea typeface="Times New Roman"/>
                          <a:cs typeface="Times New Roman"/>
                        </a:rPr>
                        <a:t> </a:t>
                      </a:r>
                      <a:r>
                        <a:rPr lang="ru-RU" sz="1800" b="1" dirty="0" smtClean="0">
                          <a:solidFill>
                            <a:schemeClr val="tx2">
                              <a:lumMod val="75000"/>
                            </a:schemeClr>
                          </a:solidFill>
                          <a:latin typeface="Times New Roman"/>
                          <a:ea typeface="Times New Roman"/>
                          <a:cs typeface="Times New Roman"/>
                        </a:rPr>
                        <a:t> </a:t>
                      </a:r>
                      <a:r>
                        <a:rPr lang="ru-RU" sz="1800" b="1" dirty="0">
                          <a:solidFill>
                            <a:schemeClr val="tx2">
                              <a:lumMod val="75000"/>
                            </a:schemeClr>
                          </a:solidFill>
                          <a:latin typeface="Times New Roman"/>
                          <a:ea typeface="Times New Roman"/>
                          <a:cs typeface="Times New Roman"/>
                        </a:rPr>
                        <a:t>Казахский</a:t>
                      </a:r>
                      <a:endParaRPr lang="ru-RU" sz="1800" dirty="0">
                        <a:solidFill>
                          <a:schemeClr val="tx2">
                            <a:lumMod val="75000"/>
                          </a:schemeClr>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14300" algn="just">
                        <a:spcAft>
                          <a:spcPts val="0"/>
                        </a:spcAft>
                      </a:pPr>
                      <a:r>
                        <a:rPr lang="ru-RU" sz="1800" b="1" dirty="0" smtClean="0">
                          <a:solidFill>
                            <a:schemeClr val="tx2">
                              <a:lumMod val="75000"/>
                            </a:schemeClr>
                          </a:solidFill>
                          <a:latin typeface="Times New Roman"/>
                          <a:ea typeface="Times New Roman"/>
                          <a:cs typeface="Times New Roman"/>
                        </a:rPr>
                        <a:t>Английский </a:t>
                      </a:r>
                      <a:endParaRPr lang="ru-RU" sz="1800" dirty="0">
                        <a:solidFill>
                          <a:schemeClr val="tx2">
                            <a:lumMod val="75000"/>
                          </a:schemeClr>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75612">
                <a:tc>
                  <a:txBody>
                    <a:bodyPr/>
                    <a:lstStyle/>
                    <a:p>
                      <a:pPr indent="114300" algn="just">
                        <a:spcAft>
                          <a:spcPts val="0"/>
                        </a:spcAft>
                      </a:pPr>
                      <a:r>
                        <a:rPr lang="ru-RU" sz="1800" b="1" dirty="0">
                          <a:solidFill>
                            <a:schemeClr val="tx2">
                              <a:lumMod val="75000"/>
                            </a:schemeClr>
                          </a:solidFill>
                          <a:latin typeface="Times New Roman"/>
                          <a:ea typeface="Times New Roman"/>
                          <a:cs typeface="Times New Roman"/>
                        </a:rPr>
                        <a:t>Санкция</a:t>
                      </a:r>
                      <a:r>
                        <a:rPr lang="ru-RU" sz="1800" dirty="0">
                          <a:solidFill>
                            <a:schemeClr val="tx2">
                              <a:lumMod val="75000"/>
                            </a:schemeClr>
                          </a:solidFill>
                          <a:latin typeface="Times New Roman"/>
                          <a:ea typeface="Times New Roman"/>
                          <a:cs typeface="Times New Roman"/>
                        </a:rPr>
                        <a:t> – разрешение  выдаваемое  уполномоченным  органов  для  совершения  следственных  действий.</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14300" algn="just">
                        <a:spcAft>
                          <a:spcPts val="0"/>
                        </a:spcAft>
                      </a:pPr>
                      <a:r>
                        <a:rPr lang="ru-RU" sz="1800" b="1">
                          <a:solidFill>
                            <a:schemeClr val="tx2">
                              <a:lumMod val="75000"/>
                            </a:schemeClr>
                          </a:solidFill>
                          <a:latin typeface="Times New Roman"/>
                          <a:ea typeface="Times New Roman"/>
                          <a:cs typeface="Times New Roman"/>
                        </a:rPr>
                        <a:t>Санкция </a:t>
                      </a:r>
                      <a:endParaRPr lang="ru-RU" sz="1800">
                        <a:solidFill>
                          <a:schemeClr val="tx2">
                            <a:lumMod val="75000"/>
                          </a:schemeClr>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14300" algn="just">
                        <a:spcAft>
                          <a:spcPts val="0"/>
                        </a:spcAft>
                      </a:pPr>
                      <a:r>
                        <a:rPr lang="kk-KZ" sz="1800" b="1">
                          <a:solidFill>
                            <a:schemeClr val="tx2">
                              <a:lumMod val="75000"/>
                            </a:schemeClr>
                          </a:solidFill>
                          <a:latin typeface="Times New Roman"/>
                          <a:ea typeface="Times New Roman"/>
                          <a:cs typeface="Times New Roman"/>
                        </a:rPr>
                        <a:t> </a:t>
                      </a:r>
                      <a:r>
                        <a:rPr lang="en-US" sz="1800" b="1">
                          <a:solidFill>
                            <a:schemeClr val="tx2">
                              <a:lumMod val="75000"/>
                            </a:schemeClr>
                          </a:solidFill>
                          <a:latin typeface="Times New Roman"/>
                          <a:ea typeface="Times New Roman"/>
                          <a:cs typeface="Times New Roman"/>
                        </a:rPr>
                        <a:t>Sanksion</a:t>
                      </a:r>
                      <a:endParaRPr lang="ru-RU" sz="1800">
                        <a:solidFill>
                          <a:schemeClr val="tx2">
                            <a:lumMod val="75000"/>
                          </a:schemeClr>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75612">
                <a:tc>
                  <a:txBody>
                    <a:bodyPr/>
                    <a:lstStyle/>
                    <a:p>
                      <a:pPr indent="114300" algn="just">
                        <a:spcAft>
                          <a:spcPts val="0"/>
                        </a:spcAft>
                      </a:pPr>
                      <a:r>
                        <a:rPr lang="ru-RU" sz="1800" b="1" dirty="0">
                          <a:solidFill>
                            <a:schemeClr val="tx2">
                              <a:lumMod val="75000"/>
                            </a:schemeClr>
                          </a:solidFill>
                          <a:latin typeface="Times New Roman"/>
                          <a:ea typeface="Times New Roman"/>
                          <a:cs typeface="Times New Roman"/>
                        </a:rPr>
                        <a:t>Ответчик</a:t>
                      </a:r>
                      <a:r>
                        <a:rPr lang="ru-RU" sz="1800" dirty="0">
                          <a:solidFill>
                            <a:schemeClr val="tx2">
                              <a:lumMod val="75000"/>
                            </a:schemeClr>
                          </a:solidFill>
                          <a:latin typeface="Times New Roman"/>
                          <a:ea typeface="Times New Roman"/>
                          <a:cs typeface="Times New Roman"/>
                        </a:rPr>
                        <a:t> – лицо, привлекаемое судом к ответу по требованию, заявленному истцом.</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14300" algn="just">
                        <a:spcAft>
                          <a:spcPts val="0"/>
                        </a:spcAft>
                      </a:pPr>
                      <a:r>
                        <a:rPr lang="kk-KZ" sz="1800" b="1" dirty="0">
                          <a:solidFill>
                            <a:schemeClr val="tx2">
                              <a:lumMod val="75000"/>
                            </a:schemeClr>
                          </a:solidFill>
                          <a:latin typeface="Times New Roman"/>
                          <a:ea typeface="Times New Roman"/>
                          <a:cs typeface="Times New Roman"/>
                        </a:rPr>
                        <a:t>Жауапкершілік</a:t>
                      </a:r>
                      <a:endParaRPr lang="ru-RU" sz="1800" dirty="0">
                        <a:solidFill>
                          <a:schemeClr val="tx2">
                            <a:lumMod val="75000"/>
                          </a:schemeClr>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14300" algn="just">
                        <a:spcAft>
                          <a:spcPts val="0"/>
                        </a:spcAft>
                      </a:pPr>
                      <a:r>
                        <a:rPr lang="en-US" sz="1800" b="1">
                          <a:solidFill>
                            <a:schemeClr val="tx2">
                              <a:lumMod val="75000"/>
                            </a:schemeClr>
                          </a:solidFill>
                          <a:latin typeface="Times New Roman"/>
                          <a:ea typeface="Times New Roman"/>
                          <a:cs typeface="Times New Roman"/>
                        </a:rPr>
                        <a:t>   Defendant</a:t>
                      </a:r>
                      <a:endParaRPr lang="ru-RU" sz="1800">
                        <a:solidFill>
                          <a:schemeClr val="tx2">
                            <a:lumMod val="75000"/>
                          </a:schemeClr>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34150">
                <a:tc>
                  <a:txBody>
                    <a:bodyPr/>
                    <a:lstStyle/>
                    <a:p>
                      <a:pPr indent="114300" algn="just">
                        <a:spcAft>
                          <a:spcPts val="0"/>
                        </a:spcAft>
                      </a:pPr>
                      <a:r>
                        <a:rPr lang="ru-RU" sz="1800" b="1" dirty="0">
                          <a:solidFill>
                            <a:schemeClr val="tx2">
                              <a:lumMod val="75000"/>
                            </a:schemeClr>
                          </a:solidFill>
                          <a:latin typeface="Times New Roman"/>
                          <a:ea typeface="Times New Roman"/>
                          <a:cs typeface="Times New Roman"/>
                        </a:rPr>
                        <a:t>Правосудие</a:t>
                      </a:r>
                      <a:r>
                        <a:rPr lang="ru-RU" sz="1800" dirty="0">
                          <a:solidFill>
                            <a:schemeClr val="tx2">
                              <a:lumMod val="75000"/>
                            </a:schemeClr>
                          </a:solidFill>
                          <a:latin typeface="Times New Roman"/>
                          <a:ea typeface="Times New Roman"/>
                          <a:cs typeface="Times New Roman"/>
                        </a:rPr>
                        <a:t> – есть деятельность суда по защите субъективных прав (свобод) и законных интересов граждан и организаций.</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14300" algn="just">
                        <a:spcAft>
                          <a:spcPts val="0"/>
                        </a:spcAft>
                      </a:pPr>
                      <a:r>
                        <a:rPr lang="kk-KZ" sz="1800" b="1" dirty="0">
                          <a:solidFill>
                            <a:schemeClr val="tx2">
                              <a:lumMod val="75000"/>
                            </a:schemeClr>
                          </a:solidFill>
                          <a:latin typeface="Times New Roman"/>
                          <a:ea typeface="Times New Roman"/>
                          <a:cs typeface="Times New Roman"/>
                        </a:rPr>
                        <a:t>Куәлік, хұқық</a:t>
                      </a:r>
                      <a:endParaRPr lang="ru-RU" sz="1800" dirty="0">
                        <a:solidFill>
                          <a:schemeClr val="tx2">
                            <a:lumMod val="75000"/>
                          </a:schemeClr>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14300" algn="just">
                        <a:spcAft>
                          <a:spcPts val="0"/>
                        </a:spcAft>
                      </a:pPr>
                      <a:r>
                        <a:rPr lang="en-US" sz="1800" b="1">
                          <a:solidFill>
                            <a:schemeClr val="tx2">
                              <a:lumMod val="75000"/>
                            </a:schemeClr>
                          </a:solidFill>
                          <a:latin typeface="Times New Roman"/>
                          <a:ea typeface="Times New Roman"/>
                          <a:cs typeface="Times New Roman"/>
                        </a:rPr>
                        <a:t>   Justice</a:t>
                      </a:r>
                      <a:endParaRPr lang="ru-RU" sz="1800">
                        <a:solidFill>
                          <a:schemeClr val="tx2">
                            <a:lumMod val="75000"/>
                          </a:schemeClr>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7075">
                <a:tc>
                  <a:txBody>
                    <a:bodyPr/>
                    <a:lstStyle/>
                    <a:p>
                      <a:pPr indent="114300" algn="just">
                        <a:spcAft>
                          <a:spcPts val="0"/>
                        </a:spcAft>
                      </a:pPr>
                      <a:r>
                        <a:rPr lang="ru-RU" sz="1800" b="1">
                          <a:solidFill>
                            <a:schemeClr val="tx2">
                              <a:lumMod val="75000"/>
                            </a:schemeClr>
                          </a:solidFill>
                          <a:latin typeface="Times New Roman"/>
                          <a:ea typeface="Times New Roman"/>
                          <a:cs typeface="Times New Roman"/>
                        </a:rPr>
                        <a:t>Вина</a:t>
                      </a:r>
                      <a:r>
                        <a:rPr lang="ru-RU" sz="1800">
                          <a:solidFill>
                            <a:schemeClr val="tx2">
                              <a:lumMod val="75000"/>
                            </a:schemeClr>
                          </a:solidFill>
                          <a:latin typeface="Times New Roman"/>
                          <a:ea typeface="Times New Roman"/>
                          <a:cs typeface="Times New Roman"/>
                        </a:rPr>
                        <a:t> – одно из важных условий уголовной ответственности.</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14300" algn="just">
                        <a:spcAft>
                          <a:spcPts val="0"/>
                        </a:spcAft>
                      </a:pPr>
                      <a:r>
                        <a:rPr lang="kk-KZ" sz="1800" b="1" dirty="0">
                          <a:solidFill>
                            <a:schemeClr val="tx2">
                              <a:lumMod val="75000"/>
                            </a:schemeClr>
                          </a:solidFill>
                          <a:latin typeface="Times New Roman"/>
                          <a:ea typeface="Times New Roman"/>
                          <a:cs typeface="Times New Roman"/>
                        </a:rPr>
                        <a:t>Кінә, айып</a:t>
                      </a:r>
                      <a:endParaRPr lang="ru-RU" sz="1800" dirty="0">
                        <a:solidFill>
                          <a:schemeClr val="tx2">
                            <a:lumMod val="75000"/>
                          </a:schemeClr>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14300" algn="just">
                        <a:spcAft>
                          <a:spcPts val="0"/>
                        </a:spcAft>
                      </a:pPr>
                      <a:r>
                        <a:rPr lang="en-US" sz="1800" b="1">
                          <a:solidFill>
                            <a:schemeClr val="tx2">
                              <a:lumMod val="75000"/>
                            </a:schemeClr>
                          </a:solidFill>
                          <a:latin typeface="Times New Roman"/>
                          <a:ea typeface="Times New Roman"/>
                          <a:cs typeface="Times New Roman"/>
                        </a:rPr>
                        <a:t>   Guilt; Blame</a:t>
                      </a:r>
                      <a:endParaRPr lang="ru-RU" sz="1800">
                        <a:solidFill>
                          <a:schemeClr val="tx2">
                            <a:lumMod val="75000"/>
                          </a:schemeClr>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75612">
                <a:tc>
                  <a:txBody>
                    <a:bodyPr/>
                    <a:lstStyle/>
                    <a:p>
                      <a:pPr indent="114300" algn="just">
                        <a:spcAft>
                          <a:spcPts val="0"/>
                        </a:spcAft>
                      </a:pPr>
                      <a:r>
                        <a:rPr lang="ru-RU" sz="1800" b="1">
                          <a:solidFill>
                            <a:schemeClr val="tx2">
                              <a:lumMod val="75000"/>
                            </a:schemeClr>
                          </a:solidFill>
                          <a:latin typeface="Times New Roman"/>
                          <a:ea typeface="Times New Roman"/>
                          <a:cs typeface="Times New Roman"/>
                        </a:rPr>
                        <a:t>Наказание</a:t>
                      </a:r>
                      <a:r>
                        <a:rPr lang="ru-RU" sz="1800">
                          <a:solidFill>
                            <a:schemeClr val="tx2">
                              <a:lumMod val="75000"/>
                            </a:schemeClr>
                          </a:solidFill>
                          <a:latin typeface="Times New Roman"/>
                          <a:ea typeface="Times New Roman"/>
                          <a:cs typeface="Times New Roman"/>
                        </a:rPr>
                        <a:t> – мера государственного принуждения, назначаемая по приговору суда.</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14300" algn="just">
                        <a:spcAft>
                          <a:spcPts val="0"/>
                        </a:spcAft>
                      </a:pPr>
                      <a:r>
                        <a:rPr lang="kk-KZ" sz="1800" b="1" dirty="0">
                          <a:solidFill>
                            <a:schemeClr val="tx2">
                              <a:lumMod val="75000"/>
                            </a:schemeClr>
                          </a:solidFill>
                          <a:latin typeface="Times New Roman"/>
                          <a:ea typeface="Times New Roman"/>
                          <a:cs typeface="Times New Roman"/>
                        </a:rPr>
                        <a:t>Жаза,сазай</a:t>
                      </a:r>
                      <a:endParaRPr lang="ru-RU" sz="1800" dirty="0">
                        <a:solidFill>
                          <a:schemeClr val="tx2">
                            <a:lumMod val="75000"/>
                          </a:schemeClr>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14300" algn="just">
                        <a:spcAft>
                          <a:spcPts val="0"/>
                        </a:spcAft>
                      </a:pPr>
                      <a:r>
                        <a:rPr lang="en-US" sz="1800" b="1" dirty="0">
                          <a:solidFill>
                            <a:schemeClr val="tx2">
                              <a:lumMod val="75000"/>
                            </a:schemeClr>
                          </a:solidFill>
                          <a:latin typeface="Times New Roman"/>
                          <a:ea typeface="Times New Roman"/>
                          <a:cs typeface="Times New Roman"/>
                        </a:rPr>
                        <a:t>    Punishment</a:t>
                      </a:r>
                      <a:endParaRPr lang="ru-RU" sz="1800" dirty="0">
                        <a:solidFill>
                          <a:schemeClr val="tx2">
                            <a:lumMod val="75000"/>
                          </a:schemeClr>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34150">
                <a:tc>
                  <a:txBody>
                    <a:bodyPr/>
                    <a:lstStyle/>
                    <a:p>
                      <a:pPr indent="114300" algn="just">
                        <a:spcAft>
                          <a:spcPts val="0"/>
                        </a:spcAft>
                      </a:pPr>
                      <a:r>
                        <a:rPr lang="kk-KZ" sz="1800" b="1">
                          <a:solidFill>
                            <a:schemeClr val="tx2">
                              <a:lumMod val="75000"/>
                            </a:schemeClr>
                          </a:solidFill>
                          <a:latin typeface="Times New Roman"/>
                          <a:ea typeface="Times New Roman"/>
                          <a:cs typeface="Times New Roman"/>
                        </a:rPr>
                        <a:t>Кассационная  жалоба</a:t>
                      </a:r>
                      <a:r>
                        <a:rPr lang="kk-KZ" sz="1800">
                          <a:solidFill>
                            <a:schemeClr val="tx2">
                              <a:lumMod val="75000"/>
                            </a:schemeClr>
                          </a:solidFill>
                          <a:latin typeface="Times New Roman"/>
                          <a:ea typeface="Times New Roman"/>
                          <a:cs typeface="Times New Roman"/>
                        </a:rPr>
                        <a:t> – выражение  несогласия  с  решением   суда  первой  инстанции</a:t>
                      </a:r>
                      <a:r>
                        <a:rPr lang="kk-KZ" sz="1800" b="1">
                          <a:solidFill>
                            <a:schemeClr val="tx2">
                              <a:lumMod val="75000"/>
                            </a:schemeClr>
                          </a:solidFill>
                          <a:latin typeface="Times New Roman"/>
                          <a:ea typeface="Times New Roman"/>
                          <a:cs typeface="Times New Roman"/>
                        </a:rPr>
                        <a:t>, </a:t>
                      </a:r>
                      <a:r>
                        <a:rPr lang="kk-KZ" sz="1800">
                          <a:solidFill>
                            <a:schemeClr val="tx2">
                              <a:lumMod val="75000"/>
                            </a:schemeClr>
                          </a:solidFill>
                          <a:latin typeface="Times New Roman"/>
                          <a:ea typeface="Times New Roman"/>
                          <a:cs typeface="Times New Roman"/>
                        </a:rPr>
                        <a:t>выражающая  в  обжаловании  решения  в  суде  второй   инстанции.</a:t>
                      </a:r>
                      <a:endParaRPr lang="ru-RU" sz="1800">
                        <a:solidFill>
                          <a:schemeClr val="tx2">
                            <a:lumMod val="75000"/>
                          </a:schemeClr>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14300" algn="just">
                        <a:spcAft>
                          <a:spcPts val="0"/>
                        </a:spcAft>
                      </a:pPr>
                      <a:r>
                        <a:rPr lang="kk-KZ" sz="1800" b="1" dirty="0">
                          <a:solidFill>
                            <a:schemeClr val="tx2">
                              <a:lumMod val="75000"/>
                            </a:schemeClr>
                          </a:solidFill>
                          <a:latin typeface="Times New Roman"/>
                          <a:ea typeface="Times New Roman"/>
                          <a:cs typeface="Times New Roman"/>
                        </a:rPr>
                        <a:t>Кассациялық  арыз</a:t>
                      </a:r>
                      <a:endParaRPr lang="ru-RU" sz="1800" dirty="0">
                        <a:solidFill>
                          <a:schemeClr val="tx2">
                            <a:lumMod val="75000"/>
                          </a:schemeClr>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14300" algn="just">
                        <a:spcAft>
                          <a:spcPts val="0"/>
                        </a:spcAft>
                      </a:pPr>
                      <a:r>
                        <a:rPr lang="en-US" sz="1800" b="1" dirty="0">
                          <a:solidFill>
                            <a:schemeClr val="tx2">
                              <a:lumMod val="75000"/>
                            </a:schemeClr>
                          </a:solidFill>
                          <a:latin typeface="Times New Roman"/>
                          <a:ea typeface="Times New Roman"/>
                          <a:cs typeface="Times New Roman"/>
                        </a:rPr>
                        <a:t>    </a:t>
                      </a:r>
                      <a:r>
                        <a:rPr lang="en-US" sz="1800" b="1" dirty="0" err="1">
                          <a:solidFill>
                            <a:schemeClr val="tx2">
                              <a:lumMod val="75000"/>
                            </a:schemeClr>
                          </a:solidFill>
                          <a:latin typeface="Times New Roman"/>
                          <a:ea typeface="Times New Roman"/>
                          <a:cs typeface="Times New Roman"/>
                        </a:rPr>
                        <a:t>Casation</a:t>
                      </a:r>
                      <a:endParaRPr lang="ru-RU" sz="1800" dirty="0">
                        <a:solidFill>
                          <a:schemeClr val="tx2">
                            <a:lumMod val="75000"/>
                          </a:schemeClr>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Заголовок 1"/>
          <p:cNvSpPr>
            <a:spLocks noGrp="1"/>
          </p:cNvSpPr>
          <p:nvPr>
            <p:ph type="title" idx="4294967295"/>
          </p:nvPr>
        </p:nvSpPr>
        <p:spPr>
          <a:xfrm>
            <a:off x="2285984" y="500042"/>
            <a:ext cx="4465652" cy="890588"/>
          </a:xfrm>
        </p:spPr>
        <p:txBody>
          <a:bodyPr anchor="ctr"/>
          <a:lstStyle/>
          <a:p>
            <a:pPr algn="ctr" eaLnBrk="1" hangingPunct="1"/>
            <a:r>
              <a:rPr lang="ru-RU" dirty="0" smtClean="0"/>
              <a:t>План </a:t>
            </a:r>
          </a:p>
        </p:txBody>
      </p:sp>
      <p:sp>
        <p:nvSpPr>
          <p:cNvPr id="14338" name="Содержимое 2"/>
          <p:cNvSpPr>
            <a:spLocks noGrp="1"/>
          </p:cNvSpPr>
          <p:nvPr>
            <p:ph idx="4294967295"/>
          </p:nvPr>
        </p:nvSpPr>
        <p:spPr>
          <a:xfrm>
            <a:off x="285720" y="1357298"/>
            <a:ext cx="8643998" cy="5143514"/>
          </a:xfrm>
        </p:spPr>
        <p:txBody>
          <a:bodyPr>
            <a:normAutofit/>
          </a:bodyPr>
          <a:lstStyle/>
          <a:p>
            <a:pPr marL="457200" lvl="0" indent="-457200">
              <a:buAutoNum type="arabicPeriod"/>
            </a:pPr>
            <a:r>
              <a:rPr lang="ru-RU" sz="2400" dirty="0" smtClean="0">
                <a:solidFill>
                  <a:schemeClr val="tx2">
                    <a:lumMod val="75000"/>
                  </a:schemeClr>
                </a:solidFill>
              </a:rPr>
              <a:t>Введение</a:t>
            </a:r>
          </a:p>
          <a:p>
            <a:pPr marL="457200" lvl="0" indent="-457200">
              <a:buAutoNum type="arabicPeriod"/>
            </a:pPr>
            <a:r>
              <a:rPr lang="ru-RU" sz="2400" dirty="0" smtClean="0">
                <a:solidFill>
                  <a:schemeClr val="tx2">
                    <a:lumMod val="75000"/>
                  </a:schemeClr>
                </a:solidFill>
              </a:rPr>
              <a:t>Понятие и признаки преступления. Классификация преступлений</a:t>
            </a:r>
            <a:r>
              <a:rPr lang="ru-RU" sz="2400" dirty="0" smtClean="0">
                <a:solidFill>
                  <a:schemeClr val="tx2">
                    <a:lumMod val="75000"/>
                  </a:schemeClr>
                </a:solidFill>
              </a:rPr>
              <a:t>.</a:t>
            </a:r>
          </a:p>
          <a:p>
            <a:pPr marL="457200" lvl="0" indent="-457200">
              <a:buAutoNum type="arabicPeriod"/>
            </a:pPr>
            <a:r>
              <a:rPr lang="ru-RU" sz="2400" dirty="0" smtClean="0">
                <a:solidFill>
                  <a:schemeClr val="tx2">
                    <a:lumMod val="75000"/>
                  </a:schemeClr>
                </a:solidFill>
              </a:rPr>
              <a:t>Стадии совершения преступления и соучастие в </a:t>
            </a:r>
            <a:r>
              <a:rPr lang="ru-RU" sz="2400" dirty="0" smtClean="0">
                <a:solidFill>
                  <a:schemeClr val="tx2">
                    <a:lumMod val="75000"/>
                  </a:schemeClr>
                </a:solidFill>
              </a:rPr>
              <a:t>преступлении</a:t>
            </a:r>
          </a:p>
          <a:p>
            <a:pPr marL="457200" lvl="0" indent="-457200">
              <a:buAutoNum type="arabicPeriod"/>
            </a:pPr>
            <a:r>
              <a:rPr lang="ru-RU" sz="2400" dirty="0" smtClean="0">
                <a:solidFill>
                  <a:schemeClr val="tx2">
                    <a:lumMod val="75000"/>
                  </a:schemeClr>
                </a:solidFill>
              </a:rPr>
              <a:t>Специфика уголовной </a:t>
            </a:r>
            <a:r>
              <a:rPr lang="ru-RU" sz="2400" dirty="0" smtClean="0">
                <a:solidFill>
                  <a:schemeClr val="tx2">
                    <a:lumMod val="75000"/>
                  </a:schemeClr>
                </a:solidFill>
              </a:rPr>
              <a:t>ответственности несовершеннолетних</a:t>
            </a:r>
          </a:p>
          <a:p>
            <a:pPr marL="457200" lvl="0" indent="-457200">
              <a:buAutoNum type="arabicPeriod"/>
            </a:pPr>
            <a:r>
              <a:rPr lang="ru-RU" sz="2400" dirty="0" smtClean="0">
                <a:solidFill>
                  <a:schemeClr val="tx2">
                    <a:lumMod val="75000"/>
                  </a:schemeClr>
                </a:solidFill>
              </a:rPr>
              <a:t>Меры по предупреждению </a:t>
            </a:r>
            <a:r>
              <a:rPr lang="ru-RU" sz="2400" dirty="0" smtClean="0">
                <a:solidFill>
                  <a:schemeClr val="tx2">
                    <a:lumMod val="75000"/>
                  </a:schemeClr>
                </a:solidFill>
              </a:rPr>
              <a:t>коррупции</a:t>
            </a:r>
          </a:p>
          <a:p>
            <a:pPr marL="457200" lvl="0" indent="-457200">
              <a:buAutoNum type="arabicPeriod"/>
            </a:pPr>
            <a:r>
              <a:rPr lang="ru-RU" sz="2400" dirty="0" smtClean="0">
                <a:solidFill>
                  <a:schemeClr val="tx2">
                    <a:lumMod val="75000"/>
                  </a:schemeClr>
                </a:solidFill>
              </a:rPr>
              <a:t>Ответственность </a:t>
            </a:r>
            <a:r>
              <a:rPr lang="ru-RU" sz="2400" dirty="0" smtClean="0">
                <a:solidFill>
                  <a:schemeClr val="tx2">
                    <a:lumMod val="75000"/>
                  </a:schemeClr>
                </a:solidFill>
              </a:rPr>
              <a:t>за изготовление, хранение либо сбыт поддельных денег или ценных </a:t>
            </a:r>
            <a:r>
              <a:rPr lang="ru-RU" sz="2400" dirty="0" smtClean="0">
                <a:solidFill>
                  <a:schemeClr val="tx2">
                    <a:lumMod val="75000"/>
                  </a:schemeClr>
                </a:solidFill>
              </a:rPr>
              <a:t>бумаг</a:t>
            </a:r>
          </a:p>
          <a:p>
            <a:pPr marL="457200" lvl="0" indent="-457200">
              <a:buAutoNum type="arabicPeriod"/>
            </a:pPr>
            <a:r>
              <a:rPr lang="ru-RU" sz="2400" dirty="0" smtClean="0">
                <a:solidFill>
                  <a:schemeClr val="tx2">
                    <a:lumMod val="75000"/>
                  </a:schemeClr>
                </a:solidFill>
              </a:rPr>
              <a:t>Список использованной литературы</a:t>
            </a:r>
          </a:p>
          <a:p>
            <a:pPr marL="457200" lvl="0" indent="-457200">
              <a:buAutoNum type="arabicPeriod"/>
            </a:pPr>
            <a:r>
              <a:rPr lang="ru-RU" sz="2400" dirty="0" smtClean="0">
                <a:solidFill>
                  <a:schemeClr val="tx2">
                    <a:lumMod val="75000"/>
                  </a:schemeClr>
                </a:solidFill>
              </a:rPr>
              <a:t>Глоссарий </a:t>
            </a:r>
          </a:p>
          <a:p>
            <a:pPr marL="457200" lvl="0" indent="-457200">
              <a:buNone/>
            </a:pPr>
            <a:endParaRPr lang="ru-RU" sz="2400" dirty="0" smtClean="0"/>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Заголовок 1"/>
          <p:cNvSpPr>
            <a:spLocks noGrp="1"/>
          </p:cNvSpPr>
          <p:nvPr>
            <p:ph type="title" idx="4294967295"/>
          </p:nvPr>
        </p:nvSpPr>
        <p:spPr>
          <a:xfrm>
            <a:off x="2786050" y="428604"/>
            <a:ext cx="3571875" cy="857250"/>
          </a:xfrm>
        </p:spPr>
        <p:txBody>
          <a:bodyPr anchor="ctr"/>
          <a:lstStyle/>
          <a:p>
            <a:pPr algn="ctr" eaLnBrk="1" hangingPunct="1"/>
            <a:r>
              <a:rPr lang="ru-RU" sz="3600" b="1" dirty="0" smtClean="0">
                <a:latin typeface="Times New Roman" pitchFamily="18" charset="0"/>
                <a:cs typeface="Times New Roman" pitchFamily="18" charset="0"/>
              </a:rPr>
              <a:t>Введение</a:t>
            </a:r>
            <a:r>
              <a:rPr lang="ru-RU" sz="2700" b="1" dirty="0" smtClean="0">
                <a:latin typeface="Times New Roman" pitchFamily="18" charset="0"/>
                <a:cs typeface="Times New Roman" pitchFamily="18" charset="0"/>
              </a:rPr>
              <a:t> </a:t>
            </a:r>
            <a:endParaRPr lang="ru-RU" sz="2400" b="1" dirty="0" smtClean="0">
              <a:latin typeface="Times New Roman" pitchFamily="18" charset="0"/>
              <a:cs typeface="Times New Roman" pitchFamily="18" charset="0"/>
            </a:endParaRPr>
          </a:p>
        </p:txBody>
      </p:sp>
      <p:sp>
        <p:nvSpPr>
          <p:cNvPr id="15362" name="Содержимое 2"/>
          <p:cNvSpPr>
            <a:spLocks noGrp="1"/>
          </p:cNvSpPr>
          <p:nvPr>
            <p:ph idx="4294967295"/>
          </p:nvPr>
        </p:nvSpPr>
        <p:spPr>
          <a:xfrm>
            <a:off x="214282" y="1357298"/>
            <a:ext cx="8643998" cy="5357827"/>
          </a:xfrm>
        </p:spPr>
        <p:txBody>
          <a:bodyPr>
            <a:normAutofit fontScale="92500"/>
          </a:bodyPr>
          <a:lstStyle/>
          <a:p>
            <a:pPr eaLnBrk="1" hangingPunct="1"/>
            <a:r>
              <a:rPr lang="ru-RU" sz="2000" dirty="0" smtClean="0">
                <a:solidFill>
                  <a:schemeClr val="tx2">
                    <a:lumMod val="75000"/>
                  </a:schemeClr>
                </a:solidFill>
              </a:rPr>
              <a:t>Уголовное </a:t>
            </a:r>
            <a:r>
              <a:rPr lang="ru-RU" sz="2000" dirty="0" smtClean="0">
                <a:solidFill>
                  <a:schemeClr val="tx2">
                    <a:lumMod val="75000"/>
                  </a:schemeClr>
                </a:solidFill>
              </a:rPr>
              <a:t>право есть совокупность юридических норм, которые определяют задачи и принципы уголовного законодательства, понятие преступления, основание уголовной ответственности, устанавливают виды и признаки преступлений, наказаний за них, определяют основания освобождения от уголовной ответственности и наказания</a:t>
            </a:r>
            <a:r>
              <a:rPr lang="ru-RU" sz="2000" dirty="0" smtClean="0">
                <a:solidFill>
                  <a:schemeClr val="tx2">
                    <a:lumMod val="75000"/>
                  </a:schemeClr>
                </a:solidFill>
              </a:rPr>
              <a:t>.</a:t>
            </a:r>
          </a:p>
          <a:p>
            <a:pPr eaLnBrk="1" hangingPunct="1"/>
            <a:r>
              <a:rPr lang="ru-RU" sz="2000" dirty="0" smtClean="0">
                <a:solidFill>
                  <a:schemeClr val="tx2">
                    <a:lumMod val="75000"/>
                  </a:schemeClr>
                </a:solidFill>
              </a:rPr>
              <a:t>Система уголовного права состоит из Общей и Особенной части. Перед уголовным законодательством ставятся три задачи: 1) охранительная; 2) предупредительная (профилактическая); 3) воспитательная</a:t>
            </a:r>
            <a:r>
              <a:rPr lang="ru-RU" sz="2000" dirty="0" smtClean="0">
                <a:solidFill>
                  <a:schemeClr val="tx2">
                    <a:lumMod val="75000"/>
                  </a:schemeClr>
                </a:solidFill>
              </a:rPr>
              <a:t>.</a:t>
            </a:r>
          </a:p>
          <a:p>
            <a:pPr eaLnBrk="1" hangingPunct="1"/>
            <a:r>
              <a:rPr lang="ru-RU" sz="2000" dirty="0" smtClean="0">
                <a:solidFill>
                  <a:schemeClr val="tx2">
                    <a:lumMod val="75000"/>
                  </a:schemeClr>
                </a:solidFill>
              </a:rPr>
              <a:t>Под принципами уголовного права надо понимать те основополагающие идеи и начала, которые положены в основу уголовной политики Республики Казахстан, в содержание уголовно-правовых средств ведения борьбы с преступностью, в практику их применения</a:t>
            </a:r>
            <a:r>
              <a:rPr lang="ru-RU" sz="2000" dirty="0" smtClean="0">
                <a:solidFill>
                  <a:schemeClr val="tx2">
                    <a:lumMod val="75000"/>
                  </a:schemeClr>
                </a:solidFill>
              </a:rPr>
              <a:t>. </a:t>
            </a:r>
          </a:p>
          <a:p>
            <a:pPr eaLnBrk="1" hangingPunct="1"/>
            <a:r>
              <a:rPr lang="ru-RU" sz="2000" dirty="0" smtClean="0">
                <a:solidFill>
                  <a:schemeClr val="tx2">
                    <a:lumMod val="75000"/>
                  </a:schemeClr>
                </a:solidFill>
              </a:rPr>
              <a:t>Основные принципы: принцип законности, равенство граждан перед законом и судом, принцип виновной ответственности за совершение преступного деяния, ответственность может нести только физическое лицо и оно отвечает лишь за то, что оно лично совершило, принцип гуманизма.</a:t>
            </a:r>
            <a:endParaRPr lang="ru-RU" sz="2000" dirty="0" smtClean="0">
              <a:solidFill>
                <a:schemeClr val="tx2">
                  <a:lumMod val="75000"/>
                </a:schemeClr>
              </a:solidFill>
            </a:endParaRPr>
          </a:p>
          <a:p>
            <a:pPr eaLnBrk="1" hangingPunct="1"/>
            <a:endParaRPr lang="ru-RU" sz="1800" dirty="0" smtClean="0">
              <a:latin typeface="Times New Roman" pitchFamily="18" charset="0"/>
              <a:cs typeface="Times New Roman" pitchFamily="18" charset="0"/>
            </a:endParaRPr>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Содержимое 16"/>
          <p:cNvSpPr>
            <a:spLocks noGrp="1"/>
          </p:cNvSpPr>
          <p:nvPr>
            <p:ph idx="1"/>
          </p:nvPr>
        </p:nvSpPr>
        <p:spPr>
          <a:xfrm>
            <a:off x="457200" y="1524000"/>
            <a:ext cx="8229600" cy="4905396"/>
          </a:xfrm>
        </p:spPr>
        <p:txBody>
          <a:bodyPr>
            <a:normAutofit lnSpcReduction="10000"/>
          </a:bodyPr>
          <a:lstStyle/>
          <a:p>
            <a:r>
              <a:rPr lang="ru-RU" dirty="0" smtClean="0">
                <a:solidFill>
                  <a:schemeClr val="tx2">
                    <a:lumMod val="75000"/>
                  </a:schemeClr>
                </a:solidFill>
              </a:rPr>
              <a:t>Определение понятия преступления дается в статье 9 Уголовного кодекса Республики Казахстан: «Преступлением признается совершенное </a:t>
            </a:r>
            <a:r>
              <a:rPr lang="ru-RU" dirty="0" smtClean="0">
                <a:solidFill>
                  <a:schemeClr val="tx2">
                    <a:lumMod val="75000"/>
                  </a:schemeClr>
                </a:solidFill>
              </a:rPr>
              <a:t>виновное </a:t>
            </a:r>
            <a:r>
              <a:rPr lang="ru-RU" dirty="0" smtClean="0">
                <a:solidFill>
                  <a:schemeClr val="tx2">
                    <a:lumMod val="75000"/>
                  </a:schemeClr>
                </a:solidFill>
              </a:rPr>
              <a:t>общественно опасное деяние (действие или бездействие), запрещенное настоящим Кодексом под угрозой наказания</a:t>
            </a:r>
            <a:r>
              <a:rPr lang="ru-RU" dirty="0" smtClean="0">
                <a:solidFill>
                  <a:schemeClr val="tx2">
                    <a:lumMod val="75000"/>
                  </a:schemeClr>
                </a:solidFill>
              </a:rPr>
              <a:t>».</a:t>
            </a:r>
          </a:p>
          <a:p>
            <a:r>
              <a:rPr lang="ru-RU" dirty="0" smtClean="0">
                <a:solidFill>
                  <a:schemeClr val="tx2">
                    <a:lumMod val="75000"/>
                  </a:schemeClr>
                </a:solidFill>
              </a:rPr>
              <a:t>П</a:t>
            </a:r>
            <a:r>
              <a:rPr lang="ru-RU" dirty="0" smtClean="0">
                <a:solidFill>
                  <a:schemeClr val="tx2">
                    <a:lumMod val="75000"/>
                  </a:schemeClr>
                </a:solidFill>
              </a:rPr>
              <a:t>реступление </a:t>
            </a:r>
            <a:r>
              <a:rPr lang="ru-RU" dirty="0" smtClean="0">
                <a:solidFill>
                  <a:schemeClr val="tx2">
                    <a:lumMod val="75000"/>
                  </a:schemeClr>
                </a:solidFill>
              </a:rPr>
              <a:t>характеризуется рядом обязательных признаков. Это – общественная опасность деяния, его противоправность, виновность и наказуемость. Только при наличии всех указанных признаков в совокупности деяние может быть признано преступлением.</a:t>
            </a:r>
            <a:endParaRPr lang="ru-RU" dirty="0">
              <a:solidFill>
                <a:schemeClr val="tx2">
                  <a:lumMod val="75000"/>
                </a:schemeClr>
              </a:solidFill>
            </a:endParaRPr>
          </a:p>
        </p:txBody>
      </p:sp>
      <p:sp>
        <p:nvSpPr>
          <p:cNvPr id="16385" name="Заголовок 1"/>
          <p:cNvSpPr>
            <a:spLocks noGrp="1"/>
          </p:cNvSpPr>
          <p:nvPr>
            <p:ph type="title"/>
          </p:nvPr>
        </p:nvSpPr>
        <p:spPr>
          <a:xfrm>
            <a:off x="714348" y="152400"/>
            <a:ext cx="7715304" cy="1219200"/>
          </a:xfrm>
        </p:spPr>
        <p:txBody>
          <a:bodyPr anchor="ctr">
            <a:normAutofit/>
          </a:bodyPr>
          <a:lstStyle/>
          <a:p>
            <a:pPr algn="ctr"/>
            <a:r>
              <a:rPr lang="ru-RU" sz="2800" b="1" dirty="0" smtClean="0">
                <a:solidFill>
                  <a:schemeClr val="tx1"/>
                </a:solidFill>
              </a:rPr>
              <a:t>Понятие и признаки преступления. Классификация преступлений</a:t>
            </a:r>
            <a:endParaRPr lang="ru-RU" sz="2800" b="1" dirty="0" smtClean="0">
              <a:solidFill>
                <a:schemeClr val="tx1"/>
              </a:solidFill>
              <a:latin typeface="Times New Roman" pitchFamily="18" charset="0"/>
              <a:cs typeface="Times New Roman" pitchFamily="18" charset="0"/>
            </a:endParaRP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Заголовок 1"/>
          <p:cNvSpPr>
            <a:spLocks noGrp="1"/>
          </p:cNvSpPr>
          <p:nvPr>
            <p:ph type="title" idx="4294967295"/>
          </p:nvPr>
        </p:nvSpPr>
        <p:spPr>
          <a:xfrm>
            <a:off x="785786" y="142852"/>
            <a:ext cx="7643866" cy="857256"/>
          </a:xfrm>
        </p:spPr>
        <p:txBody>
          <a:bodyPr anchor="ctr">
            <a:normAutofit fontScale="90000"/>
          </a:bodyPr>
          <a:lstStyle/>
          <a:p>
            <a:pPr algn="ctr"/>
            <a:r>
              <a:rPr lang="ru-RU" sz="2800" b="1" dirty="0" smtClean="0">
                <a:solidFill>
                  <a:schemeClr val="tx1"/>
                </a:solidFill>
              </a:rPr>
              <a:t>Понятие и признаки преступления. Классификация преступлений</a:t>
            </a:r>
            <a:endParaRPr lang="ru-RU" sz="2800" b="1" dirty="0" smtClean="0">
              <a:latin typeface="Times New Roman" pitchFamily="18" charset="0"/>
              <a:cs typeface="Times New Roman" pitchFamily="18" charset="0"/>
            </a:endParaRPr>
          </a:p>
        </p:txBody>
      </p:sp>
      <p:sp>
        <p:nvSpPr>
          <p:cNvPr id="17410" name="Содержимое 2"/>
          <p:cNvSpPr>
            <a:spLocks noGrp="1"/>
          </p:cNvSpPr>
          <p:nvPr>
            <p:ph idx="4294967295"/>
          </p:nvPr>
        </p:nvSpPr>
        <p:spPr>
          <a:xfrm>
            <a:off x="0" y="928670"/>
            <a:ext cx="9144000" cy="5786478"/>
          </a:xfrm>
        </p:spPr>
        <p:txBody>
          <a:bodyPr>
            <a:noAutofit/>
          </a:bodyPr>
          <a:lstStyle/>
          <a:p>
            <a:r>
              <a:rPr lang="ru-RU" sz="2000" dirty="0" smtClean="0">
                <a:solidFill>
                  <a:schemeClr val="tx2">
                    <a:lumMod val="75000"/>
                  </a:schemeClr>
                </a:solidFill>
              </a:rPr>
              <a:t>Все </a:t>
            </a:r>
            <a:r>
              <a:rPr lang="ru-RU" sz="2000" dirty="0" smtClean="0">
                <a:solidFill>
                  <a:schemeClr val="tx2">
                    <a:lumMod val="75000"/>
                  </a:schemeClr>
                </a:solidFill>
              </a:rPr>
              <a:t>деяния, предусмотренные </a:t>
            </a:r>
            <a:r>
              <a:rPr lang="ru-RU" sz="2000" dirty="0" smtClean="0">
                <a:solidFill>
                  <a:schemeClr val="tx2">
                    <a:lumMod val="75000"/>
                  </a:schemeClr>
                </a:solidFill>
              </a:rPr>
              <a:t>Особенной </a:t>
            </a:r>
            <a:r>
              <a:rPr lang="ru-RU" sz="2000" dirty="0" smtClean="0">
                <a:solidFill>
                  <a:schemeClr val="tx2">
                    <a:lumMod val="75000"/>
                  </a:schemeClr>
                </a:solidFill>
              </a:rPr>
              <a:t>частью УК, подразделяются в зависимости от характера и степени общественной опасности на преступления небольшой тяжести , преступления средней тяжести , тяжкие преступления и особо тяжкие преступления</a:t>
            </a:r>
            <a:r>
              <a:rPr lang="ru-RU" sz="2000" dirty="0" smtClean="0">
                <a:solidFill>
                  <a:schemeClr val="tx2">
                    <a:lumMod val="75000"/>
                  </a:schemeClr>
                </a:solidFill>
              </a:rPr>
              <a:t>.</a:t>
            </a:r>
          </a:p>
          <a:p>
            <a:r>
              <a:rPr lang="ru-RU" sz="2000" dirty="0" smtClean="0">
                <a:solidFill>
                  <a:schemeClr val="tx2">
                    <a:lumMod val="75000"/>
                  </a:schemeClr>
                </a:solidFill>
              </a:rPr>
              <a:t>Преступления </a:t>
            </a:r>
            <a:r>
              <a:rPr lang="ru-RU" sz="2000" dirty="0" smtClean="0">
                <a:solidFill>
                  <a:schemeClr val="tx2">
                    <a:lumMod val="75000"/>
                  </a:schemeClr>
                </a:solidFill>
              </a:rPr>
              <a:t>небольшой тяжести </a:t>
            </a:r>
            <a:r>
              <a:rPr lang="ru-RU" sz="2000" dirty="0" smtClean="0">
                <a:solidFill>
                  <a:schemeClr val="tx2">
                    <a:lumMod val="75000"/>
                  </a:schemeClr>
                </a:solidFill>
              </a:rPr>
              <a:t>- </a:t>
            </a:r>
            <a:r>
              <a:rPr lang="ru-RU" sz="2000" dirty="0" smtClean="0">
                <a:solidFill>
                  <a:schemeClr val="tx2">
                    <a:lumMod val="75000"/>
                  </a:schemeClr>
                </a:solidFill>
              </a:rPr>
              <a:t>умышленные деяния, за совершение которых максимальное </a:t>
            </a:r>
            <a:r>
              <a:rPr lang="ru-RU" sz="2000" dirty="0" smtClean="0">
                <a:solidFill>
                  <a:schemeClr val="tx2">
                    <a:lumMod val="75000"/>
                  </a:schemeClr>
                </a:solidFill>
              </a:rPr>
              <a:t>наказание не </a:t>
            </a:r>
            <a:r>
              <a:rPr lang="ru-RU" sz="2000" dirty="0" smtClean="0">
                <a:solidFill>
                  <a:schemeClr val="tx2">
                    <a:lumMod val="75000"/>
                  </a:schemeClr>
                </a:solidFill>
              </a:rPr>
              <a:t>превышает двух лет лишения свободы, а также неосторожные деяния, за совершение которых максимальное </a:t>
            </a:r>
            <a:r>
              <a:rPr lang="ru-RU" sz="2000" dirty="0" smtClean="0">
                <a:solidFill>
                  <a:schemeClr val="tx2">
                    <a:lumMod val="75000"/>
                  </a:schemeClr>
                </a:solidFill>
              </a:rPr>
              <a:t>наказание не </a:t>
            </a:r>
            <a:r>
              <a:rPr lang="ru-RU" sz="2000" dirty="0" smtClean="0">
                <a:solidFill>
                  <a:schemeClr val="tx2">
                    <a:lumMod val="75000"/>
                  </a:schemeClr>
                </a:solidFill>
              </a:rPr>
              <a:t>превышает пяти лет лишения свободы</a:t>
            </a:r>
            <a:r>
              <a:rPr lang="ru-RU" sz="2000" dirty="0" smtClean="0">
                <a:solidFill>
                  <a:schemeClr val="tx2">
                    <a:lumMod val="75000"/>
                  </a:schemeClr>
                </a:solidFill>
              </a:rPr>
              <a:t>.</a:t>
            </a:r>
          </a:p>
          <a:p>
            <a:r>
              <a:rPr lang="ru-RU" sz="2000" dirty="0" smtClean="0">
                <a:solidFill>
                  <a:schemeClr val="tx2">
                    <a:lumMod val="75000"/>
                  </a:schemeClr>
                </a:solidFill>
              </a:rPr>
              <a:t>Преступления </a:t>
            </a:r>
            <a:r>
              <a:rPr lang="ru-RU" sz="2000" dirty="0" smtClean="0">
                <a:solidFill>
                  <a:schemeClr val="tx2">
                    <a:lumMod val="75000"/>
                  </a:schemeClr>
                </a:solidFill>
              </a:rPr>
              <a:t>средней тяжести </a:t>
            </a:r>
            <a:r>
              <a:rPr lang="ru-RU" sz="2000" dirty="0" smtClean="0">
                <a:solidFill>
                  <a:schemeClr val="tx2">
                    <a:lumMod val="75000"/>
                  </a:schemeClr>
                </a:solidFill>
              </a:rPr>
              <a:t>- умышленные </a:t>
            </a:r>
            <a:r>
              <a:rPr lang="ru-RU" sz="2000" dirty="0" smtClean="0">
                <a:solidFill>
                  <a:schemeClr val="tx2">
                    <a:lumMod val="75000"/>
                  </a:schemeClr>
                </a:solidFill>
              </a:rPr>
              <a:t>деяния, за совершение которых максимальное наказание </a:t>
            </a:r>
            <a:r>
              <a:rPr lang="ru-RU" sz="2000" dirty="0" smtClean="0">
                <a:solidFill>
                  <a:schemeClr val="tx2">
                    <a:lumMod val="75000"/>
                  </a:schemeClr>
                </a:solidFill>
              </a:rPr>
              <a:t>не </a:t>
            </a:r>
            <a:r>
              <a:rPr lang="ru-RU" sz="2000" dirty="0" smtClean="0">
                <a:solidFill>
                  <a:schemeClr val="tx2">
                    <a:lumMod val="75000"/>
                  </a:schemeClr>
                </a:solidFill>
              </a:rPr>
              <a:t>превышает пяти лет лишения свободы, а также неосторожные деяния, </a:t>
            </a:r>
            <a:r>
              <a:rPr lang="ru-RU" sz="2000" dirty="0" smtClean="0">
                <a:solidFill>
                  <a:schemeClr val="tx2">
                    <a:lumMod val="75000"/>
                  </a:schemeClr>
                </a:solidFill>
              </a:rPr>
              <a:t>за совершение </a:t>
            </a:r>
            <a:r>
              <a:rPr lang="ru-RU" sz="2000" dirty="0" smtClean="0">
                <a:solidFill>
                  <a:schemeClr val="tx2">
                    <a:lumMod val="75000"/>
                  </a:schemeClr>
                </a:solidFill>
              </a:rPr>
              <a:t>которых предусмотрено наказание в виде лишения свободы на срок свыше пяти лет.</a:t>
            </a:r>
          </a:p>
          <a:p>
            <a:r>
              <a:rPr lang="ru-RU" sz="2000" dirty="0" smtClean="0">
                <a:solidFill>
                  <a:schemeClr val="tx2">
                    <a:lumMod val="75000"/>
                  </a:schemeClr>
                </a:solidFill>
              </a:rPr>
              <a:t>Тяжкими преступлениями </a:t>
            </a:r>
            <a:r>
              <a:rPr lang="ru-RU" sz="2000" dirty="0" smtClean="0">
                <a:solidFill>
                  <a:schemeClr val="tx2">
                    <a:lumMod val="75000"/>
                  </a:schemeClr>
                </a:solidFill>
              </a:rPr>
              <a:t>- умышленные </a:t>
            </a:r>
            <a:r>
              <a:rPr lang="ru-RU" sz="2000" dirty="0" smtClean="0">
                <a:solidFill>
                  <a:schemeClr val="tx2">
                    <a:lumMod val="75000"/>
                  </a:schemeClr>
                </a:solidFill>
              </a:rPr>
              <a:t>деяния, за совершение которых максимальное наказание </a:t>
            </a:r>
            <a:r>
              <a:rPr lang="ru-RU" sz="2000" dirty="0" smtClean="0">
                <a:solidFill>
                  <a:schemeClr val="tx2">
                    <a:lumMod val="75000"/>
                  </a:schemeClr>
                </a:solidFill>
              </a:rPr>
              <a:t>не </a:t>
            </a:r>
            <a:r>
              <a:rPr lang="ru-RU" sz="2000" dirty="0" smtClean="0">
                <a:solidFill>
                  <a:schemeClr val="tx2">
                    <a:lumMod val="75000"/>
                  </a:schemeClr>
                </a:solidFill>
              </a:rPr>
              <a:t>превышает двенадцати лет лишения свободы</a:t>
            </a:r>
            <a:r>
              <a:rPr lang="ru-RU" sz="2000" dirty="0" smtClean="0">
                <a:solidFill>
                  <a:schemeClr val="tx2">
                    <a:lumMod val="75000"/>
                  </a:schemeClr>
                </a:solidFill>
              </a:rPr>
              <a:t>.</a:t>
            </a:r>
          </a:p>
          <a:p>
            <a:r>
              <a:rPr lang="ru-RU" sz="2000" dirty="0" smtClean="0">
                <a:solidFill>
                  <a:schemeClr val="tx2">
                    <a:lumMod val="75000"/>
                  </a:schemeClr>
                </a:solidFill>
              </a:rPr>
              <a:t>Особо тяжкими преступлениями </a:t>
            </a:r>
            <a:r>
              <a:rPr lang="ru-RU" sz="2000" dirty="0" smtClean="0">
                <a:solidFill>
                  <a:schemeClr val="tx2">
                    <a:lumMod val="75000"/>
                  </a:schemeClr>
                </a:solidFill>
              </a:rPr>
              <a:t>- умышленные </a:t>
            </a:r>
            <a:r>
              <a:rPr lang="ru-RU" sz="2000" dirty="0" smtClean="0">
                <a:solidFill>
                  <a:schemeClr val="tx2">
                    <a:lumMod val="75000"/>
                  </a:schemeClr>
                </a:solidFill>
              </a:rPr>
              <a:t>деяния, за совершение которых </a:t>
            </a:r>
            <a:r>
              <a:rPr lang="ru-RU" sz="2000" dirty="0" smtClean="0">
                <a:solidFill>
                  <a:schemeClr val="tx2">
                    <a:lumMod val="75000"/>
                  </a:schemeClr>
                </a:solidFill>
              </a:rPr>
              <a:t> </a:t>
            </a:r>
            <a:r>
              <a:rPr lang="ru-RU" sz="2000" dirty="0" smtClean="0">
                <a:solidFill>
                  <a:schemeClr val="tx2">
                    <a:lumMod val="75000"/>
                  </a:schemeClr>
                </a:solidFill>
              </a:rPr>
              <a:t>предусмотрено наказание в виде лишения свободы на срок свыше двенадцати лет или смертной казни.</a:t>
            </a:r>
            <a:endParaRPr lang="ru-RU" sz="2000" dirty="0" smtClean="0">
              <a:solidFill>
                <a:schemeClr val="tx2">
                  <a:lumMod val="75000"/>
                </a:schemeClr>
              </a:solidFill>
              <a:latin typeface="Times New Roman" pitchFamily="18" charset="0"/>
              <a:cs typeface="Times New Roman" pitchFamily="18" charset="0"/>
            </a:endParaRP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idx="1"/>
          </p:nvPr>
        </p:nvSpPr>
        <p:spPr>
          <a:xfrm>
            <a:off x="323850" y="1428736"/>
            <a:ext cx="8631238" cy="5214974"/>
          </a:xfrm>
        </p:spPr>
        <p:txBody>
          <a:bodyPr>
            <a:normAutofit fontScale="92500"/>
          </a:bodyPr>
          <a:lstStyle/>
          <a:p>
            <a:r>
              <a:rPr lang="ru-RU" sz="2400" dirty="0" smtClean="0">
                <a:solidFill>
                  <a:schemeClr val="tx2">
                    <a:lumMod val="75000"/>
                  </a:schemeClr>
                </a:solidFill>
              </a:rPr>
              <a:t>В уголовном праве выделяются три самостоятельные </a:t>
            </a:r>
            <a:r>
              <a:rPr lang="ru-RU" sz="2400" dirty="0" smtClean="0">
                <a:solidFill>
                  <a:schemeClr val="tx2">
                    <a:lumMod val="75000"/>
                  </a:schemeClr>
                </a:solidFill>
              </a:rPr>
              <a:t>стадии </a:t>
            </a:r>
            <a:r>
              <a:rPr lang="ru-RU" sz="2400" dirty="0" smtClean="0">
                <a:solidFill>
                  <a:schemeClr val="tx2">
                    <a:lumMod val="75000"/>
                  </a:schemeClr>
                </a:solidFill>
              </a:rPr>
              <a:t>умышленного преступления, которые отличаются друг от друга степенью реализации преступного намерения и моментом прекращения. </a:t>
            </a:r>
            <a:endParaRPr lang="ru-RU" sz="2400" dirty="0" smtClean="0">
              <a:solidFill>
                <a:schemeClr val="tx2">
                  <a:lumMod val="75000"/>
                </a:schemeClr>
              </a:solidFill>
            </a:endParaRPr>
          </a:p>
          <a:p>
            <a:r>
              <a:rPr lang="ru-RU" sz="2400" dirty="0" smtClean="0">
                <a:solidFill>
                  <a:schemeClr val="tx2">
                    <a:lumMod val="75000"/>
                  </a:schemeClr>
                </a:solidFill>
              </a:rPr>
              <a:t>Согласно </a:t>
            </a:r>
            <a:r>
              <a:rPr lang="ru-RU" sz="2400" dirty="0" smtClean="0">
                <a:solidFill>
                  <a:schemeClr val="tx2">
                    <a:lumMod val="75000"/>
                  </a:schemeClr>
                </a:solidFill>
              </a:rPr>
              <a:t>ст. 25 УК, преступление признается оконченным, если в совершенном лицом деянии содержатся все признаки состава преступления, предусмотренного Уголовным кодексом. Неоконченным преступлением признаются приготовление к преступлению и покушение на преступление.</a:t>
            </a:r>
          </a:p>
          <a:p>
            <a:r>
              <a:rPr lang="ru-RU" sz="2400" dirty="0" smtClean="0">
                <a:solidFill>
                  <a:schemeClr val="tx2">
                    <a:lumMod val="75000"/>
                  </a:schemeClr>
                </a:solidFill>
              </a:rPr>
              <a:t>Таким образом, уголовный закон выделяет три стадии совершения преступления:</a:t>
            </a:r>
          </a:p>
          <a:p>
            <a:pPr>
              <a:buNone/>
            </a:pPr>
            <a:r>
              <a:rPr lang="ru-RU" sz="2400" dirty="0" smtClean="0">
                <a:solidFill>
                  <a:schemeClr val="tx2">
                    <a:lumMod val="75000"/>
                  </a:schemeClr>
                </a:solidFill>
              </a:rPr>
              <a:t>     1</a:t>
            </a:r>
            <a:r>
              <a:rPr lang="ru-RU" sz="2400" dirty="0" smtClean="0">
                <a:solidFill>
                  <a:schemeClr val="tx2">
                    <a:lumMod val="75000"/>
                  </a:schemeClr>
                </a:solidFill>
              </a:rPr>
              <a:t>) приготовление к преступлению;</a:t>
            </a:r>
          </a:p>
          <a:p>
            <a:pPr>
              <a:buNone/>
            </a:pPr>
            <a:r>
              <a:rPr lang="ru-RU" sz="2400" dirty="0" smtClean="0">
                <a:solidFill>
                  <a:schemeClr val="tx2">
                    <a:lumMod val="75000"/>
                  </a:schemeClr>
                </a:solidFill>
              </a:rPr>
              <a:t>     2</a:t>
            </a:r>
            <a:r>
              <a:rPr lang="ru-RU" sz="2400" dirty="0" smtClean="0">
                <a:solidFill>
                  <a:schemeClr val="tx2">
                    <a:lumMod val="75000"/>
                  </a:schemeClr>
                </a:solidFill>
              </a:rPr>
              <a:t>) покушение на преступление;</a:t>
            </a:r>
          </a:p>
          <a:p>
            <a:pPr>
              <a:buNone/>
            </a:pPr>
            <a:r>
              <a:rPr lang="ru-RU" sz="2400" dirty="0" smtClean="0">
                <a:solidFill>
                  <a:schemeClr val="tx2">
                    <a:lumMod val="75000"/>
                  </a:schemeClr>
                </a:solidFill>
              </a:rPr>
              <a:t>     3</a:t>
            </a:r>
            <a:r>
              <a:rPr lang="ru-RU" sz="2400" dirty="0" smtClean="0">
                <a:solidFill>
                  <a:schemeClr val="tx2">
                    <a:lumMod val="75000"/>
                  </a:schemeClr>
                </a:solidFill>
              </a:rPr>
              <a:t>) оконченное преступление.</a:t>
            </a:r>
          </a:p>
          <a:p>
            <a:pPr eaLnBrk="1" hangingPunct="1">
              <a:lnSpc>
                <a:spcPct val="80000"/>
              </a:lnSpc>
            </a:pPr>
            <a:endParaRPr lang="ru-RU" sz="2300" dirty="0" smtClean="0">
              <a:latin typeface="Times New Roman" pitchFamily="18" charset="0"/>
              <a:cs typeface="Times New Roman" pitchFamily="18" charset="0"/>
            </a:endParaRPr>
          </a:p>
        </p:txBody>
      </p:sp>
      <p:sp>
        <p:nvSpPr>
          <p:cNvPr id="18433" name="Rectangle 2"/>
          <p:cNvSpPr>
            <a:spLocks noGrp="1" noChangeArrowheads="1"/>
          </p:cNvSpPr>
          <p:nvPr>
            <p:ph type="title"/>
          </p:nvPr>
        </p:nvSpPr>
        <p:spPr>
          <a:xfrm>
            <a:off x="1214414" y="214290"/>
            <a:ext cx="6885012" cy="1071570"/>
          </a:xfrm>
        </p:spPr>
        <p:txBody>
          <a:bodyPr>
            <a:normAutofit/>
          </a:bodyPr>
          <a:lstStyle/>
          <a:p>
            <a:pPr lvl="0" algn="ctr"/>
            <a:r>
              <a:rPr lang="ru-RU" sz="2800" b="1" dirty="0" smtClean="0">
                <a:solidFill>
                  <a:schemeClr val="tx1"/>
                </a:solidFill>
              </a:rPr>
              <a:t>Стадии совершения преступления и соучастие в </a:t>
            </a:r>
            <a:r>
              <a:rPr lang="ru-RU" sz="2800" b="1" dirty="0" smtClean="0">
                <a:solidFill>
                  <a:schemeClr val="tx1"/>
                </a:solidFill>
              </a:rPr>
              <a:t>преступлении</a:t>
            </a:r>
            <a:endParaRPr lang="ru-RU" sz="2800" b="1" dirty="0" smtClean="0">
              <a:solidFill>
                <a:schemeClr val="tx1"/>
              </a:solidFill>
              <a:latin typeface="Times New Roman" pitchFamily="18" charset="0"/>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Заголовок 1"/>
          <p:cNvSpPr>
            <a:spLocks noGrp="1"/>
          </p:cNvSpPr>
          <p:nvPr>
            <p:ph type="title" idx="4294967295"/>
          </p:nvPr>
        </p:nvSpPr>
        <p:spPr>
          <a:xfrm>
            <a:off x="1000100" y="357166"/>
            <a:ext cx="7358082" cy="939800"/>
          </a:xfrm>
        </p:spPr>
        <p:txBody>
          <a:bodyPr anchor="ctr">
            <a:noAutofit/>
          </a:bodyPr>
          <a:lstStyle/>
          <a:p>
            <a:pPr algn="ctr"/>
            <a:r>
              <a:rPr lang="ru-RU" sz="2800" b="1" dirty="0" smtClean="0">
                <a:solidFill>
                  <a:schemeClr val="tx1"/>
                </a:solidFill>
              </a:rPr>
              <a:t>Стадии совершения преступления и соучастие в преступлении</a:t>
            </a:r>
            <a:endParaRPr lang="ru-RU" sz="2800" b="1" dirty="0" smtClean="0">
              <a:latin typeface="Times New Roman" pitchFamily="18" charset="0"/>
              <a:cs typeface="Times New Roman" pitchFamily="18" charset="0"/>
            </a:endParaRPr>
          </a:p>
        </p:txBody>
      </p:sp>
      <p:sp>
        <p:nvSpPr>
          <p:cNvPr id="19458" name="Содержимое 2"/>
          <p:cNvSpPr>
            <a:spLocks noGrp="1"/>
          </p:cNvSpPr>
          <p:nvPr>
            <p:ph idx="4294967295"/>
          </p:nvPr>
        </p:nvSpPr>
        <p:spPr>
          <a:xfrm>
            <a:off x="179388" y="1500174"/>
            <a:ext cx="8964612" cy="5143514"/>
          </a:xfrm>
        </p:spPr>
        <p:txBody>
          <a:bodyPr>
            <a:normAutofit lnSpcReduction="10000"/>
          </a:bodyPr>
          <a:lstStyle/>
          <a:p>
            <a:r>
              <a:rPr lang="ru-RU" sz="2400" dirty="0" smtClean="0">
                <a:solidFill>
                  <a:schemeClr val="tx2">
                    <a:lumMod val="75000"/>
                  </a:schemeClr>
                </a:solidFill>
              </a:rPr>
              <a:t>Соучастие — это умышленное совместное участие двух или более лиц в совершении умышленного преступления (ст. 27 УК</a:t>
            </a:r>
            <a:r>
              <a:rPr lang="ru-RU" sz="2400" dirty="0" smtClean="0">
                <a:solidFill>
                  <a:schemeClr val="tx2">
                    <a:lumMod val="75000"/>
                  </a:schemeClr>
                </a:solidFill>
              </a:rPr>
              <a:t>).</a:t>
            </a:r>
          </a:p>
          <a:p>
            <a:r>
              <a:rPr lang="ru-RU" sz="2400" dirty="0" smtClean="0">
                <a:solidFill>
                  <a:schemeClr val="tx2">
                    <a:lumMod val="75000"/>
                  </a:schemeClr>
                </a:solidFill>
              </a:rPr>
              <a:t>Уголовное законодательство РК различает четыре вида соучастников: исполнитель, организатор, подстрекатель и пособник</a:t>
            </a:r>
            <a:r>
              <a:rPr lang="ru-RU" sz="2400" dirty="0" smtClean="0">
                <a:solidFill>
                  <a:schemeClr val="tx2">
                    <a:lumMod val="75000"/>
                  </a:schemeClr>
                </a:solidFill>
              </a:rPr>
              <a:t>.</a:t>
            </a:r>
          </a:p>
          <a:p>
            <a:r>
              <a:rPr lang="ru-RU" sz="2400" dirty="0" smtClean="0">
                <a:solidFill>
                  <a:schemeClr val="tx2">
                    <a:lumMod val="75000"/>
                  </a:schemeClr>
                </a:solidFill>
              </a:rPr>
              <a:t>Так, один из участников непосредственно совершил действия, описанные в соответствующей статье Особенной части УК (</a:t>
            </a:r>
            <a:r>
              <a:rPr lang="ru-RU" sz="2400" dirty="0" smtClean="0">
                <a:solidFill>
                  <a:schemeClr val="tx2">
                    <a:lumMod val="75000"/>
                  </a:schemeClr>
                </a:solidFill>
              </a:rPr>
              <a:t>исполнитель</a:t>
            </a:r>
            <a:r>
              <a:rPr lang="ru-RU" sz="2400" dirty="0" smtClean="0">
                <a:solidFill>
                  <a:schemeClr val="tx2">
                    <a:lumMod val="75000"/>
                  </a:schemeClr>
                </a:solidFill>
              </a:rPr>
              <a:t>), другой </a:t>
            </a:r>
            <a:r>
              <a:rPr lang="ru-RU" sz="2400" dirty="0" smtClean="0">
                <a:solidFill>
                  <a:schemeClr val="tx2">
                    <a:lumMod val="75000"/>
                  </a:schemeClr>
                </a:solidFill>
              </a:rPr>
              <a:t>- </a:t>
            </a:r>
            <a:r>
              <a:rPr lang="ru-RU" sz="2400" dirty="0" smtClean="0">
                <a:solidFill>
                  <a:schemeClr val="tx2">
                    <a:lumMod val="75000"/>
                  </a:schemeClr>
                </a:solidFill>
              </a:rPr>
              <a:t>склонил к совершению преступления (</a:t>
            </a:r>
            <a:r>
              <a:rPr lang="ru-RU" sz="2400" dirty="0" smtClean="0">
                <a:solidFill>
                  <a:schemeClr val="tx2">
                    <a:lumMod val="75000"/>
                  </a:schemeClr>
                </a:solidFill>
              </a:rPr>
              <a:t>подстрекатель</a:t>
            </a:r>
            <a:r>
              <a:rPr lang="ru-RU" sz="2400" dirty="0" smtClean="0">
                <a:solidFill>
                  <a:schemeClr val="tx2">
                    <a:lumMod val="75000"/>
                  </a:schemeClr>
                </a:solidFill>
              </a:rPr>
              <a:t>), третий </a:t>
            </a:r>
            <a:r>
              <a:rPr lang="ru-RU" sz="2400" dirty="0" smtClean="0">
                <a:solidFill>
                  <a:schemeClr val="tx2">
                    <a:lumMod val="75000"/>
                  </a:schemeClr>
                </a:solidFill>
              </a:rPr>
              <a:t>- </a:t>
            </a:r>
            <a:r>
              <a:rPr lang="ru-RU" sz="2400" dirty="0" smtClean="0">
                <a:solidFill>
                  <a:schemeClr val="tx2">
                    <a:lumMod val="75000"/>
                  </a:schemeClr>
                </a:solidFill>
              </a:rPr>
              <a:t>организовал преступную деятельность нескольких лиц (организатор), четвертый </a:t>
            </a:r>
            <a:r>
              <a:rPr lang="ru-RU" sz="2400" dirty="0" smtClean="0">
                <a:solidFill>
                  <a:schemeClr val="tx2">
                    <a:lumMod val="75000"/>
                  </a:schemeClr>
                </a:solidFill>
              </a:rPr>
              <a:t>- </a:t>
            </a:r>
            <a:r>
              <a:rPr lang="ru-RU" sz="2400" dirty="0" smtClean="0">
                <a:solidFill>
                  <a:schemeClr val="tx2">
                    <a:lumMod val="75000"/>
                  </a:schemeClr>
                </a:solidFill>
              </a:rPr>
              <a:t>содействовал совершению преступления советами, указаниями, предоставлением средств и т.д. (пособник).</a:t>
            </a:r>
            <a:endParaRPr lang="ru-RU" sz="2100" dirty="0" smtClean="0">
              <a:solidFill>
                <a:schemeClr val="tx2">
                  <a:lumMod val="75000"/>
                </a:schemeClr>
              </a:solidFill>
              <a:latin typeface="Times New Roman" pitchFamily="18" charset="0"/>
              <a:cs typeface="Times New Roman" pitchFamily="18" charset="0"/>
            </a:endParaRPr>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Заголовок 1"/>
          <p:cNvSpPr>
            <a:spLocks noGrp="1"/>
          </p:cNvSpPr>
          <p:nvPr>
            <p:ph type="title" idx="4294967295"/>
          </p:nvPr>
        </p:nvSpPr>
        <p:spPr>
          <a:xfrm>
            <a:off x="928662" y="214290"/>
            <a:ext cx="7237412" cy="1000132"/>
          </a:xfrm>
        </p:spPr>
        <p:txBody>
          <a:bodyPr anchor="ctr">
            <a:normAutofit/>
          </a:bodyPr>
          <a:lstStyle/>
          <a:p>
            <a:pPr lvl="0" algn="ctr"/>
            <a:r>
              <a:rPr lang="ru-RU" sz="2800" b="1" dirty="0" smtClean="0">
                <a:solidFill>
                  <a:schemeClr val="tx1"/>
                </a:solidFill>
              </a:rPr>
              <a:t>Специфика уголовной </a:t>
            </a:r>
            <a:r>
              <a:rPr lang="ru-RU" sz="2800" b="1" dirty="0" smtClean="0">
                <a:solidFill>
                  <a:schemeClr val="tx1"/>
                </a:solidFill>
              </a:rPr>
              <a:t>ответственности  несовершеннолетних</a:t>
            </a:r>
            <a:endParaRPr lang="ru-RU" sz="2800" b="1" dirty="0" smtClean="0">
              <a:solidFill>
                <a:schemeClr val="tx1"/>
              </a:solidFill>
              <a:latin typeface="Times New Roman" pitchFamily="18" charset="0"/>
              <a:cs typeface="Times New Roman" pitchFamily="18" charset="0"/>
            </a:endParaRPr>
          </a:p>
        </p:txBody>
      </p:sp>
      <p:sp>
        <p:nvSpPr>
          <p:cNvPr id="20482" name="Содержимое 2"/>
          <p:cNvSpPr>
            <a:spLocks noGrp="1"/>
          </p:cNvSpPr>
          <p:nvPr>
            <p:ph idx="4294967295"/>
          </p:nvPr>
        </p:nvSpPr>
        <p:spPr>
          <a:xfrm>
            <a:off x="142844" y="1214422"/>
            <a:ext cx="8642381" cy="5500726"/>
          </a:xfrm>
        </p:spPr>
        <p:txBody>
          <a:bodyPr>
            <a:noAutofit/>
          </a:bodyPr>
          <a:lstStyle/>
          <a:p>
            <a:r>
              <a:rPr lang="ru-RU" sz="2000" dirty="0" smtClean="0">
                <a:solidFill>
                  <a:schemeClr val="tx2">
                    <a:lumMod val="75000"/>
                  </a:schemeClr>
                </a:solidFill>
              </a:rPr>
              <a:t>Согласно ст.78 УК РК несовершеннолетними признаются лица, которым ко времени совершения преступления исполнилось четырнадцать, но не исполнилось восемнадцати лет</a:t>
            </a:r>
            <a:r>
              <a:rPr lang="ru-RU" sz="2000" dirty="0" smtClean="0">
                <a:solidFill>
                  <a:schemeClr val="tx2">
                    <a:lumMod val="75000"/>
                  </a:schemeClr>
                </a:solidFill>
              </a:rPr>
              <a:t>.</a:t>
            </a:r>
          </a:p>
          <a:p>
            <a:r>
              <a:rPr lang="ru-RU" sz="2000" dirty="0" smtClean="0">
                <a:solidFill>
                  <a:schemeClr val="tx2">
                    <a:lumMod val="75000"/>
                  </a:schemeClr>
                </a:solidFill>
              </a:rPr>
              <a:t>Действующим уголовным кодексом РК предусмотрены следующие виды наказаний назначаемые несовершеннолетним: штраф, лишение права заниматься определенной деятельностью, привлечение к общественным работам, исправительные работы,  ограничение свободы,  лишение свободы</a:t>
            </a:r>
            <a:r>
              <a:rPr lang="ru-RU" sz="2000" dirty="0" smtClean="0">
                <a:solidFill>
                  <a:schemeClr val="tx2">
                    <a:lumMod val="75000"/>
                  </a:schemeClr>
                </a:solidFill>
              </a:rPr>
              <a:t>.</a:t>
            </a:r>
          </a:p>
          <a:p>
            <a:r>
              <a:rPr lang="ru-RU" sz="2000" dirty="0" smtClean="0">
                <a:solidFill>
                  <a:schemeClr val="tx2">
                    <a:lumMod val="75000"/>
                  </a:schemeClr>
                </a:solidFill>
              </a:rPr>
              <a:t>Следует учесть, что  лишение свободы несовершеннолетним применяется на срок до 10 лет, а за особо тяжкие преступления до 12 лет</a:t>
            </a:r>
            <a:r>
              <a:rPr lang="ru-RU" sz="2000" dirty="0" smtClean="0">
                <a:solidFill>
                  <a:schemeClr val="tx2">
                    <a:lumMod val="75000"/>
                  </a:schemeClr>
                </a:solidFill>
              </a:rPr>
              <a:t>.</a:t>
            </a:r>
          </a:p>
          <a:p>
            <a:r>
              <a:rPr lang="ru-RU" sz="2000" dirty="0" smtClean="0">
                <a:solidFill>
                  <a:schemeClr val="tx2">
                    <a:lumMod val="75000"/>
                  </a:schemeClr>
                </a:solidFill>
              </a:rPr>
              <a:t>Согласно ст.81 УК РК, несовершеннолетний, впервые осужденный за совершение преступления небольшой или средней тяжести, может быть освобожден судом от наказания, если будет признано, что его исправление может быть достигнуто без привлечения к уголовной ответственности, путем применения принудительных мер воспитательного </a:t>
            </a:r>
            <a:r>
              <a:rPr lang="ru-RU" sz="2000" dirty="0" smtClean="0">
                <a:solidFill>
                  <a:schemeClr val="tx2">
                    <a:lumMod val="75000"/>
                  </a:schemeClr>
                </a:solidFill>
              </a:rPr>
              <a:t>воздействия.</a:t>
            </a:r>
            <a:endParaRPr lang="ru-RU" sz="2000" dirty="0" smtClean="0">
              <a:solidFill>
                <a:schemeClr val="tx2">
                  <a:lumMod val="75000"/>
                </a:schemeClr>
              </a:solidFill>
              <a:latin typeface="Times New Roman" pitchFamily="18" charset="0"/>
              <a:cs typeface="Times New Roman" pitchFamily="18" charset="0"/>
            </a:endParaRPr>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Заголовок 1"/>
          <p:cNvSpPr>
            <a:spLocks noGrp="1"/>
          </p:cNvSpPr>
          <p:nvPr>
            <p:ph type="title" idx="4294967295"/>
          </p:nvPr>
        </p:nvSpPr>
        <p:spPr>
          <a:xfrm>
            <a:off x="1000100" y="285728"/>
            <a:ext cx="7258050" cy="642942"/>
          </a:xfrm>
        </p:spPr>
        <p:txBody>
          <a:bodyPr anchor="ctr">
            <a:normAutofit/>
          </a:bodyPr>
          <a:lstStyle/>
          <a:p>
            <a:pPr algn="ctr"/>
            <a:r>
              <a:rPr lang="ru-RU" sz="2800" b="1" dirty="0" smtClean="0">
                <a:solidFill>
                  <a:schemeClr val="tx1"/>
                </a:solidFill>
              </a:rPr>
              <a:t>Меры по предупреждению коррупции</a:t>
            </a:r>
            <a:endParaRPr lang="ru-RU" sz="2800" b="1" dirty="0" smtClean="0">
              <a:solidFill>
                <a:schemeClr val="tx1"/>
              </a:solidFill>
              <a:latin typeface="Times New Roman" pitchFamily="18" charset="0"/>
              <a:cs typeface="Times New Roman" pitchFamily="18" charset="0"/>
            </a:endParaRPr>
          </a:p>
        </p:txBody>
      </p:sp>
      <p:sp>
        <p:nvSpPr>
          <p:cNvPr id="21506" name="Содержимое 2"/>
          <p:cNvSpPr>
            <a:spLocks noGrp="1"/>
          </p:cNvSpPr>
          <p:nvPr>
            <p:ph idx="4294967295"/>
          </p:nvPr>
        </p:nvSpPr>
        <p:spPr>
          <a:xfrm>
            <a:off x="214282" y="1000108"/>
            <a:ext cx="8715404" cy="5715040"/>
          </a:xfrm>
        </p:spPr>
        <p:txBody>
          <a:bodyPr>
            <a:normAutofit fontScale="70000" lnSpcReduction="20000"/>
          </a:bodyPr>
          <a:lstStyle/>
          <a:p>
            <a:pPr>
              <a:lnSpc>
                <a:spcPct val="120000"/>
              </a:lnSpc>
            </a:pPr>
            <a:r>
              <a:rPr lang="ru-RU" dirty="0" smtClean="0">
                <a:solidFill>
                  <a:schemeClr val="tx2">
                    <a:lumMod val="75000"/>
                  </a:schemeClr>
                </a:solidFill>
                <a:cs typeface="Aharoni" pitchFamily="2" charset="-79"/>
              </a:rPr>
              <a:t>Закон Республики Казахстан от 2 июля 1998 г. “О борьбе с коррупцией” определяет ее как “не предусмотренное законом принятие лично или через посредников имущественных благ и преимуществ лицами, выполняющими государственные функции, а также лицами, приравненными к ним, с использованием своих должностных полномочий и связанных с ними возможностей, а равно подкуп данных лиц путем противоправного предоставления или физическими, или юридическими лицами указанных благ и преимуществ" (ст. 2). </a:t>
            </a:r>
            <a:endParaRPr lang="ru-RU" dirty="0" smtClean="0">
              <a:solidFill>
                <a:schemeClr val="tx2">
                  <a:lumMod val="75000"/>
                </a:schemeClr>
              </a:solidFill>
              <a:cs typeface="Aharoni" pitchFamily="2" charset="-79"/>
            </a:endParaRPr>
          </a:p>
          <a:p>
            <a:r>
              <a:rPr lang="ru-RU" dirty="0" smtClean="0">
                <a:solidFill>
                  <a:schemeClr val="tx2">
                    <a:lumMod val="75000"/>
                  </a:schemeClr>
                </a:solidFill>
                <a:cs typeface="Aharoni" pitchFamily="2" charset="-79"/>
              </a:rPr>
              <a:t>По мнению международной организации "</a:t>
            </a:r>
            <a:r>
              <a:rPr lang="ru-RU" dirty="0" err="1" smtClean="0">
                <a:solidFill>
                  <a:schemeClr val="tx2">
                    <a:lumMod val="75000"/>
                  </a:schemeClr>
                </a:solidFill>
                <a:cs typeface="Aharoni" pitchFamily="2" charset="-79"/>
              </a:rPr>
              <a:t>Transparency</a:t>
            </a:r>
            <a:r>
              <a:rPr lang="ru-RU" dirty="0" smtClean="0">
                <a:solidFill>
                  <a:schemeClr val="tx2">
                    <a:lumMod val="75000"/>
                  </a:schemeClr>
                </a:solidFill>
                <a:cs typeface="Aharoni" pitchFamily="2" charset="-79"/>
              </a:rPr>
              <a:t> </a:t>
            </a:r>
            <a:r>
              <a:rPr lang="ru-RU" dirty="0" err="1" smtClean="0">
                <a:solidFill>
                  <a:schemeClr val="tx2">
                    <a:lumMod val="75000"/>
                  </a:schemeClr>
                </a:solidFill>
                <a:cs typeface="Aharoni" pitchFamily="2" charset="-79"/>
              </a:rPr>
              <a:t>International</a:t>
            </a:r>
            <a:r>
              <a:rPr lang="ru-RU" dirty="0" smtClean="0">
                <a:solidFill>
                  <a:schemeClr val="tx2">
                    <a:lumMod val="75000"/>
                  </a:schemeClr>
                </a:solidFill>
                <a:cs typeface="Aharoni" pitchFamily="2" charset="-79"/>
              </a:rPr>
              <a:t>", для предупреждения коррупции требуется введение общегосударственной этики, критериями действенности которой станут:</a:t>
            </a:r>
          </a:p>
          <a:p>
            <a:pPr>
              <a:buNone/>
            </a:pPr>
            <a:r>
              <a:rPr lang="ru-RU" dirty="0" smtClean="0">
                <a:solidFill>
                  <a:schemeClr val="tx2">
                    <a:lumMod val="75000"/>
                  </a:schemeClr>
                </a:solidFill>
                <a:cs typeface="Aharoni" pitchFamily="2" charset="-79"/>
              </a:rPr>
              <a:t>     - </a:t>
            </a:r>
            <a:r>
              <a:rPr lang="ru-RU" dirty="0" smtClean="0">
                <a:solidFill>
                  <a:schemeClr val="tx2">
                    <a:lumMod val="75000"/>
                  </a:schemeClr>
                </a:solidFill>
                <a:cs typeface="Aharoni" pitchFamily="2" charset="-79"/>
              </a:rPr>
              <a:t>гласность и отчетность в принятии решений, в частности в </a:t>
            </a:r>
            <a:r>
              <a:rPr lang="ru-RU" dirty="0" smtClean="0">
                <a:solidFill>
                  <a:schemeClr val="tx2">
                    <a:lumMod val="75000"/>
                  </a:schemeClr>
                </a:solidFill>
                <a:cs typeface="Aharoni" pitchFamily="2" charset="-79"/>
              </a:rPr>
              <a:t>распределении государственных </a:t>
            </a:r>
            <a:r>
              <a:rPr lang="ru-RU" dirty="0" smtClean="0">
                <a:solidFill>
                  <a:schemeClr val="tx2">
                    <a:lumMod val="75000"/>
                  </a:schemeClr>
                </a:solidFill>
                <a:cs typeface="Aharoni" pitchFamily="2" charset="-79"/>
              </a:rPr>
              <a:t>средств;</a:t>
            </a:r>
          </a:p>
          <a:p>
            <a:pPr>
              <a:buNone/>
            </a:pPr>
            <a:r>
              <a:rPr lang="ru-RU" dirty="0" smtClean="0">
                <a:solidFill>
                  <a:schemeClr val="tx2">
                    <a:lumMod val="75000"/>
                  </a:schemeClr>
                </a:solidFill>
                <a:cs typeface="Aharoni" pitchFamily="2" charset="-79"/>
              </a:rPr>
              <a:t>     - </a:t>
            </a:r>
            <a:r>
              <a:rPr lang="ru-RU" dirty="0" smtClean="0">
                <a:solidFill>
                  <a:schemeClr val="tx2">
                    <a:lumMod val="75000"/>
                  </a:schemeClr>
                </a:solidFill>
                <a:cs typeface="Aharoni" pitchFamily="2" charset="-79"/>
              </a:rPr>
              <a:t>эффективная работа главного аудитора;</a:t>
            </a:r>
          </a:p>
          <a:p>
            <a:pPr>
              <a:buNone/>
            </a:pPr>
            <a:r>
              <a:rPr lang="ru-RU" dirty="0" smtClean="0">
                <a:solidFill>
                  <a:schemeClr val="tx2">
                    <a:lumMod val="75000"/>
                  </a:schemeClr>
                </a:solidFill>
                <a:cs typeface="Aharoni" pitchFamily="2" charset="-79"/>
              </a:rPr>
              <a:t>     - </a:t>
            </a:r>
            <a:r>
              <a:rPr lang="ru-RU" dirty="0" smtClean="0">
                <a:solidFill>
                  <a:schemeClr val="tx2">
                    <a:lumMod val="75000"/>
                  </a:schemeClr>
                </a:solidFill>
                <a:cs typeface="Aharoni" pitchFamily="2" charset="-79"/>
              </a:rPr>
              <a:t>независимые средства массовой информации и доступ к официальной информации;</a:t>
            </a:r>
          </a:p>
          <a:p>
            <a:pPr>
              <a:buNone/>
            </a:pPr>
            <a:r>
              <a:rPr lang="ru-RU" dirty="0" smtClean="0">
                <a:solidFill>
                  <a:schemeClr val="tx2">
                    <a:lumMod val="75000"/>
                  </a:schemeClr>
                </a:solidFill>
                <a:cs typeface="Aharoni" pitchFamily="2" charset="-79"/>
              </a:rPr>
              <a:t>     - </a:t>
            </a:r>
            <a:r>
              <a:rPr lang="ru-RU" dirty="0" smtClean="0">
                <a:solidFill>
                  <a:schemeClr val="tx2">
                    <a:lumMod val="75000"/>
                  </a:schemeClr>
                </a:solidFill>
                <a:cs typeface="Aharoni" pitchFamily="2" charset="-79"/>
              </a:rPr>
              <a:t>достойный доверия частный сектор;</a:t>
            </a:r>
          </a:p>
          <a:p>
            <a:pPr>
              <a:buNone/>
            </a:pPr>
            <a:r>
              <a:rPr lang="ru-RU" dirty="0" smtClean="0">
                <a:solidFill>
                  <a:schemeClr val="tx2">
                    <a:lumMod val="75000"/>
                  </a:schemeClr>
                </a:solidFill>
                <a:cs typeface="Aharoni" pitchFamily="2" charset="-79"/>
              </a:rPr>
              <a:t>     - </a:t>
            </a:r>
            <a:r>
              <a:rPr lang="ru-RU" dirty="0" smtClean="0">
                <a:solidFill>
                  <a:schemeClr val="tx2">
                    <a:lumMod val="75000"/>
                  </a:schemeClr>
                </a:solidFill>
                <a:cs typeface="Aharoni" pitchFamily="2" charset="-79"/>
              </a:rPr>
              <a:t>независимые судьи, следователи и прокуроры;</a:t>
            </a:r>
          </a:p>
          <a:p>
            <a:pPr>
              <a:buNone/>
            </a:pPr>
            <a:r>
              <a:rPr lang="ru-RU" dirty="0" smtClean="0">
                <a:solidFill>
                  <a:schemeClr val="tx2">
                    <a:lumMod val="75000"/>
                  </a:schemeClr>
                </a:solidFill>
                <a:cs typeface="Aharoni" pitchFamily="2" charset="-79"/>
              </a:rPr>
              <a:t>     - </a:t>
            </a:r>
            <a:r>
              <a:rPr lang="ru-RU" dirty="0" smtClean="0">
                <a:solidFill>
                  <a:schemeClr val="tx2">
                    <a:lumMod val="75000"/>
                  </a:schemeClr>
                </a:solidFill>
                <a:cs typeface="Aharoni" pitchFamily="2" charset="-79"/>
              </a:rPr>
              <a:t>выборный парламент, имеющий право требовать отчетности от государственных чиновников</a:t>
            </a:r>
            <a:r>
              <a:rPr lang="ru-RU" dirty="0" smtClean="0">
                <a:solidFill>
                  <a:schemeClr val="tx2">
                    <a:lumMod val="75000"/>
                  </a:schemeClr>
                </a:solidFill>
                <a:cs typeface="Aharoni" pitchFamily="2" charset="-79"/>
              </a:rPr>
              <a:t>.</a:t>
            </a:r>
            <a:endParaRPr lang="ru-RU" dirty="0" smtClean="0">
              <a:solidFill>
                <a:schemeClr val="tx2">
                  <a:lumMod val="75000"/>
                </a:schemeClr>
              </a:solidFill>
              <a:cs typeface="Aharoni" pitchFamily="2" charset="-79"/>
            </a:endParaRPr>
          </a:p>
          <a:p>
            <a:pPr>
              <a:lnSpc>
                <a:spcPct val="80000"/>
              </a:lnSpc>
            </a:pPr>
            <a:endParaRPr lang="ru-RU" sz="2000" dirty="0" smtClean="0"/>
          </a:p>
        </p:txBody>
      </p:sp>
    </p:spTree>
  </p:cSld>
  <p:clrMapOvr>
    <a:masterClrMapping/>
  </p:clrMapOvr>
  <p:transition/>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1083</TotalTime>
  <Words>1014</Words>
  <PresentationFormat>Экран (4:3)</PresentationFormat>
  <Paragraphs>95</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Бумажная</vt:lpstr>
      <vt:lpstr>МИНИСТЕРСТВО ОБРАЗОВАНИЯ И НАУКИ РЕСПУБЛИКИ КАЗАХСТАН МЕЖДУНАРОДНАЯ ОБРАЗОВАТЕЛЬНАЯ КОРПОРАЦИЯ  Факультет дизайна     Основы уголовного права Республики Казахстан</vt:lpstr>
      <vt:lpstr>План </vt:lpstr>
      <vt:lpstr>Введение </vt:lpstr>
      <vt:lpstr>Понятие и признаки преступления. Классификация преступлений</vt:lpstr>
      <vt:lpstr>Понятие и признаки преступления. Классификация преступлений</vt:lpstr>
      <vt:lpstr>Стадии совершения преступления и соучастие в преступлении</vt:lpstr>
      <vt:lpstr>Стадии совершения преступления и соучастие в преступлении</vt:lpstr>
      <vt:lpstr>Специфика уголовной ответственности  несовершеннолетних</vt:lpstr>
      <vt:lpstr>Меры по предупреждению коррупции</vt:lpstr>
      <vt:lpstr>Ответственность за изготовление, хранение либо сбыт поддельных денег или ценных бумаг</vt:lpstr>
      <vt:lpstr>Ответственность за изготовление, хранение либо сбыт поддельных денег или ценных бумаг</vt:lpstr>
      <vt:lpstr>Ответственность за изготовление, хранение либо сбыт поддельных денег или ценных бумаг</vt:lpstr>
      <vt:lpstr>Список использованных источников</vt:lpstr>
      <vt:lpstr>Глоссарий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МИНИСТЕРСТВО ОБРАЗОВАНИЯ И НАУКИ РЕСПУБЛИКИ КАЗАХСТАН МЕЖДУНАРОДНАЯ ОБРАЗОВАТЕЛЬНАЯ КОРПОРАЦИЯ   ОСНОВЫ ТРУДОВОГО ПРАВА РЕСПУБЛИКИ КАЗАХСТАН</dc:title>
  <dc:creator>User</dc:creator>
  <cp:lastModifiedBy>User</cp:lastModifiedBy>
  <cp:revision>46</cp:revision>
  <dcterms:created xsi:type="dcterms:W3CDTF">2015-10-11T17:19:43Z</dcterms:created>
  <dcterms:modified xsi:type="dcterms:W3CDTF">2015-12-03T22:03:01Z</dcterms:modified>
</cp:coreProperties>
</file>