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4" autoAdjust="0"/>
    <p:restoredTop sz="94683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45000">
              <a:schemeClr val="tx2">
                <a:lumMod val="40000"/>
                <a:lumOff val="60000"/>
                <a:alpha val="31000"/>
              </a:schemeClr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1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B99B1-AE31-4653-8F66-1DDDC21B913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5695C-A2B2-4CC2-B457-A55847374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41615" y="2420888"/>
            <a:ext cx="45255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Теорема Виета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324544" y="404664"/>
            <a:ext cx="96777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Примеры использования теоремы Виета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924944"/>
            <a:ext cx="30243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en-US" sz="44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-7x+10=0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42088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Рассмотрим квадратное уравнение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573016"/>
            <a:ext cx="683956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Приведённое квадратное уравнение имеет корни:</a:t>
            </a:r>
            <a:endParaRPr lang="en-US" sz="2400" dirty="0" smtClean="0"/>
          </a:p>
          <a:p>
            <a:r>
              <a:rPr lang="en-US" sz="2400" b="1" dirty="0" smtClean="0"/>
              <a:t>X1=2</a:t>
            </a:r>
          </a:p>
          <a:p>
            <a:r>
              <a:rPr lang="en-US" sz="2400" b="1" dirty="0" smtClean="0"/>
              <a:t>X2=5</a:t>
            </a:r>
            <a:endParaRPr lang="ru-RU" sz="2400" b="1" dirty="0" smtClean="0"/>
          </a:p>
          <a:p>
            <a:r>
              <a:rPr lang="ru-RU" sz="2400" dirty="0" smtClean="0"/>
              <a:t>Т.к. при подстановке в </a:t>
            </a:r>
            <a:endParaRPr lang="en-US" sz="2400" dirty="0" smtClean="0"/>
          </a:p>
          <a:p>
            <a:endParaRPr lang="ru-RU" sz="2400" b="1" dirty="0" smtClean="0"/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157192"/>
            <a:ext cx="5256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x1 + x2 = —b.</a:t>
            </a:r>
            <a:endParaRPr lang="en-US" sz="2800" dirty="0" smtClean="0"/>
          </a:p>
          <a:p>
            <a:r>
              <a:rPr lang="en-US" sz="2800" b="1" dirty="0" smtClean="0"/>
              <a:t>x1 · x2 = c</a:t>
            </a:r>
            <a:endParaRPr lang="ru-RU" sz="2800" b="1" dirty="0" smtClean="0"/>
          </a:p>
          <a:p>
            <a:r>
              <a:rPr lang="ru-RU" sz="2400" dirty="0" smtClean="0"/>
              <a:t>Сумма равна 7, а произведение 10.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Р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284984"/>
            <a:ext cx="2305050" cy="30289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980728"/>
            <a:ext cx="53285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Искусство, которое я излагаю, новое…Все математики знали, что под их алгеброй были скрыты не сравненные сокровища, но они не умели их найти: задачи, которые они считали наиболее трудными, совершенно легко решаются с помощью нашего искусства.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ifmetica.com/images/index/vi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204864"/>
            <a:ext cx="2880320" cy="317779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1115615" y="548680"/>
            <a:ext cx="6624735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ru-RU" b="1" dirty="0" smtClean="0"/>
              <a:t>Франсуа Виет</a:t>
            </a:r>
            <a:r>
              <a:rPr lang="ru-RU" dirty="0" smtClean="0"/>
              <a:t> (1540-1603) — французский математик. Разработал почти всю элементарную алгебру. Известны «формулы Виета», дающие зависимость между корнями и коэффициентами алгебраического уравнения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0648"/>
            <a:ext cx="6993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Историческая справка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412776"/>
            <a:ext cx="6552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Франсуа Виет родился в 1540 году на юге Франции в небольшом городке </a:t>
            </a:r>
            <a:r>
              <a:rPr lang="ru-RU" sz="2400" dirty="0" err="1" smtClean="0"/>
              <a:t>Фантене-ле-Конт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2564904"/>
            <a:ext cx="59046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Отец Виета был прокурором. Сын выбрал профессию отца и стал юристом, окончив университет в Пуату. В 1560 году двадцатилетний адвокат начал свою карьеру в родном городе, но через три года перешел на службу в знатную гугенотскую семью де </a:t>
            </a:r>
            <a:r>
              <a:rPr lang="ru-RU" sz="2400" dirty="0" err="1" smtClean="0"/>
              <a:t>Партене</a:t>
            </a:r>
            <a:r>
              <a:rPr lang="ru-RU" sz="2400" dirty="0" smtClean="0"/>
              <a:t>. Он стал секретарем хозяина дома и учителем его дочери двенадцатилетней Екатерины. Именно преподавание пробудило в молодом юристе интерес к математике.</a:t>
            </a:r>
            <a:endParaRPr lang="ru-RU" sz="2400" dirty="0"/>
          </a:p>
        </p:txBody>
      </p:sp>
      <p:pic>
        <p:nvPicPr>
          <p:cNvPr id="4100" name="Picture 4" descr="http://www.hrono.ru/img/portrety/viet_franc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429000"/>
            <a:ext cx="2078367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132856"/>
            <a:ext cx="66247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Виет первым стал обозначать буквами не только неизвестные, но и данные величины. Тем самым ему удалось внедрить в науку великую мысль о возможности выполнять алгебраические преобразования над символами, т. е. ввести понятие математической формулы. Этим он внес решающий вклад в создание буквенной алгебры, чем завершил развитие математики эпохи Возрождения и подготовил почву для появления </a:t>
            </a:r>
            <a:r>
              <a:rPr lang="ru-RU" sz="2400" dirty="0" smtClean="0"/>
              <a:t>результатов</a:t>
            </a:r>
            <a:r>
              <a:rPr lang="en-US" sz="2400" dirty="0" smtClean="0"/>
              <a:t> </a:t>
            </a:r>
            <a:r>
              <a:rPr lang="ru-RU" sz="2400" dirty="0" smtClean="0"/>
              <a:t>Пьера Ферма,</a:t>
            </a:r>
          </a:p>
          <a:p>
            <a:r>
              <a:rPr lang="ru-RU" sz="2400" dirty="0" smtClean="0"/>
              <a:t>Рене Декарта, Исаака Ньютона.</a:t>
            </a:r>
            <a:endParaRPr lang="en-US" sz="2400" dirty="0" smtClean="0"/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60648"/>
            <a:ext cx="715785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Важная Заслуга Франсуа Виета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074" name="Picture 2" descr="http://im2-tub-ru.yandex.net/i?id=306302454-3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11906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260648"/>
            <a:ext cx="7246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Квадратное уравнение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5362" name="Picture 2" descr="ax^{2}+bx+c=0,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852936"/>
            <a:ext cx="3345099" cy="50405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1916832"/>
            <a:ext cx="22765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Общий вид: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2060849"/>
            <a:ext cx="4320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Элементы квадратного уравнения имеют собственные названия: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67944" y="357301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называют</a:t>
            </a:r>
            <a:r>
              <a:rPr lang="ru-RU" dirty="0"/>
              <a:t> </a:t>
            </a:r>
            <a:r>
              <a:rPr lang="ru-RU" i="1" dirty="0"/>
              <a:t> </a:t>
            </a:r>
            <a:r>
              <a:rPr lang="ru-RU" i="1" dirty="0" smtClean="0"/>
              <a:t>старшим</a:t>
            </a:r>
            <a:r>
              <a:rPr lang="ru-RU" dirty="0"/>
              <a:t> коэффициентом</a:t>
            </a:r>
          </a:p>
        </p:txBody>
      </p:sp>
      <p:pic>
        <p:nvPicPr>
          <p:cNvPr id="15366" name="Picture 6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645024"/>
            <a:ext cx="288032" cy="259229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4139952" y="422108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называют </a:t>
            </a:r>
            <a:r>
              <a:rPr lang="ru-RU" i="1" dirty="0"/>
              <a:t>вторым</a:t>
            </a:r>
            <a:r>
              <a:rPr lang="ru-RU" dirty="0"/>
              <a:t> или </a:t>
            </a:r>
            <a:r>
              <a:rPr lang="ru-RU" i="1" dirty="0"/>
              <a:t>коэффициентом </a:t>
            </a:r>
            <a:r>
              <a:rPr lang="ru-RU" i="1" dirty="0" smtClean="0"/>
              <a:t>при</a:t>
            </a:r>
            <a:r>
              <a:rPr lang="en-US" i="1" dirty="0" smtClean="0"/>
              <a:t>  </a:t>
            </a:r>
            <a:endParaRPr lang="ru-RU" dirty="0"/>
          </a:p>
        </p:txBody>
      </p:sp>
      <p:pic>
        <p:nvPicPr>
          <p:cNvPr id="15372" name="Picture 12" descr="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581128"/>
            <a:ext cx="288032" cy="235663"/>
          </a:xfrm>
          <a:prstGeom prst="rect">
            <a:avLst/>
          </a:prstGeom>
          <a:noFill/>
        </p:spPr>
      </p:pic>
      <p:pic>
        <p:nvPicPr>
          <p:cNvPr id="15374" name="Picture 14" descr="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293096"/>
            <a:ext cx="216024" cy="336037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139952" y="5013176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называют </a:t>
            </a:r>
            <a:r>
              <a:rPr lang="ru-RU" i="1" dirty="0"/>
              <a:t>свободным членом</a:t>
            </a:r>
            <a:endParaRPr lang="ru-RU" dirty="0"/>
          </a:p>
        </p:txBody>
      </p:sp>
      <p:pic>
        <p:nvPicPr>
          <p:cNvPr id="15376" name="Picture 16" descr="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2924944"/>
            <a:ext cx="85725" cy="85725"/>
          </a:xfrm>
          <a:prstGeom prst="rect">
            <a:avLst/>
          </a:prstGeom>
          <a:noFill/>
        </p:spPr>
      </p:pic>
      <p:pic>
        <p:nvPicPr>
          <p:cNvPr id="15378" name="Picture 18" descr="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5013176"/>
            <a:ext cx="28803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64254" y="188640"/>
            <a:ext cx="4711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Теорема Виета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268760"/>
            <a:ext cx="8136904" cy="883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Сумма корней приведенного квадратного уравнения равна второму коэффициенту, взятому с противоположным знаком, а произведение корней равно свободному члену.</a:t>
            </a:r>
            <a:r>
              <a:rPr lang="en-US" sz="2800" dirty="0" smtClean="0"/>
              <a:t> </a:t>
            </a:r>
          </a:p>
          <a:p>
            <a:r>
              <a:rPr lang="en-US" sz="3200" b="1" i="1" dirty="0" smtClean="0"/>
              <a:t>x</a:t>
            </a:r>
            <a:r>
              <a:rPr lang="en-US" sz="3200" b="1" i="1" baseline="30000" dirty="0" smtClean="0"/>
              <a:t>2</a:t>
            </a:r>
            <a:r>
              <a:rPr lang="en-US" sz="3200" b="1" i="1" dirty="0" smtClean="0"/>
              <a:t> + b</a:t>
            </a:r>
            <a:r>
              <a:rPr lang="ru-RU" sz="3200" b="1" i="1" dirty="0" smtClean="0"/>
              <a:t> </a:t>
            </a:r>
            <a:r>
              <a:rPr lang="en-US" sz="3200" b="1" i="1" dirty="0" smtClean="0"/>
              <a:t>x + c = 0 </a:t>
            </a:r>
          </a:p>
          <a:p>
            <a:endParaRPr lang="en-US" sz="2800" b="1" dirty="0" smtClean="0"/>
          </a:p>
          <a:p>
            <a:r>
              <a:rPr lang="en-US" sz="3200" b="1" dirty="0" smtClean="0"/>
              <a:t>x1 + x2 = —b.</a:t>
            </a:r>
            <a:endParaRPr lang="en-US" sz="3200" dirty="0" smtClean="0"/>
          </a:p>
          <a:p>
            <a:r>
              <a:rPr lang="en-US" sz="3200" b="1" dirty="0" smtClean="0"/>
              <a:t>x1 · x2 = c</a:t>
            </a:r>
          </a:p>
          <a:p>
            <a:endParaRPr lang="en-US" sz="2800" dirty="0" smtClean="0"/>
          </a:p>
          <a:p>
            <a:endParaRPr lang="en-US" sz="2800" b="1" i="1" dirty="0" smtClean="0"/>
          </a:p>
          <a:p>
            <a:endParaRPr lang="en-US" sz="2800" b="1" i="1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</p:txBody>
      </p:sp>
      <p:pic>
        <p:nvPicPr>
          <p:cNvPr id="1028" name="Picture 4" descr="http://900igr.net/datai/geografija/Rossija-strana/0004-006-Nauchnye-metody-issledovanija-v-sotsialno-ekonomicheskoj-geografi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067299"/>
            <a:ext cx="1428750" cy="1790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79392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Доказательство теоремы Виета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2060848"/>
            <a:ext cx="52565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Корни квадратного уравнения при </a:t>
            </a:r>
            <a:r>
              <a:rPr lang="en-US" sz="2800" dirty="0" smtClean="0"/>
              <a:t>D&gt;</a:t>
            </a:r>
            <a:r>
              <a:rPr lang="ru-RU" sz="2800" dirty="0" smtClean="0"/>
              <a:t>или =0 находятся  по формуле:</a:t>
            </a:r>
            <a:endParaRPr lang="ru-RU" sz="2800" dirty="0"/>
          </a:p>
        </p:txBody>
      </p:sp>
      <p:pic>
        <p:nvPicPr>
          <p:cNvPr id="19458" name="Picture 2" descr="корни квадратного уравн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73016"/>
            <a:ext cx="2232248" cy="9111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63688" y="4509120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Выполним алгебраические действия и так докажем теорему Франсуа Виета:</a:t>
            </a:r>
            <a:endParaRPr lang="ru-RU" sz="2800" dirty="0"/>
          </a:p>
        </p:txBody>
      </p:sp>
      <p:pic>
        <p:nvPicPr>
          <p:cNvPr id="19462" name="Picture 6" descr="http://davllic4.narod.ru/Pages/Razrabotki/Postav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661248"/>
            <a:ext cx="3840418" cy="576064"/>
          </a:xfrm>
          <a:prstGeom prst="rect">
            <a:avLst/>
          </a:prstGeom>
          <a:noFill/>
        </p:spPr>
      </p:pic>
      <p:pic>
        <p:nvPicPr>
          <p:cNvPr id="19464" name="Picture 8" descr="http://davllic4.narod.ru/Pages/Razrabotki/Postav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165304"/>
            <a:ext cx="3775058" cy="576064"/>
          </a:xfrm>
          <a:prstGeom prst="rect">
            <a:avLst/>
          </a:prstGeom>
          <a:noFill/>
        </p:spPr>
      </p:pic>
      <p:sp>
        <p:nvSpPr>
          <p:cNvPr id="15" name="Правая фигурная скобка 14"/>
          <p:cNvSpPr/>
          <p:nvPr/>
        </p:nvSpPr>
        <p:spPr>
          <a:xfrm>
            <a:off x="4644008" y="5877272"/>
            <a:ext cx="576064" cy="792088"/>
          </a:xfrm>
          <a:prstGeom prst="rightBrac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364088" y="594928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и требовалось доказать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8640"/>
            <a:ext cx="79811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Теорема, обратная теореме Виета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2636912"/>
            <a:ext cx="52565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числа </a:t>
            </a:r>
            <a:r>
              <a:rPr lang="ru-RU" sz="2800" dirty="0" err="1" smtClean="0"/>
              <a:t>m</a:t>
            </a:r>
            <a:r>
              <a:rPr lang="ru-RU" sz="2800" dirty="0" smtClean="0"/>
              <a:t> и </a:t>
            </a:r>
            <a:r>
              <a:rPr lang="ru-RU" sz="2800" dirty="0" err="1" smtClean="0"/>
              <a:t>n</a:t>
            </a:r>
            <a:r>
              <a:rPr lang="ru-RU" sz="2800" dirty="0" smtClean="0"/>
              <a:t> таковы, что их сумма равна –</a:t>
            </a:r>
            <a:r>
              <a:rPr lang="ru-RU" sz="2800" dirty="0" err="1" smtClean="0"/>
              <a:t>p</a:t>
            </a:r>
            <a:r>
              <a:rPr lang="ru-RU" sz="2800" dirty="0" smtClean="0"/>
              <a:t>, а произведение равно </a:t>
            </a:r>
            <a:r>
              <a:rPr lang="ru-RU" sz="2800" dirty="0" err="1" smtClean="0"/>
              <a:t>q</a:t>
            </a:r>
            <a:r>
              <a:rPr lang="ru-RU" sz="2800" dirty="0" smtClean="0"/>
              <a:t>, то эти числа являются корнями уравнения: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3933056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/>
              <a:t>x</a:t>
            </a:r>
            <a:r>
              <a:rPr lang="en-US" sz="2800" b="1" i="1" baseline="30000" dirty="0" smtClean="0"/>
              <a:t>2</a:t>
            </a:r>
            <a:r>
              <a:rPr lang="en-US" sz="2800" b="1" i="1" dirty="0" smtClean="0"/>
              <a:t> + b</a:t>
            </a:r>
            <a:r>
              <a:rPr lang="ru-RU" sz="2800" b="1" i="1" dirty="0" smtClean="0"/>
              <a:t> </a:t>
            </a:r>
            <a:r>
              <a:rPr lang="en-US" sz="2800" b="1" i="1" dirty="0" smtClean="0"/>
              <a:t>x + c = 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80648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Доказательство теоремы, обратной теореме Виета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2564904"/>
            <a:ext cx="54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 условию </a:t>
            </a:r>
            <a:r>
              <a:rPr lang="ru-RU" sz="2800" dirty="0" err="1" smtClean="0"/>
              <a:t>m</a:t>
            </a:r>
            <a:r>
              <a:rPr lang="ru-RU" sz="2800" dirty="0" smtClean="0"/>
              <a:t> + </a:t>
            </a:r>
            <a:r>
              <a:rPr lang="ru-RU" sz="2800" dirty="0" err="1" smtClean="0"/>
              <a:t>n</a:t>
            </a:r>
            <a:r>
              <a:rPr lang="ru-RU" sz="2800" dirty="0" smtClean="0"/>
              <a:t> = - </a:t>
            </a:r>
            <a:r>
              <a:rPr lang="ru-RU" sz="2800" dirty="0" err="1" smtClean="0"/>
              <a:t>p</a:t>
            </a:r>
            <a:r>
              <a:rPr lang="ru-RU" sz="2800" dirty="0" smtClean="0"/>
              <a:t>, а </a:t>
            </a:r>
            <a:r>
              <a:rPr lang="ru-RU" sz="2800" dirty="0" err="1" smtClean="0"/>
              <a:t>m</a:t>
            </a:r>
            <a:r>
              <a:rPr lang="ru-RU" sz="2800" dirty="0" smtClean="0"/>
              <a:t> </a:t>
            </a:r>
            <a:r>
              <a:rPr lang="ru-RU" sz="2800" dirty="0" err="1" smtClean="0"/>
              <a:t>n</a:t>
            </a:r>
            <a:r>
              <a:rPr lang="ru-RU" sz="2800" dirty="0" smtClean="0"/>
              <a:t>  = </a:t>
            </a:r>
            <a:r>
              <a:rPr lang="ru-RU" sz="2800" dirty="0" err="1" smtClean="0"/>
              <a:t>q</a:t>
            </a:r>
            <a:r>
              <a:rPr lang="ru-RU" sz="2800" dirty="0" smtClean="0"/>
              <a:t>. Значит, уравнение можно записать в виде: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281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Теорема Виета</dc:title>
  <dc:creator>User</dc:creator>
  <cp:lastModifiedBy>User</cp:lastModifiedBy>
  <cp:revision>46</cp:revision>
  <dcterms:created xsi:type="dcterms:W3CDTF">2014-02-19T14:50:39Z</dcterms:created>
  <dcterms:modified xsi:type="dcterms:W3CDTF">2015-04-29T21:57:20Z</dcterms:modified>
</cp:coreProperties>
</file>