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3" r:id="rId2"/>
    <p:sldMasterId id="2147483734" r:id="rId3"/>
  </p:sldMasterIdLst>
  <p:notesMasterIdLst>
    <p:notesMasterId r:id="rId13"/>
  </p:notesMasterIdLst>
  <p:handoutMasterIdLst>
    <p:handoutMasterId r:id="rId14"/>
  </p:handoutMasterIdLst>
  <p:sldIdLst>
    <p:sldId id="263" r:id="rId4"/>
    <p:sldId id="262" r:id="rId5"/>
    <p:sldId id="264" r:id="rId6"/>
    <p:sldId id="256" r:id="rId7"/>
    <p:sldId id="257" r:id="rId8"/>
    <p:sldId id="258" r:id="rId9"/>
    <p:sldId id="259" r:id="rId10"/>
    <p:sldId id="260" r:id="rId11"/>
    <p:sldId id="26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pitchFamily="18" charset="0"/>
              </a:defRPr>
            </a:lvl1pPr>
          </a:lstStyle>
          <a:p>
            <a:endParaRPr lang="ru-RU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Rockwell" pitchFamily="18" charset="0"/>
              </a:defRPr>
            </a:lvl1pPr>
          </a:lstStyle>
          <a:p>
            <a:fld id="{AA7C4B0B-AF74-46BD-9363-7684F0F06369}" type="datetimeFigureOut">
              <a:rPr lang="ru-RU"/>
              <a:pPr/>
              <a:t>27.08.2016</a:t>
            </a:fld>
            <a:endParaRPr lang="ru-RU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Rockwell" pitchFamily="18" charset="0"/>
              </a:defRPr>
            </a:lvl1pPr>
          </a:lstStyle>
          <a:p>
            <a:endParaRPr lang="ru-RU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Rockwell" pitchFamily="18" charset="0"/>
              </a:defRPr>
            </a:lvl1pPr>
          </a:lstStyle>
          <a:p>
            <a:fld id="{96226D5C-6516-46CA-B745-75D290232F8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816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FE7FC9D-5028-4048-A465-73282F5073DF}" type="datetimeFigureOut">
              <a:rPr lang="ru-RU"/>
              <a:pPr>
                <a:defRPr/>
              </a:pPr>
              <a:t>27.08.2016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41DBFAA-4FFE-46BA-8872-45CA4F22E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7285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Rockwell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Rockwell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Rockwell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Rockwell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Rockwell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Rockwell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21FB234-0332-4015-9CF4-CC3642DD6F7D}" type="slidenum">
              <a:rPr 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9CF2C23E-D498-4037-8BC6-C58560C8A81A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2E06E9AB-4F9F-45FE-829C-153D5AE3A5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076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D631A4-EECE-41F0-89D7-9BDE71516A48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FFC30-14D9-4DD2-BCAE-614AE2E3846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48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36255B-0FC8-48FD-938E-B841277CB1B9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20332-8195-47F6-85E0-6C1C2A77E0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3512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BEC80-D43B-49B8-9191-ED55E8E9C133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B37A3-0689-415A-8FA3-4C621B8FF6F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1009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AA394D7-FEC9-41E8-85ED-5A944A77049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BB0E4-0F2A-41D4-B471-576F1CFFB2C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683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F2ECE6-6677-4879-A982-282CC427F20D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5F6BB-7AC4-44FE-86CA-D1E59F9FD6C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731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21F5D7-1054-413B-9C80-46999FA395CA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59D0D-E3B3-4C08-B6D5-1BC27458BA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058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E2173D-9C3C-4F7A-8C71-329A565611C8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1B096F-F745-49C9-A0D9-541A6D7F03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9329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93DD78-BD27-4BE2-BA73-26415F09C493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6B9D0B-7E88-4BE0-9E54-10B519330FC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744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3D31AF-9601-40D8-9197-1D85009E556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DCDD1-F994-49AF-AD1D-11B90D91EE0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665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756E6E-9242-4A8D-9841-E7B6A2E28FB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6BA8CD-E413-49BC-B97B-15D51A7A45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42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F7CBD6C-AF58-4266-809B-90524815EB38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F146243-84ED-420E-AB77-A90000F63B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300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95DCD05-9EBC-4604-AA6F-C5C057FD819B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668FB-D401-4418-BB98-6B06904ACCA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702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FE119B-0DB7-4302-9080-141CF47FABD6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1957B-5207-427E-A339-08F51482543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026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953AAC-843F-43E8-A573-16D4E3037B9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7973E-428A-44D6-AA87-A4B4B15001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949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A74574-282A-476A-86AE-80069B57C341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DDAEE-7A6D-4DFD-9ED6-146A18F83F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0530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5408F7-496C-44AB-884F-B8882E4D2BEB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4F064E-E4A3-4FEF-A327-744BD56DCE1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8348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1EB44B-3EB8-4024-8EE1-5942355F72D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627E1-A287-45AC-B18D-3F438E6522C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7855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5C1A5B-BD0E-4710-857B-DD23549A0CBE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E7F9A-2554-444B-831C-9B1B9639143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35909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A6E4F0-520C-4AEB-A923-780A73196856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D020F-7795-484D-AF3E-B2F4FE049A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66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E25302-9D0E-4714-ABBB-B55FED76E073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4EB74-2E6C-49AA-9216-73B0FDCF619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8400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85E296-7012-4826-9FD6-5A9AFE6D7386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06013E-F159-48D1-8717-6337CB3F03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578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66EDCB-8466-41C3-8D8C-9A4594961024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5517A4A-38A4-4C48-8881-2A88FFE97B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8357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D555C-8A02-419F-AD6D-43DDF1D18A2D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1B33E-59E6-47B0-B5C7-438C12866F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8682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353236-553A-43DB-B7A7-685B0BCEFE65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1EE1C3-A8C3-4C8B-B444-69826702137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834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63501F-B28F-44CC-8FB3-69A9C5CEC817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E8CF643-3D60-4B13-86C9-6E4BA26B6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263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C14E0-C1FF-457C-82E0-0C11FA046856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87343-D01C-4B14-8E3B-0184CC2C9E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77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4991B60-D7A8-4332-9331-FBE3C64B6ED9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2704EA3-378F-44DB-A35C-AEF18C543A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3461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66E3766C-269B-4A6B-B711-96FDC049BB2A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 smtClean="0"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B55D6FD-3452-455D-B076-A048A37ACB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406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F3021-26FA-42F0-9FDD-AD915DAE98B5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9D008-01B6-4864-B6BF-C79383849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2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09E57-AF24-4FFA-8A1D-1924036EA440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8C83A-3D8C-4803-A0BB-5ACA65F8E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235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 smtClean="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76C4E90A-76B1-4B04-A856-3C808D9D2618}" type="datetimeFigureOut">
              <a:rPr lang="en-US"/>
              <a:pPr>
                <a:defRPr/>
              </a:pPr>
              <a:t>8/27/2016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807654E-7EB3-4101-AE63-E4CECBC45F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37" r:id="rId5"/>
    <p:sldLayoutId id="2147483764" r:id="rId6"/>
    <p:sldLayoutId id="2147483765" r:id="rId7"/>
    <p:sldLayoutId id="2147483736" r:id="rId8"/>
    <p:sldLayoutId id="2147483735" r:id="rId9"/>
  </p:sldLayoutIdLst>
  <p:txStyles>
    <p:titleStyle>
      <a:lvl1pPr marL="53975" indent="-53975" algn="r" rtl="0" fontAlgn="base">
        <a:spcBef>
          <a:spcPct val="0"/>
        </a:spcBef>
        <a:spcAft>
          <a:spcPct val="0"/>
        </a:spcAft>
        <a:defRPr sz="4600" kern="1200">
          <a:solidFill>
            <a:srgbClr val="E8DEC9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2pPr>
      <a:lvl3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3pPr>
      <a:lvl4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4pPr>
      <a:lvl5pPr marL="539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8DEC9"/>
          </a:solidFill>
          <a:latin typeface="Rockwell" pitchFamily="18" charset="0"/>
        </a:defRPr>
      </a:lvl9pPr>
      <a:extLst/>
    </p:titleStyle>
    <p:bodyStyle>
      <a:lvl1pPr marL="292100" indent="-292100" algn="l" rtl="0" fontAlgn="base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fontAlgn="base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fontAlgn="base">
        <a:spcBef>
          <a:spcPts val="400"/>
        </a:spcBef>
        <a:spcAft>
          <a:spcPct val="0"/>
        </a:spcAft>
        <a:buClr>
          <a:srgbClr val="A28E6A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fontAlgn="base">
        <a:spcBef>
          <a:spcPts val="400"/>
        </a:spcBef>
        <a:spcAft>
          <a:spcPct val="0"/>
        </a:spcAft>
        <a:buClr>
          <a:srgbClr val="A28E6A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fontAlgn="base">
        <a:spcBef>
          <a:spcPts val="400"/>
        </a:spcBef>
        <a:spcAft>
          <a:spcPct val="0"/>
        </a:spcAft>
        <a:buClr>
          <a:srgbClr val="A28E6A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4CFE848-A012-4DCF-8031-B78EAB3AA87D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97E7CE3-97B6-45F9-A381-2ED4DF84BD5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DD65D9D-62C4-4C9A-B87E-78E53660CF22}" type="datetimeFigureOut">
              <a:rPr lang="en-US"/>
              <a:pPr/>
              <a:t>8/27/2016</a:t>
            </a:fld>
            <a:endParaRPr lang="ru-RU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AED3B20-136A-4444-B001-2C5A824D35A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biLevel thresh="50000"/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  <a:noFill/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600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Становление социал-демократии</a:t>
            </a:r>
            <a:endParaRPr lang="ru-RU" sz="4600" b="1" kern="1200" dirty="0">
              <a:solidFill>
                <a:schemeClr val="bg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339" name="Содержимое 4"/>
          <p:cNvSpPr>
            <a:spLocks noGrp="1"/>
          </p:cNvSpPr>
          <p:nvPr>
            <p:ph idx="4294967295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ru-RU" sz="1200">
                <a:latin typeface="Cambria" pitchFamily="18" charset="0"/>
              </a:rPr>
              <a:t>Истоки современной социальной демократии коренятся в эпохе ранней промышленной революции, когда оформилась концепция утопического социализма. </a:t>
            </a:r>
          </a:p>
          <a:p>
            <a:r>
              <a:rPr lang="ru-RU" sz="1200">
                <a:latin typeface="Cambria" pitchFamily="18" charset="0"/>
              </a:rPr>
              <a:t>25 сентября 1883 г. в скромном кафе на берегу Роны в Женеве пятеро русских революционеров-эмигрантов, членов народнического общества “Черный передел” приняли заявление о том, что они разрывают с народничеством и образуют новую организацию — группу “Освобождение труда”</a:t>
            </a:r>
          </a:p>
          <a:p>
            <a:r>
              <a:rPr lang="ru-RU" sz="1200">
                <a:latin typeface="Cambria" pitchFamily="18" charset="0"/>
              </a:rPr>
              <a:t>Основателями группы “Освобождение труда” были Г. В. Плеханов, В. И. Засулич, П. Б. Аксельрод, Л. Г. Дейч, В. Н. Игнатов.</a:t>
            </a:r>
          </a:p>
          <a:p>
            <a:r>
              <a:rPr lang="ru-RU" sz="1200">
                <a:latin typeface="Cambria" pitchFamily="18" charset="0"/>
              </a:rPr>
              <a:t>К началу 1880-х гг. в России уже сложились предпосылки для возникновения и распространения пролетарской идеологии.</a:t>
            </a:r>
          </a:p>
          <a:p>
            <a:r>
              <a:rPr lang="ru-RU" sz="1200">
                <a:latin typeface="Cambria" pitchFamily="18" charset="0"/>
              </a:rPr>
              <a:t>Возникли первые политические организации  пролетариата: “Южнороссийский союз рабочих” 1875 г. и “Северный союз русских рабочих” 1878-1880 гг. </a:t>
            </a:r>
          </a:p>
          <a:p>
            <a:r>
              <a:rPr lang="ru-RU" sz="1200">
                <a:latin typeface="Cambria" pitchFamily="18" charset="0"/>
              </a:rPr>
              <a:t>Благодаря Ленину, группа “Освобождение труда” установила деловую связь с петербургским “Союзом борьбы за освобождение рабочего класса”, а через его посредство — и с другими марксистскими рабочими организациями России.</a:t>
            </a:r>
          </a:p>
          <a:p>
            <a:r>
              <a:rPr lang="ru-RU" sz="1200">
                <a:latin typeface="Cambria" pitchFamily="18" charset="0"/>
              </a:rPr>
              <a:t>Вторую половину 90-х гг. В. И. Ленин характеризовал как “период детства и отрочества” русской социал-демократии</a:t>
            </a:r>
          </a:p>
          <a:p>
            <a:r>
              <a:rPr lang="ru-RU" sz="1200">
                <a:latin typeface="Cambria" pitchFamily="18" charset="0"/>
              </a:rPr>
              <a:t>Последний этап деятельности группы “Освобождение труда” наступил в 1900 г.</a:t>
            </a:r>
          </a:p>
          <a:p>
            <a:r>
              <a:rPr lang="ru-RU" sz="1200">
                <a:latin typeface="Cambria" pitchFamily="18" charset="0"/>
              </a:rPr>
              <a:t>Им стало участие группы в работе II съезда РСДРП. Плеханов открывал съезд и по всем основным вопросам поддерживал Ленина. </a:t>
            </a:r>
          </a:p>
          <a:p>
            <a:r>
              <a:rPr lang="ru-RU" sz="1200">
                <a:latin typeface="Cambria" pitchFamily="18" charset="0"/>
              </a:rPr>
              <a:t>Все сделанное группой “Освобождение труда” за 20 лет ее существования заслуживает высокой оценки.  </a:t>
            </a:r>
          </a:p>
          <a:p>
            <a:r>
              <a:rPr lang="ru-RU" sz="1200">
                <a:latin typeface="Cambria" pitchFamily="18" charset="0"/>
              </a:rPr>
              <a:t>итоги существования группы "Освобождение труда":</a:t>
            </a:r>
          </a:p>
          <a:p>
            <a:pPr lvl="2"/>
            <a:r>
              <a:rPr lang="ru-RU" sz="1200">
                <a:latin typeface="Cambria" pitchFamily="18" charset="0"/>
              </a:rPr>
              <a:t>группа “Освобождение труда” расчистила путь для распространения марксизма в России и положила начало этому распространению. </a:t>
            </a:r>
          </a:p>
          <a:p>
            <a:pPr lvl="2"/>
            <a:r>
              <a:rPr lang="ru-RU" sz="1200">
                <a:latin typeface="Cambria" pitchFamily="18" charset="0"/>
              </a:rPr>
              <a:t>группа “Освобождение труда” приблизила теорию марксизма к практике русского рабочего движения. </a:t>
            </a:r>
          </a:p>
          <a:p>
            <a:r>
              <a:rPr lang="ru-RU" sz="1200">
                <a:latin typeface="Cambria" pitchFamily="18" charset="0"/>
              </a:rPr>
              <a:t>Деятельность группы “Освобождение труда” не привела к соединению марксизма с рабочим движением в России. Группа лишь теоретически основала социал-демократию и сделала первый шаг навстречу рабочему движению.</a:t>
            </a:r>
          </a:p>
          <a:p>
            <a:endParaRPr lang="ru-RU" sz="120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609600" y="-228600"/>
            <a:ext cx="8229600" cy="1143000"/>
          </a:xfrm>
          <a:noFill/>
        </p:spPr>
        <p:txBody>
          <a:bodyPr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800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Идеологи</a:t>
            </a:r>
            <a:endParaRPr lang="ru-RU" sz="4800" b="1" kern="1200" dirty="0">
              <a:solidFill>
                <a:schemeClr val="bg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4294967295"/>
          </p:nvPr>
        </p:nvSpPr>
        <p:spPr>
          <a:xfrm>
            <a:off x="457200" y="1295400"/>
            <a:ext cx="4038600" cy="762000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1400">
                <a:latin typeface="Cambria" pitchFamily="18" charset="0"/>
              </a:rPr>
              <a:t>КАРЛ ГЕНРИХ МАРКС </a:t>
            </a:r>
            <a:r>
              <a:rPr lang="ru-RU" sz="1400">
                <a:solidFill>
                  <a:schemeClr val="bg1"/>
                </a:solidFill>
                <a:latin typeface="Cambria" pitchFamily="18" charset="0"/>
              </a:rPr>
              <a:t>(5 МАЯ 1818, ТРИР, ПРУССИЯ — 14 МАРТА 1883, ЛОНДОН, ВЕЛИКОБРИТАНИЯ) — ВЫДАЮЩИЙСЯ НЕМЕЦКИЙ ФИЛОСОФ, ЭКОНОМИСТ, ПОЛИТИЧЕСКИЙ ЖУРНАЛИСТ.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4724400" y="1600200"/>
            <a:ext cx="4038600" cy="639763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1400">
                <a:latin typeface="Cambria" pitchFamily="18" charset="0"/>
              </a:rPr>
              <a:t>ЭДУАРД БЕРНШТЕЙН </a:t>
            </a:r>
            <a:r>
              <a:rPr lang="ru-RU" sz="1400">
                <a:solidFill>
                  <a:schemeClr val="bg1"/>
                </a:solidFill>
                <a:latin typeface="Cambria" pitchFamily="18" charset="0"/>
              </a:rPr>
              <a:t>(6 ЯНВАРЯ 1850, БЕРЛИН — 18 ФЕВРАЛЯ 1932, ТАМ ЖЕ) — НЕМЕЦКИЙ ПУБЛИЦИСТ И ПОЛИТИЧЕСКИЙ ДЕЯТЕЛЬ.</a:t>
            </a:r>
          </a:p>
          <a:p>
            <a:pPr marL="90488" indent="0">
              <a:buFontTx/>
              <a:buNone/>
            </a:pPr>
            <a:endParaRPr lang="ru-RU" sz="2200">
              <a:latin typeface="Cambri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457200" y="2133600"/>
            <a:ext cx="4040188" cy="44196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200">
                <a:solidFill>
                  <a:schemeClr val="bg1"/>
                </a:solidFill>
                <a:latin typeface="Cambria" pitchFamily="18" charset="0"/>
              </a:rPr>
              <a:t>Ранний Маркс </a:t>
            </a:r>
            <a:r>
              <a:rPr lang="ru-RU" sz="1200">
                <a:latin typeface="Cambria" pitchFamily="18" charset="0"/>
              </a:rPr>
              <a:t>— в центре его внимания стоит проблема отчуждения и способы его преодоления в процессе революционной практики. Общество, свободное от отчуждения, Маркс называет коммунизмом.</a:t>
            </a:r>
          </a:p>
          <a:p>
            <a:pPr>
              <a:lnSpc>
                <a:spcPct val="80000"/>
              </a:lnSpc>
            </a:pPr>
            <a:r>
              <a:rPr lang="ru-RU" sz="1200">
                <a:solidFill>
                  <a:schemeClr val="bg1"/>
                </a:solidFill>
                <a:latin typeface="Cambria" pitchFamily="18" charset="0"/>
              </a:rPr>
              <a:t>Поздний Маркс </a:t>
            </a:r>
            <a:r>
              <a:rPr lang="ru-RU" sz="1200">
                <a:latin typeface="Cambria" pitchFamily="18" charset="0"/>
              </a:rPr>
              <a:t>— в центре внимания его стоит вскрытие экономических механизмов («базиса») всемирной истории, над которыми надстраивается духовная жизнь общества (идеология). Человек воспринимается как продукт производственной деятельности и как совокупность общественных отношений.</a:t>
            </a:r>
          </a:p>
          <a:p>
            <a:pPr>
              <a:lnSpc>
                <a:spcPct val="80000"/>
              </a:lnSpc>
            </a:pPr>
            <a:endParaRPr lang="ru-RU" sz="1200">
              <a:latin typeface="Cambri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>
                <a:latin typeface="Cambria" pitchFamily="18" charset="0"/>
              </a:rPr>
              <a:t>Маркс выделяет три общественных формации: первичную (община), вторичную (античность, феодализм, капитализм) и третичную. Первичная и третичная формации основаны на общественной собственности. Третичная формация и называется коммунизмом.</a:t>
            </a:r>
          </a:p>
          <a:p>
            <a:pPr>
              <a:lnSpc>
                <a:spcPct val="80000"/>
              </a:lnSpc>
            </a:pPr>
            <a:endParaRPr lang="ru-RU" sz="1200">
              <a:latin typeface="Cambri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>
                <a:latin typeface="Cambria" pitchFamily="18" charset="0"/>
              </a:rPr>
              <a:t>Переход к данной стадии развития общества снимает отчуждение труда и делает возможным свободное самоосуществление человека в материальном и духовном производстве. Конечной целью коммунизма является создание условий для всестороннего развития каждого человека и всего общества в целом.</a:t>
            </a:r>
          </a:p>
          <a:p>
            <a:pPr>
              <a:lnSpc>
                <a:spcPct val="80000"/>
              </a:lnSpc>
            </a:pPr>
            <a:endParaRPr lang="ru-RU" sz="600">
              <a:latin typeface="Cambria" pitchFamily="18" charset="0"/>
            </a:endParaRPr>
          </a:p>
        </p:txBody>
      </p:sp>
      <p:sp>
        <p:nvSpPr>
          <p:cNvPr id="15366" name="Содержимое 9"/>
          <p:cNvSpPr>
            <a:spLocks noGrp="1"/>
          </p:cNvSpPr>
          <p:nvPr>
            <p:ph sz="quarter" idx="4294967295"/>
          </p:nvPr>
        </p:nvSpPr>
        <p:spPr>
          <a:xfrm>
            <a:off x="4645025" y="2133600"/>
            <a:ext cx="4041775" cy="4419600"/>
          </a:xfrm>
        </p:spPr>
        <p:txBody>
          <a:bodyPr/>
          <a:lstStyle/>
          <a:p>
            <a:r>
              <a:rPr lang="ru-RU" sz="1200">
                <a:latin typeface="Cambria" pitchFamily="18" charset="0"/>
              </a:rPr>
              <a:t>Вера в постепенную эволюцию, ведущую постепенно к социализации общественного строя (между прочим — через муниципализацию)</a:t>
            </a:r>
          </a:p>
          <a:p>
            <a:endParaRPr lang="ru-RU" sz="1200">
              <a:latin typeface="Cambria" pitchFamily="18" charset="0"/>
            </a:endParaRPr>
          </a:p>
          <a:p>
            <a:r>
              <a:rPr lang="ru-RU" sz="1200">
                <a:latin typeface="Cambria" pitchFamily="18" charset="0"/>
              </a:rPr>
              <a:t>Фабричное законодательство, демократизация общинного самоуправления, освобождение коалиций от всяких законодательных стеснений — это все ступени общественного развития. </a:t>
            </a:r>
          </a:p>
          <a:p>
            <a:endParaRPr lang="ru-RU" sz="1200" b="1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1200">
                <a:latin typeface="Cambria" pitchFamily="18" charset="0"/>
              </a:rPr>
              <a:t>Борьба классов существует, но она — не единственное содержание истории, так как рядом с ней есть и сотрудничество классов. </a:t>
            </a:r>
          </a:p>
          <a:p>
            <a:endParaRPr lang="ru-RU" sz="1200" b="1">
              <a:solidFill>
                <a:schemeClr val="bg1"/>
              </a:solidFill>
              <a:latin typeface="Cambria" pitchFamily="18" charset="0"/>
            </a:endParaRPr>
          </a:p>
          <a:p>
            <a:r>
              <a:rPr lang="ru-RU" sz="1200">
                <a:latin typeface="Cambria" pitchFamily="18" charset="0"/>
              </a:rPr>
              <a:t>Отказ от тезиса, что пролетарий не имеет отечества — и след. от интернационализма.</a:t>
            </a:r>
          </a:p>
          <a:p>
            <a:endParaRPr lang="ru-RU" sz="1200" b="1">
              <a:solidFill>
                <a:schemeClr val="bg1"/>
              </a:solidFill>
              <a:latin typeface="Cambria" pitchFamily="18" charset="0"/>
            </a:endParaRPr>
          </a:p>
          <a:p>
            <a:endParaRPr lang="ru-RU" sz="1200" b="1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533400" y="-381000"/>
            <a:ext cx="8229600" cy="1143000"/>
          </a:xfrm>
          <a:noFill/>
        </p:spPr>
        <p:txBody>
          <a:bodyPr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Идеологи</a:t>
            </a:r>
            <a:endParaRPr lang="ru-RU" sz="4600" kern="1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4294967295"/>
          </p:nvPr>
        </p:nvSpPr>
        <p:spPr>
          <a:xfrm>
            <a:off x="457200" y="1371600"/>
            <a:ext cx="4040188" cy="639763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800" b="1">
                <a:latin typeface="Cambria" pitchFamily="18" charset="0"/>
              </a:rPr>
              <a:t>ВЛАДИМИР ИЛЬИЧ ЛЕНИН </a:t>
            </a:r>
            <a:r>
              <a:rPr lang="ru-RU" sz="800">
                <a:solidFill>
                  <a:schemeClr val="bg1"/>
                </a:solidFill>
                <a:latin typeface="Cambria" pitchFamily="18" charset="0"/>
              </a:rPr>
              <a:t>(НАСТОЯЩАЯ ФАМИЛИЯ УЛЬЯНОВ; 10 (22) АПРЕЛЯ 1870, СИМБИРСК — 21 ЯНВАРЯ 1924, УСАДЬБА ГОРКИ, МОСКОВСКАЯ ГУБЕРНИЯ) — РОССИЙСКИЙ И СОВЕТСКИЙ ПОЛИТИЧЕСКИЙ И ГОСУДАРСТВЕННЫЙ ДЕЯТЕЛЬ, РЕВОЛЮЦИОНЕР, СОЗДАТЕЛЬ ПАРТИИ БОЛЬШЕВИКОВ, ОДИН ИЗ ОРГАНИЗАТОРОВ И РУКОВОДИТЕЛЕЙ ОКТЯБРЬСКОЙ РЕВОЛЮЦИИ 1917 ГОДА, ПРЕДСЕДАТЕЛЬ СОВЕТА НАРОДНЫХ КОМИССАРОВ (ПРАВИТЕЛЬСТВА) РСФСР И СССР. ФИЛОСОФ, МАРКСИСТ, ПУБЛИЦИСТ, ОСНОВОПОЛОЖНИК ЛЕНИНИЗМА, ИДЕОЛОГ И СОЗДАТЕЛЬ ТРЕТЬЕГО (КОММУНИСТИЧЕСКОГО) ИНТЕРНАЦИОНАЛА, ОСНОВАТЕЛЬ СОВЕТСКОГО ГОСУДАРСТВА. СФЕРА ОСНОВНЫХ НАУЧНЫХ РАБОТ — ФИЛОСОФИЯ И ЭКОНОМИКА.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half" idx="4294967295"/>
          </p:nvPr>
        </p:nvSpPr>
        <p:spPr>
          <a:xfrm>
            <a:off x="4645025" y="914400"/>
            <a:ext cx="4041775" cy="1143000"/>
          </a:xfrm>
        </p:spPr>
        <p:txBody>
          <a:bodyPr anchor="b">
            <a:noAutofit/>
          </a:bodyPr>
          <a:lstStyle/>
          <a:p>
            <a:pPr marL="90488" indent="0">
              <a:buFontTx/>
              <a:buNone/>
            </a:pPr>
            <a:r>
              <a:rPr lang="ru-RU" sz="1100">
                <a:latin typeface="Cambria" pitchFamily="18" charset="0"/>
              </a:rPr>
              <a:t>КЛАРА ЦЕТКИН </a:t>
            </a:r>
            <a:r>
              <a:rPr lang="ru-RU" sz="1100">
                <a:solidFill>
                  <a:schemeClr val="bg1"/>
                </a:solidFill>
                <a:latin typeface="Cambria" pitchFamily="18" charset="0"/>
              </a:rPr>
              <a:t>(УРОЖДЁННАЯ Э́ЙСНЕР — НЕМ. EISSNER; 5 ИЮЛЯ 1857, ВИДЕРАУ, ГЕРМАНИЯ — 20 ИЮНЯ 1933, АРХАНГЕЛЬСКОЕ, БЛИЗ МОСКВЫ, СССР) — НЕМЕЦКИЙ ПОЛИТИК, ДЕЯТЕЛЬНИЦА НЕМЕЦКОГО И МЕЖДУНАРОДНОГО КОММУНИСТИЧЕСКОГО ДВИЖЕНИЯ, ОДНА ИЗ ОСНОВАТЕЛЕЙ КОММУНИСТИЧЕСКОЙ ПАРТИИ ГЕРМАНИИ, АКТИВИСТКА БОРЬБЫ ЗА ПРАВА ЖЕНЩИН.</a:t>
            </a:r>
          </a:p>
        </p:txBody>
      </p:sp>
      <p:sp>
        <p:nvSpPr>
          <p:cNvPr id="17413" name="Содержимое 8"/>
          <p:cNvSpPr>
            <a:spLocks noGrp="1"/>
          </p:cNvSpPr>
          <p:nvPr>
            <p:ph sz="quarter" idx="4294967295"/>
          </p:nvPr>
        </p:nvSpPr>
        <p:spPr>
          <a:xfrm>
            <a:off x="457200" y="2209800"/>
            <a:ext cx="4040188" cy="4267200"/>
          </a:xfrm>
        </p:spPr>
        <p:txBody>
          <a:bodyPr/>
          <a:lstStyle/>
          <a:p>
            <a:r>
              <a:rPr lang="ru-RU" sz="1200">
                <a:latin typeface="Cambria" pitchFamily="18" charset="0"/>
              </a:rPr>
              <a:t>Решающая роль революционной партии («сознательного меньшинства») в социальных преобразованиях. Акцент на решающем значении субъективного фактора в революции. Критика «стихийности» и «самотёка», а также теория обратного влияния «надстройки» на «базис».</a:t>
            </a:r>
          </a:p>
          <a:p>
            <a:r>
              <a:rPr lang="ru-RU" sz="1200">
                <a:latin typeface="Cambria" pitchFamily="18" charset="0"/>
              </a:rPr>
              <a:t>Учение о возможности пролетарской революции и построении социализма в отдельно взятой стране с неразвитыми капиталистическими отношениями.</a:t>
            </a:r>
          </a:p>
          <a:p>
            <a:r>
              <a:rPr lang="ru-RU" sz="1200">
                <a:latin typeface="Cambria" pitchFamily="18" charset="0"/>
              </a:rPr>
              <a:t>Учение о революционной роли крестьянства (в этом моменте марксизм-ленинизм расходится с троцкизмом) при руководящей роли пролетариата и революционной роли национально-освободительного движения. Этот тезис нашел свое выражение в символе серп и молот.</a:t>
            </a:r>
          </a:p>
          <a:p>
            <a:r>
              <a:rPr lang="ru-RU" sz="1200">
                <a:latin typeface="Cambria" pitchFamily="18" charset="0"/>
              </a:rPr>
              <a:t>Трактовка современного развития капитализма как империализма.</a:t>
            </a:r>
          </a:p>
        </p:txBody>
      </p:sp>
      <p:sp>
        <p:nvSpPr>
          <p:cNvPr id="17414" name="Содержимое 10"/>
          <p:cNvSpPr>
            <a:spLocks noGrp="1"/>
          </p:cNvSpPr>
          <p:nvPr>
            <p:ph sz="quarter" idx="4294967295"/>
          </p:nvPr>
        </p:nvSpPr>
        <p:spPr>
          <a:xfrm>
            <a:off x="4645025" y="2209800"/>
            <a:ext cx="4041775" cy="4267200"/>
          </a:xfrm>
        </p:spPr>
        <p:txBody>
          <a:bodyPr/>
          <a:lstStyle/>
          <a:p>
            <a:r>
              <a:rPr lang="ru-RU" sz="1200">
                <a:latin typeface="Cambria" pitchFamily="18" charset="0"/>
              </a:rPr>
              <a:t>Она сыграла важную роль в основании Второго Интернационала и подготовила для его Учредительного конгресса речь о роли женщин в революционной борьбе.</a:t>
            </a:r>
          </a:p>
          <a:p>
            <a:endParaRPr lang="ru-RU" sz="1200">
              <a:latin typeface="Cambria" pitchFamily="18" charset="0"/>
            </a:endParaRPr>
          </a:p>
          <a:p>
            <a:r>
              <a:rPr lang="ru-RU" sz="1100">
                <a:latin typeface="Cambria" pitchFamily="18" charset="0"/>
              </a:rPr>
              <a:t>Наряду с теоретическими дискуссиями Цеткин участвовала в борьбе женщин за равные права, в том числе за смягчение трудового законодательства для женщин и предоставление всеобщего избирательного права</a:t>
            </a:r>
          </a:p>
          <a:p>
            <a:endParaRPr lang="ru-RU" sz="1100">
              <a:latin typeface="Cambria" pitchFamily="18" charset="0"/>
            </a:endParaRPr>
          </a:p>
          <a:p>
            <a:r>
              <a:rPr lang="ru-RU" sz="1100">
                <a:latin typeface="Cambria" pitchFamily="18" charset="0"/>
              </a:rPr>
              <a:t>Она была одним из организаторов антивоенной конференции в Берлине в 1915  году.</a:t>
            </a:r>
          </a:p>
          <a:p>
            <a:endParaRPr lang="ru-RU" sz="1100">
              <a:latin typeface="Cambria" pitchFamily="18" charset="0"/>
            </a:endParaRPr>
          </a:p>
          <a:p>
            <a:r>
              <a:rPr lang="ru-RU" sz="1100">
                <a:latin typeface="Cambria" pitchFamily="18" charset="0"/>
              </a:rPr>
              <a:t>В начале 1916 г. Цеткин в числе левого и центристского крыла СДПГ, обличавших войну и примирение с кайзеровским правительством, приняла участие в основании Независимой социал-демократической партии Германии, вышедшей из состава материнской партии в 1917 г. в качестве протеста против её социал-шовинизма.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  <a:noFill/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6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4800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СОЦИАЛ-ДЕМОКРАТИЯ</a:t>
            </a:r>
            <a:endParaRPr lang="ru-RU" sz="4600" kern="1200" dirty="0">
              <a:solidFill>
                <a:schemeClr val="bg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До Первой мировой войны «социал-демократами» называли всех последователей левой идеологии — как марксистов, так и последователей Лассаля. Таким образом, эта категория объединяла и радикальных революционеров — Владимира Ильича Ленина и Розу Люксембург, и умеренных эволюционистов — Карла Каутского или Эдуарда Бернштейна. Усвоив отдельные принципы марксистской теории (а также идеалы христианского социализма), современная социал-демократия в то же время делает упор на социальную справедливость, национализацию стратегически важных предприятий, государственное вмешательство в экономику, социальное партнерство между трудящимися и работодателями, демократическое общество, идеологический плюрализм, убежденность в принципах свободы.</a:t>
            </a:r>
          </a:p>
          <a:p>
            <a:pPr>
              <a:lnSpc>
                <a:spcPct val="80000"/>
              </a:lnSpc>
            </a:pPr>
            <a:endParaRPr lang="ru-RU" sz="220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53536"/>
            <a:ext cx="8229600" cy="1143000"/>
          </a:xfrm>
          <a:noFill/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600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Социал-демократические партии</a:t>
            </a:r>
            <a:endParaRPr lang="ru-RU" sz="4600" kern="1200" dirty="0">
              <a:solidFill>
                <a:schemeClr val="bg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200" b="1">
                <a:solidFill>
                  <a:schemeClr val="bg1"/>
                </a:solidFill>
                <a:latin typeface="Cambria" pitchFamily="18" charset="0"/>
              </a:rPr>
              <a:t>Легальные социал-демократические партии </a:t>
            </a:r>
            <a:endParaRPr lang="ru-RU" sz="2200">
              <a:solidFill>
                <a:schemeClr val="bg1"/>
              </a:solidFill>
              <a:latin typeface="Cambri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-программные документы включали упоминание о социализме как конечной цели деятельности;</a:t>
            </a:r>
          </a:p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-подчеркивалась приверженность методам изменения общества и его институтов путем реформ;</a:t>
            </a:r>
          </a:p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-при этом соблюдалась процедура, предусмотренная конституцией.</a:t>
            </a:r>
          </a:p>
          <a:p>
            <a:pPr>
              <a:lnSpc>
                <a:spcPct val="80000"/>
              </a:lnSpc>
            </a:pPr>
            <a:r>
              <a:rPr lang="ru-RU" sz="2200" b="1">
                <a:solidFill>
                  <a:schemeClr val="bg1"/>
                </a:solidFill>
                <a:latin typeface="Cambria" pitchFamily="18" charset="0"/>
              </a:rPr>
              <a:t>Нелегальные социал-демократические партии</a:t>
            </a:r>
            <a:endParaRPr lang="ru-RU" sz="2200">
              <a:solidFill>
                <a:schemeClr val="bg1"/>
              </a:solidFill>
              <a:latin typeface="Cambria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-проведено организационное размежевание между реформистским и революционным течениями в социал-демократии;</a:t>
            </a:r>
          </a:p>
          <a:p>
            <a:pPr>
              <a:lnSpc>
                <a:spcPct val="80000"/>
              </a:lnSpc>
            </a:pPr>
            <a:r>
              <a:rPr lang="ru-RU" sz="2200">
                <a:latin typeface="Cambria" pitchFamily="18" charset="0"/>
              </a:rPr>
              <a:t>-левые социал-демократы оправдывают реформистскую направленность партийных программ тем, что упоминание о насилии и революционных средствах борьбы даст властям повод для репрессий.</a:t>
            </a:r>
          </a:p>
          <a:p>
            <a:pPr>
              <a:lnSpc>
                <a:spcPct val="80000"/>
              </a:lnSpc>
            </a:pPr>
            <a:endParaRPr lang="ru-RU" sz="220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381000"/>
            <a:ext cx="8229600" cy="889464"/>
          </a:xfrm>
          <a:noFill/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46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46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ru-RU" sz="3600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Взгляды современной социал-демократии</a:t>
            </a:r>
            <a:endParaRPr lang="ru-RU" sz="3600" kern="1200" dirty="0">
              <a:solidFill>
                <a:schemeClr val="bg1"/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0483" name="Содержимое 6"/>
          <p:cNvSpPr>
            <a:spLocks noGrp="1"/>
          </p:cNvSpPr>
          <p:nvPr>
            <p:ph idx="4294967295"/>
          </p:nvPr>
        </p:nvSpPr>
        <p:spPr>
          <a:xfrm>
            <a:off x="457200" y="1524000"/>
            <a:ext cx="8229600" cy="4648200"/>
          </a:xfrm>
        </p:spPr>
        <p:txBody>
          <a:bodyPr/>
          <a:lstStyle/>
          <a:p>
            <a:r>
              <a:rPr lang="ru-RU" sz="1500">
                <a:latin typeface="Cambria" pitchFamily="18" charset="0"/>
              </a:rPr>
              <a:t>Следование общим принципам социальной справедливости, свободы, равенства и братства.</a:t>
            </a:r>
          </a:p>
          <a:p>
            <a:r>
              <a:rPr lang="ru-RU" sz="1500">
                <a:latin typeface="Cambria" pitchFamily="18" charset="0"/>
              </a:rPr>
              <a:t>Защиту прав человека.</a:t>
            </a:r>
          </a:p>
          <a:p>
            <a:r>
              <a:rPr lang="ru-RU" sz="1500">
                <a:latin typeface="Cambria" pitchFamily="18" charset="0"/>
              </a:rPr>
              <a:t>Принцип равных прав и возможностей (а не только равных возможностей, как в консерватизме).</a:t>
            </a:r>
          </a:p>
          <a:p>
            <a:r>
              <a:rPr lang="ru-RU" sz="1500">
                <a:latin typeface="Cambria" pitchFamily="18" charset="0"/>
              </a:rPr>
              <a:t>Политический и идеологический плюрализм.</a:t>
            </a:r>
          </a:p>
          <a:p>
            <a:r>
              <a:rPr lang="ru-RU" sz="1500">
                <a:latin typeface="Cambria" pitchFamily="18" charset="0"/>
              </a:rPr>
              <a:t>Социально ориентированную рыночную экономику в противовес абсолютизированному свободному рынку.</a:t>
            </a:r>
          </a:p>
          <a:p>
            <a:r>
              <a:rPr lang="ru-RU" sz="1500">
                <a:latin typeface="Cambria" pitchFamily="18" charset="0"/>
              </a:rPr>
              <a:t>Ограниченное государственное регулирование экономики.</a:t>
            </a:r>
          </a:p>
          <a:p>
            <a:r>
              <a:rPr lang="ru-RU" sz="1500">
                <a:latin typeface="Cambria" pitchFamily="18" charset="0"/>
              </a:rPr>
              <a:t>Создание эффективных регулятивных механизмов в предпринимательстве в интересах рабочих и мелкого предпринимательства.</a:t>
            </a:r>
          </a:p>
          <a:p>
            <a:r>
              <a:rPr lang="ru-RU" sz="1500">
                <a:latin typeface="Cambria" pitchFamily="18" charset="0"/>
              </a:rPr>
              <a:t>Принцип справедливой торговли.</a:t>
            </a:r>
          </a:p>
          <a:p>
            <a:r>
              <a:rPr lang="ru-RU" sz="1500">
                <a:latin typeface="Cambria" pitchFamily="18" charset="0"/>
              </a:rPr>
              <a:t>Равноправие и защиту всех форм собственности.</a:t>
            </a:r>
          </a:p>
          <a:p>
            <a:r>
              <a:rPr lang="ru-RU" sz="1500">
                <a:latin typeface="Cambria" pitchFamily="18" charset="0"/>
              </a:rPr>
              <a:t>Создание мощного государственного сектора в экономике, конкурирующего на равных с частным.</a:t>
            </a:r>
          </a:p>
          <a:p>
            <a:r>
              <a:rPr lang="ru-RU" sz="1500">
                <a:latin typeface="Cambria" pitchFamily="18" charset="0"/>
              </a:rPr>
              <a:t>Национализацию стратегически важных предприятий, особенно в военной, аэрокосмической, металлургической, нефтеообрабатывающей промышленности и энергетике.</a:t>
            </a:r>
          </a:p>
          <a:p>
            <a:r>
              <a:rPr lang="ru-RU" sz="1500">
                <a:latin typeface="Cambria" pitchFamily="18" charset="0"/>
              </a:rPr>
              <a:t>Социальное партнерство между трудящимися и работодателями</a:t>
            </a:r>
          </a:p>
          <a:p>
            <a:r>
              <a:rPr lang="ru-RU" sz="1500">
                <a:latin typeface="Cambria" pitchFamily="18" charset="0"/>
              </a:rPr>
              <a:t>Сотрудничество с профсоюзами.</a:t>
            </a:r>
          </a:p>
          <a:p>
            <a:r>
              <a:rPr lang="ru-RU" sz="1500">
                <a:latin typeface="Cambria" pitchFamily="18" charset="0"/>
              </a:rPr>
              <a:t>Сокращение разрыва между богатыми и бедными.</a:t>
            </a:r>
          </a:p>
          <a:p>
            <a:r>
              <a:rPr lang="ru-RU" sz="1500">
                <a:latin typeface="Cambria" pitchFamily="18" charset="0"/>
              </a:rPr>
              <a:t>Поддержку неимущих слоев населения.</a:t>
            </a:r>
          </a:p>
          <a:p>
            <a:endParaRPr lang="ru-RU" sz="150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889464"/>
          </a:xfrm>
          <a:noFill/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ru-RU" sz="3200" b="1" kern="1200" dirty="0">
                <a:solidFill>
                  <a:schemeClr val="bg1"/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rPr>
              <a:t>Взгляды современной социал-демократии</a:t>
            </a:r>
            <a:endParaRPr lang="ru-RU" sz="3200" kern="12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  <a:effectLst>
                <a:outerShdw blurRad="38100" dist="25500" dir="5400000" algn="tl" rotWithShape="0">
                  <a:srgbClr val="000000">
                    <a:satMod val="180000"/>
                    <a:alpha val="7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Создание «государства всеобщего благосостояния».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Систему защиты экономических прав рабочих, предусматривающую: 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Ограничение рабочей недели (до 35-40 часов).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Улучшение условий труда рабочих.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Повышение минимальной зарплаты.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Защиту от неоправданного увольнения.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Борьбу с безработицей.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Эффективную систему социального обеспечения, предусматривающую: 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Всеобщее бесплатное образование, равный доступ к которому имеет все население страны.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Государственную систему всеобщего бесплатного здравоохранения для всех граждан страны.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Государственную помощь в форме пенсий и пособий по инвалидности и безработице.</a:t>
            </a:r>
          </a:p>
          <a:p>
            <a:pPr lvl="1">
              <a:lnSpc>
                <a:spcPct val="80000"/>
              </a:lnSpc>
            </a:pPr>
            <a:r>
              <a:rPr lang="ru-RU" sz="1500">
                <a:latin typeface="Cambria" pitchFamily="18" charset="0"/>
              </a:rPr>
              <a:t>Государственную помощь для ухода за детьми.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Средний или высокий уровень налогообложения, необходимый для финансирования государственных затрат.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Введение новых законов по охране природы и окружающей среды (хотя и не настолько радикальных, как проекты «Зелёных»).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Снятие ограничений с иммиграции и мирное сосуществование культур и цивилизаций.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Внешнюю политику, соответствующую принципам участия в международных организациях типа ООН.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Демилитаризацию, сокращение военных арсеналов и неучастие в агрессивных военных блоках.</a:t>
            </a:r>
          </a:p>
          <a:p>
            <a:pPr>
              <a:lnSpc>
                <a:spcPct val="80000"/>
              </a:lnSpc>
            </a:pPr>
            <a:r>
              <a:rPr lang="ru-RU" sz="1400">
                <a:latin typeface="Cambria" pitchFamily="18" charset="0"/>
              </a:rPr>
              <a:t>Защиту интересов трудящихся — рабочих, крестьян, фермеров, интеллигенции и среднего класса.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400"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381000" y="533400"/>
            <a:ext cx="4038600" cy="990600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2400" b="1">
                <a:solidFill>
                  <a:schemeClr val="bg1"/>
                </a:solidFill>
                <a:latin typeface="Cambria" pitchFamily="18" charset="0"/>
              </a:rPr>
              <a:t>ПРОЯВЛЕНИЕ СОЦИАЛ-ДЕМОКРАТИЧЕСКИХ ИДЕЙ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4648200" y="76200"/>
            <a:ext cx="4041775" cy="990600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3600" b="1">
                <a:solidFill>
                  <a:schemeClr val="bg1"/>
                </a:solidFill>
                <a:latin typeface="Cambria" pitchFamily="18" charset="0"/>
              </a:rPr>
              <a:t>СДП</a:t>
            </a:r>
          </a:p>
        </p:txBody>
      </p:sp>
      <p:sp>
        <p:nvSpPr>
          <p:cNvPr id="22532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57200" y="2362200"/>
            <a:ext cx="4040188" cy="3941763"/>
          </a:xfrm>
        </p:spPr>
        <p:txBody>
          <a:bodyPr/>
          <a:lstStyle/>
          <a:p>
            <a:r>
              <a:rPr lang="ru-RU" sz="2800">
                <a:latin typeface="Cambria" pitchFamily="18" charset="0"/>
              </a:rPr>
              <a:t>Создание партий и их участие в управлении государством</a:t>
            </a:r>
          </a:p>
          <a:p>
            <a:r>
              <a:rPr lang="ru-RU" sz="2800">
                <a:latin typeface="Cambria" pitchFamily="18" charset="0"/>
              </a:rPr>
              <a:t>Взаимосвязь и взаимопомощь между СДП в различных странах</a:t>
            </a:r>
          </a:p>
          <a:p>
            <a:pPr>
              <a:buFontTx/>
              <a:buNone/>
            </a:pPr>
            <a:endParaRPr lang="ru-RU" sz="2200">
              <a:latin typeface="Cambria" pitchFamily="18" charset="0"/>
            </a:endParaRPr>
          </a:p>
        </p:txBody>
      </p:sp>
      <p:sp>
        <p:nvSpPr>
          <p:cNvPr id="22533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4645025" y="2362200"/>
            <a:ext cx="4041775" cy="3941763"/>
          </a:xfrm>
        </p:spPr>
        <p:txBody>
          <a:bodyPr/>
          <a:lstStyle/>
          <a:p>
            <a:r>
              <a:rPr lang="ru-RU" sz="2400">
                <a:latin typeface="Cambria" pitchFamily="18" charset="0"/>
              </a:rPr>
              <a:t>РСДРП – Российская империя, 1898</a:t>
            </a:r>
          </a:p>
          <a:p>
            <a:r>
              <a:rPr lang="ru-RU" sz="2400">
                <a:latin typeface="Cambria" pitchFamily="18" charset="0"/>
              </a:rPr>
              <a:t>СДПГ – Германия, 1869</a:t>
            </a:r>
          </a:p>
          <a:p>
            <a:r>
              <a:rPr lang="ru-RU" sz="2400">
                <a:latin typeface="Cambria" pitchFamily="18" charset="0"/>
              </a:rPr>
              <a:t>СДП – Финляндия, 1899</a:t>
            </a:r>
          </a:p>
          <a:p>
            <a:r>
              <a:rPr lang="ru-RU" sz="2400">
                <a:latin typeface="Cambria" pitchFamily="18" charset="0"/>
              </a:rPr>
              <a:t>СДРП – Швеция, 1889</a:t>
            </a:r>
          </a:p>
          <a:p>
            <a:r>
              <a:rPr lang="ru-RU" sz="2400">
                <a:latin typeface="Cambria" pitchFamily="18" charset="0"/>
              </a:rPr>
              <a:t>ИСРП – Испания, 1879</a:t>
            </a:r>
          </a:p>
          <a:p>
            <a:r>
              <a:rPr lang="ru-RU" sz="2400">
                <a:latin typeface="Cambria" pitchFamily="18" charset="0"/>
              </a:rPr>
              <a:t>НРП – Норвегия, 1887</a:t>
            </a:r>
          </a:p>
          <a:p>
            <a:r>
              <a:rPr lang="ru-RU" sz="2400">
                <a:latin typeface="Cambria" pitchFamily="18" charset="0"/>
              </a:rPr>
              <a:t>СДПА – Австрия, 1889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tile tx="0" ty="0" sx="50000" sy="50000" flip="none" algn="t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457200" y="762000"/>
            <a:ext cx="4040188" cy="1108075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sz="2800" b="1">
                <a:solidFill>
                  <a:schemeClr val="bg1"/>
                </a:solidFill>
                <a:latin typeface="Cambria" pitchFamily="18" charset="0"/>
              </a:rPr>
              <a:t>УЧАСТИЕ В УПРАВЛЕНИИ ГОСУДАРСТВОМ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4648200" y="914400"/>
            <a:ext cx="4041775" cy="639763"/>
          </a:xfrm>
        </p:spPr>
        <p:txBody>
          <a:bodyPr anchor="b">
            <a:noAutofit/>
          </a:bodyPr>
          <a:lstStyle/>
          <a:p>
            <a:pPr marL="90488" indent="0" algn="ctr">
              <a:buFontTx/>
              <a:buNone/>
            </a:pPr>
            <a:r>
              <a:rPr lang="ru-RU" b="1">
                <a:solidFill>
                  <a:schemeClr val="bg1"/>
                </a:solidFill>
                <a:latin typeface="Cambria" pitchFamily="18" charset="0"/>
              </a:rPr>
              <a:t>КОМИНТЕРН</a:t>
            </a:r>
          </a:p>
        </p:txBody>
      </p:sp>
      <p:sp>
        <p:nvSpPr>
          <p:cNvPr id="23556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457200" y="2362200"/>
            <a:ext cx="4040188" cy="3941763"/>
          </a:xfrm>
        </p:spPr>
        <p:txBody>
          <a:bodyPr/>
          <a:lstStyle/>
          <a:p>
            <a:r>
              <a:rPr lang="ru-RU">
                <a:latin typeface="Cambria" pitchFamily="18" charset="0"/>
              </a:rPr>
              <a:t>Мирным способом (в Норвегии)</a:t>
            </a:r>
          </a:p>
          <a:p>
            <a:r>
              <a:rPr lang="ru-RU">
                <a:latin typeface="Cambria" pitchFamily="18" charset="0"/>
              </a:rPr>
              <a:t>Путем вооруженного переворота и узурпирования власти (в России)</a:t>
            </a:r>
          </a:p>
          <a:p>
            <a:endParaRPr lang="ru-RU" sz="2200">
              <a:latin typeface="Cambr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4645025" y="2362200"/>
            <a:ext cx="4041775" cy="3941763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700">
                <a:latin typeface="Cambria" pitchFamily="18" charset="0"/>
              </a:rPr>
              <a:t>Существовал в течении 35 лет (1918 - 1943)</a:t>
            </a:r>
          </a:p>
          <a:p>
            <a:pPr>
              <a:lnSpc>
                <a:spcPct val="80000"/>
              </a:lnSpc>
            </a:pPr>
            <a:r>
              <a:rPr lang="ru-RU" sz="2700">
                <a:latin typeface="Cambria" pitchFamily="18" charset="0"/>
              </a:rPr>
              <a:t>Был создан по инициативе В.И.Ленина</a:t>
            </a:r>
          </a:p>
          <a:p>
            <a:pPr>
              <a:lnSpc>
                <a:spcPct val="80000"/>
              </a:lnSpc>
            </a:pPr>
            <a:r>
              <a:rPr lang="ru-RU" sz="2700">
                <a:latin typeface="Cambria" pitchFamily="18" charset="0"/>
              </a:rPr>
              <a:t>В его состав входили 103 партии</a:t>
            </a:r>
          </a:p>
          <a:p>
            <a:pPr>
              <a:lnSpc>
                <a:spcPct val="80000"/>
              </a:lnSpc>
            </a:pPr>
            <a:r>
              <a:rPr lang="ru-RU" sz="2700">
                <a:latin typeface="Cambria" pitchFamily="18" charset="0"/>
              </a:rPr>
              <a:t>Руководители: Зиновьев, Бухарин, Димитров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900">
              <a:latin typeface="Cambr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1_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136</TotalTime>
  <Words>1429</Words>
  <Application>Microsoft Office PowerPoint</Application>
  <PresentationFormat>Экран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Rockwell</vt:lpstr>
      <vt:lpstr>Arial</vt:lpstr>
      <vt:lpstr>Wingdings 2</vt:lpstr>
      <vt:lpstr>Calibri</vt:lpstr>
      <vt:lpstr>Cambria</vt:lpstr>
      <vt:lpstr>Литейная</vt:lpstr>
      <vt:lpstr>Оформление по умолчанию</vt:lpstr>
      <vt:lpstr>1_Оформление по умолчанию</vt:lpstr>
      <vt:lpstr>Становление социал-демократии</vt:lpstr>
      <vt:lpstr>Идеологи</vt:lpstr>
      <vt:lpstr>Идеологи</vt:lpstr>
      <vt:lpstr> СОЦИАЛ-ДЕМОКРАТИЯ</vt:lpstr>
      <vt:lpstr>Социал-демократические партии</vt:lpstr>
      <vt:lpstr> Взгляды современной социал-демократии</vt:lpstr>
      <vt:lpstr>Взгляды современной социал-демократии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СОЦИАЛ-ДЕМОКРАТИЯ</dc:title>
  <dc:creator>Алеся</dc:creator>
  <cp:lastModifiedBy>Алеся</cp:lastModifiedBy>
  <cp:revision>16</cp:revision>
  <dcterms:modified xsi:type="dcterms:W3CDTF">2016-08-27T08:00:36Z</dcterms:modified>
</cp:coreProperties>
</file>