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9" r:id="rId1"/>
  </p:sldMasterIdLst>
  <p:notesMasterIdLst>
    <p:notesMasterId r:id="rId19"/>
  </p:notesMasterIdLst>
  <p:sldIdLst>
    <p:sldId id="256" r:id="rId2"/>
    <p:sldId id="280" r:id="rId3"/>
    <p:sldId id="273" r:id="rId4"/>
    <p:sldId id="261" r:id="rId5"/>
    <p:sldId id="262" r:id="rId6"/>
    <p:sldId id="270" r:id="rId7"/>
    <p:sldId id="271" r:id="rId8"/>
    <p:sldId id="272" r:id="rId9"/>
    <p:sldId id="274" r:id="rId10"/>
    <p:sldId id="275" r:id="rId11"/>
    <p:sldId id="264" r:id="rId12"/>
    <p:sldId id="276" r:id="rId13"/>
    <p:sldId id="265" r:id="rId14"/>
    <p:sldId id="278" r:id="rId15"/>
    <p:sldId id="281" r:id="rId16"/>
    <p:sldId id="279" r:id="rId17"/>
    <p:sldId id="26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  <a:srgbClr val="0000FF"/>
    <a:srgbClr val="33CCCC"/>
    <a:srgbClr val="CCFFFF"/>
    <a:srgbClr val="FF00FF"/>
    <a:srgbClr val="CC0099"/>
    <a:srgbClr val="3333CC"/>
    <a:srgbClr val="FF3300"/>
    <a:srgbClr val="D6009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58" autoAdjust="0"/>
  </p:normalViewPr>
  <p:slideViewPr>
    <p:cSldViewPr>
      <p:cViewPr varScale="1">
        <p:scale>
          <a:sx n="103" d="100"/>
          <a:sy n="103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D6429F3-35DF-4838-8799-F80B1E831953}" type="datetimeFigureOut">
              <a:rPr lang="ru-RU"/>
              <a:pPr>
                <a:defRPr/>
              </a:pPr>
              <a:t>06.10.2014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8676F8B-25A1-48ED-BE56-005FF19D8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8113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6F8B-25A1-48ED-BE56-005FF19D8B9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9777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6F8B-25A1-48ED-BE56-005FF19D8B9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9777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FF7636-D0B8-4BF2-A28F-6DD41F4F6FED}" type="datetimeFigureOut">
              <a:rPr lang="ru-RU" smtClean="0"/>
              <a:pPr>
                <a:defRPr/>
              </a:pPr>
              <a:t>06.10.2014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1AA2F7-E066-47BE-8AB1-63FCD00B44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5F948E-FB49-4347-BCD5-5E85269432E0}" type="datetimeFigureOut">
              <a:rPr lang="ru-RU" smtClean="0"/>
              <a:pPr>
                <a:defRPr/>
              </a:pPr>
              <a:t>06.10.2014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00C6A-5122-4FC5-ABB0-DF61E5D5F4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A6E3C4-CC21-4A2C-A659-431FC7774870}" type="datetimeFigureOut">
              <a:rPr lang="ru-RU" smtClean="0"/>
              <a:pPr>
                <a:defRPr/>
              </a:pPr>
              <a:t>06.10.2014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83C901-742C-499C-BD7F-90051B9E54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89077-88C6-483E-8D0C-4948E226CD1B}" type="datetimeFigureOut">
              <a:rPr lang="ru-RU" smtClean="0"/>
              <a:pPr>
                <a:defRPr/>
              </a:pPr>
              <a:t>06.10.2014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32958F-D0C1-4D5B-BC5B-5CFC2DDEFC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C81956-0793-4140-BD2F-D4F60886B1D7}" type="datetimeFigureOut">
              <a:rPr lang="ru-RU" smtClean="0"/>
              <a:pPr>
                <a:defRPr/>
              </a:pPr>
              <a:t>06.10.2014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0AA127-982F-41EB-9A17-0FC4EAED41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6DF29E-9602-49BB-AEB4-C5C0B707F08E}" type="datetimeFigureOut">
              <a:rPr lang="ru-RU" smtClean="0"/>
              <a:pPr>
                <a:defRPr/>
              </a:pPr>
              <a:t>06.10.2014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4330D6-AA21-42D6-A071-CDFE3A94AC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0B138F-D941-4FFF-AF9E-DEABA2F6AE47}" type="datetimeFigureOut">
              <a:rPr lang="ru-RU" smtClean="0"/>
              <a:pPr>
                <a:defRPr/>
              </a:pPr>
              <a:t>06.10.2014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230488-D17F-45CD-94E1-B937F1EA6E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85EBE2-2973-45C1-8E7F-12D60077D5A6}" type="datetimeFigureOut">
              <a:rPr lang="ru-RU" smtClean="0"/>
              <a:pPr>
                <a:defRPr/>
              </a:pPr>
              <a:t>06.10.2014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AF3EC-4790-4ABF-9C77-0605A826C8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E40F86-E782-41A9-9833-BFD68EC6D0D0}" type="datetimeFigureOut">
              <a:rPr lang="ru-RU" smtClean="0"/>
              <a:pPr>
                <a:defRPr/>
              </a:pPr>
              <a:t>06.10.2014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7D3EFB-6655-4AFA-95E9-85E3DE2A6C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48B2E3-6AC3-4B47-AEDC-301BC3FB049F}" type="datetimeFigureOut">
              <a:rPr lang="ru-RU" smtClean="0"/>
              <a:pPr>
                <a:defRPr/>
              </a:pPr>
              <a:t>06.10.2014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7C4532-9AD5-4241-8270-90E22C7513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AEF32C-65C7-4614-B3FF-CD25676375F1}" type="datetimeFigureOut">
              <a:rPr lang="ru-RU" smtClean="0"/>
              <a:pPr>
                <a:defRPr/>
              </a:pPr>
              <a:t>06.10.2014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1180C39-E267-4649-8310-FB17509C49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B13FEA9-9954-4BE3-BBC2-605E18C27AE8}" type="datetimeFigureOut">
              <a:rPr lang="ru-RU" smtClean="0"/>
              <a:pPr>
                <a:defRPr/>
              </a:pPr>
              <a:t>06.10.2014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647CFA9-54C4-4E5D-83FE-65CE4A61E9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FF"/>
            </a:gs>
            <a:gs pos="44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48120" y="1573340"/>
            <a:ext cx="88924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</a:rPr>
              <a:t>Основы</a:t>
            </a:r>
            <a:r>
              <a:rPr lang="ru-RU" sz="4800" i="1" dirty="0">
                <a:solidFill>
                  <a:schemeClr val="bg1"/>
                </a:solidFill>
              </a:rPr>
              <a:t> </a:t>
            </a:r>
            <a:r>
              <a:rPr lang="ru-RU" sz="4800" b="1" i="1" dirty="0" smtClean="0">
                <a:solidFill>
                  <a:schemeClr val="bg1"/>
                </a:solidFill>
              </a:rPr>
              <a:t>теории </a:t>
            </a:r>
            <a:r>
              <a:rPr lang="ru-RU" sz="4800" b="1" i="1" dirty="0">
                <a:solidFill>
                  <a:schemeClr val="bg1"/>
                </a:solidFill>
              </a:rPr>
              <a:t>сплавов</a:t>
            </a:r>
            <a:endParaRPr lang="ru-RU" sz="4800" i="1" dirty="0">
              <a:solidFill>
                <a:schemeClr val="bg1"/>
              </a:solidFill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4285089" y="44624"/>
            <a:ext cx="4756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r>
              <a:rPr lang="ru-RU" sz="2000" b="1" dirty="0" smtClean="0"/>
              <a:t>БОУ СПО «Омский АТК»</a:t>
            </a:r>
            <a:endParaRPr lang="ru-RU" sz="2000" b="1" dirty="0"/>
          </a:p>
          <a:p>
            <a:pPr algn="r"/>
            <a:r>
              <a:rPr lang="ru-RU" sz="2000" b="1" dirty="0" smtClean="0"/>
              <a:t>Разработчик: </a:t>
            </a:r>
            <a:r>
              <a:rPr lang="ru-RU" sz="2000" b="1" dirty="0" err="1" smtClean="0"/>
              <a:t>Цехош</a:t>
            </a:r>
            <a:r>
              <a:rPr lang="ru-RU" sz="2000" b="1" dirty="0" smtClean="0"/>
              <a:t> София Ивановна </a:t>
            </a:r>
            <a:endParaRPr lang="ru-RU" sz="2000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00898" y="208023"/>
            <a:ext cx="4142206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688" y="1052736"/>
            <a:ext cx="8959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Перлит </a:t>
            </a:r>
            <a:r>
              <a:rPr lang="ru-RU" sz="2000" dirty="0" smtClean="0"/>
              <a:t>– правильное построенная механическая смесь состоящая из Ф – феррита и Ц – цементита. </a:t>
            </a:r>
            <a:r>
              <a:rPr lang="ru-RU" sz="2000" b="1" dirty="0" smtClean="0">
                <a:solidFill>
                  <a:srgbClr val="0000FF"/>
                </a:solidFill>
              </a:rPr>
              <a:t>П (Ф + Ц )</a:t>
            </a:r>
            <a:r>
              <a:rPr lang="ru-RU" sz="2000" dirty="0" smtClean="0"/>
              <a:t>,</a:t>
            </a: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r>
              <a:rPr lang="ru-RU" sz="2000" dirty="0" smtClean="0"/>
              <a:t>которая получается в результате вторичной кристаллизации, переход из твердого вещества называется </a:t>
            </a:r>
            <a:r>
              <a:rPr lang="ru-RU" sz="2000" dirty="0" err="1" smtClean="0"/>
              <a:t>эвтектоид</a:t>
            </a:r>
            <a:r>
              <a:rPr lang="ru-RU" sz="2000" dirty="0" smtClean="0"/>
              <a:t>. Происходит образование перлита  при температуре 727 градусов.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04176" y="4653136"/>
            <a:ext cx="8712968" cy="1828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4000" b="1" dirty="0" err="1" smtClean="0">
                <a:solidFill>
                  <a:srgbClr val="0000FF"/>
                </a:solidFill>
              </a:rPr>
              <a:t>Эвтектоиды</a:t>
            </a:r>
            <a:r>
              <a:rPr lang="ru-RU" sz="4000" b="1" dirty="0" smtClean="0">
                <a:solidFill>
                  <a:srgbClr val="0000FF"/>
                </a:solidFill>
              </a:rPr>
              <a:t> </a:t>
            </a:r>
            <a:r>
              <a:rPr lang="ru-RU" sz="4000" b="1" dirty="0" smtClean="0"/>
              <a:t>-</a:t>
            </a:r>
            <a:r>
              <a:rPr lang="ru-RU" sz="4000" b="1" dirty="0" smtClean="0">
                <a:solidFill>
                  <a:srgbClr val="0000FF"/>
                </a:solidFill>
              </a:rPr>
              <a:t> </a:t>
            </a:r>
            <a:r>
              <a:rPr lang="ru-RU" sz="4000" dirty="0" smtClean="0"/>
              <a:t>образуются </a:t>
            </a:r>
            <a:r>
              <a:rPr lang="ru-RU" sz="4000" dirty="0"/>
              <a:t>при распаде твердого </a:t>
            </a:r>
            <a:r>
              <a:rPr lang="ru-RU" sz="4000" dirty="0" smtClean="0"/>
              <a:t>раствора.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1984" y="3140968"/>
            <a:ext cx="900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Феррит </a:t>
            </a:r>
            <a:r>
              <a:rPr lang="ru-RU" sz="2000" b="1" dirty="0" smtClean="0"/>
              <a:t>–</a:t>
            </a: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r>
              <a:rPr lang="ru-RU" sz="2000" dirty="0" smtClean="0"/>
              <a:t>почти чистое железо, или твердый </a:t>
            </a:r>
            <a:r>
              <a:rPr lang="ru-RU" sz="2000" dirty="0"/>
              <a:t>раствор </a:t>
            </a:r>
            <a:r>
              <a:rPr lang="ru-RU" sz="2000" dirty="0" smtClean="0"/>
              <a:t>углерода (0,006 – 0,03 %) </a:t>
            </a:r>
            <a:r>
              <a:rPr lang="ru-RU" sz="2000" dirty="0"/>
              <a:t>в α-железе</a:t>
            </a:r>
            <a:r>
              <a:rPr lang="ru-RU" sz="2000" dirty="0" smtClean="0"/>
              <a:t>. Устойчив до температуры 911 градусов, высокая пластичность.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808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Диаграмма состояния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26480"/>
            <a:ext cx="9036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Диаграмма состояния </a:t>
            </a:r>
            <a:r>
              <a:rPr lang="ru-RU" sz="2000" dirty="0" smtClean="0"/>
              <a:t>– </a:t>
            </a:r>
            <a:r>
              <a:rPr lang="ru-RU" sz="2000" dirty="0"/>
              <a:t>это графическое изображение фазового состояния сплавов в зависимости от температуры и концентрации компонентов в условиях равновесия.</a:t>
            </a:r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752" y="2348880"/>
            <a:ext cx="9036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i="1" dirty="0" smtClean="0">
                <a:solidFill>
                  <a:srgbClr val="0000FF"/>
                </a:solidFill>
              </a:rPr>
              <a:t>Диаграмма первого типа</a:t>
            </a:r>
            <a:endParaRPr lang="ru-RU" sz="3200" i="1" dirty="0">
              <a:solidFill>
                <a:srgbClr val="0000FF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418648" y="3376393"/>
            <a:ext cx="0" cy="278891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 flipV="1">
            <a:off x="2418648" y="6165304"/>
            <a:ext cx="4464496" cy="335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883144" y="3341023"/>
            <a:ext cx="0" cy="28578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2418648" y="5445224"/>
            <a:ext cx="4464496" cy="335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>
            <a:off x="-738336" y="4149080"/>
            <a:ext cx="5256584" cy="3024336"/>
          </a:xfrm>
          <a:prstGeom prst="arc">
            <a:avLst>
              <a:gd name="adj1" fmla="val 17377391"/>
              <a:gd name="adj2" fmla="val 683414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9764687" flipV="1">
            <a:off x="4424944" y="4194669"/>
            <a:ext cx="3042592" cy="1806553"/>
          </a:xfrm>
          <a:prstGeom prst="arc">
            <a:avLst>
              <a:gd name="adj1" fmla="val 12455987"/>
              <a:gd name="adj2" fmla="val 21445341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732216" y="469476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 + Ж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2751624" y="5661248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 + В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5462917" y="4699316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</a:t>
            </a:r>
            <a:r>
              <a:rPr lang="ru-RU" sz="2000" dirty="0" smtClean="0"/>
              <a:t> + Ж</a:t>
            </a:r>
            <a:endParaRPr lang="ru-RU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5462917" y="5650482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</a:t>
            </a:r>
            <a:r>
              <a:rPr lang="ru-RU" sz="2000" dirty="0" smtClean="0"/>
              <a:t> + А</a:t>
            </a:r>
            <a:endParaRPr lang="ru-RU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1797604" y="396939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</a:t>
            </a:r>
            <a:endParaRPr lang="ru-RU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1764872" y="523365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</a:t>
            </a:r>
            <a:endParaRPr lang="ru-RU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1107848" y="6061358"/>
            <a:ext cx="1222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 (100%)</a:t>
            </a:r>
            <a:endParaRPr lang="ru-RU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7162949" y="523295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Е</a:t>
            </a:r>
            <a:endParaRPr lang="ru-RU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6950694" y="396939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80188" y="314096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</a:t>
            </a:r>
            <a:endParaRPr lang="ru-RU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6950694" y="317633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</a:t>
            </a:r>
            <a:endParaRPr lang="ru-RU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6985430" y="5998793"/>
            <a:ext cx="1402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(100 %)</a:t>
            </a:r>
            <a:endParaRPr lang="ru-RU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4575424" y="5491971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Э</a:t>
            </a:r>
          </a:p>
        </p:txBody>
      </p:sp>
      <p:sp>
        <p:nvSpPr>
          <p:cNvPr id="38" name="Дуга 37"/>
          <p:cNvSpPr/>
          <p:nvPr/>
        </p:nvSpPr>
        <p:spPr>
          <a:xfrm rot="14708267">
            <a:off x="4192519" y="5436708"/>
            <a:ext cx="1352282" cy="1106636"/>
          </a:xfrm>
          <a:prstGeom prst="arc">
            <a:avLst>
              <a:gd name="adj1" fmla="val 16200000"/>
              <a:gd name="adj2" fmla="val 20765213"/>
            </a:avLst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уга 38"/>
          <p:cNvSpPr/>
          <p:nvPr/>
        </p:nvSpPr>
        <p:spPr>
          <a:xfrm rot="3325053">
            <a:off x="3353194" y="5216785"/>
            <a:ext cx="1352282" cy="1106636"/>
          </a:xfrm>
          <a:prstGeom prst="arc">
            <a:avLst>
              <a:gd name="adj1" fmla="val 16200000"/>
              <a:gd name="adj2" fmla="val 20765213"/>
            </a:avLst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398868" y="513817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</a:t>
            </a:r>
          </a:p>
        </p:txBody>
      </p:sp>
      <p:sp>
        <p:nvSpPr>
          <p:cNvPr id="33" name="Овал 32"/>
          <p:cNvSpPr/>
          <p:nvPr/>
        </p:nvSpPr>
        <p:spPr>
          <a:xfrm>
            <a:off x="4398868" y="5365028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408180" y="4100762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2356620" y="6096619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2346640" y="5356795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6806678" y="6130163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6806678" y="4134189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6811136" y="5423286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297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836712"/>
            <a:ext cx="9036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i="1" dirty="0" smtClean="0">
                <a:solidFill>
                  <a:srgbClr val="0000FF"/>
                </a:solidFill>
              </a:rPr>
              <a:t>Диаграмма второго типа</a:t>
            </a:r>
            <a:endParaRPr lang="ru-RU" sz="3200" i="1" dirty="0">
              <a:solidFill>
                <a:srgbClr val="0000FF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418648" y="3376393"/>
            <a:ext cx="0" cy="321992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 flipV="1">
            <a:off x="2418648" y="6596315"/>
            <a:ext cx="4464496" cy="335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883144" y="3341023"/>
            <a:ext cx="0" cy="325529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827668" y="476861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</a:t>
            </a:r>
            <a:endParaRPr lang="ru-RU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4398868" y="537321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</a:t>
            </a:r>
            <a:endParaRPr lang="ru-RU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1107848" y="6261742"/>
            <a:ext cx="1222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 (100%)</a:t>
            </a:r>
            <a:endParaRPr lang="ru-RU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4211960" y="386104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</a:t>
            </a:r>
            <a:endParaRPr lang="ru-RU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6985430" y="450912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80188" y="314096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</a:t>
            </a:r>
            <a:endParaRPr lang="ru-RU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6950694" y="317633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</a:t>
            </a:r>
            <a:endParaRPr lang="ru-RU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6985430" y="6262201"/>
            <a:ext cx="1402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(100 %)</a:t>
            </a:r>
            <a:endParaRPr lang="ru-RU" sz="2000" dirty="0"/>
          </a:p>
        </p:txBody>
      </p:sp>
      <p:sp>
        <p:nvSpPr>
          <p:cNvPr id="3" name="Дуга 2"/>
          <p:cNvSpPr/>
          <p:nvPr/>
        </p:nvSpPr>
        <p:spPr>
          <a:xfrm rot="6686294">
            <a:off x="-506326" y="-3555416"/>
            <a:ext cx="5973026" cy="10883225"/>
          </a:xfrm>
          <a:prstGeom prst="arc">
            <a:avLst>
              <a:gd name="adj1" fmla="val 16856684"/>
              <a:gd name="adj2" fmla="val 20359082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Дуга 31"/>
          <p:cNvSpPr/>
          <p:nvPr/>
        </p:nvSpPr>
        <p:spPr>
          <a:xfrm rot="17527388">
            <a:off x="3896632" y="2382678"/>
            <a:ext cx="5973026" cy="10883225"/>
          </a:xfrm>
          <a:prstGeom prst="arc">
            <a:avLst>
              <a:gd name="adj1" fmla="val 16809316"/>
              <a:gd name="adj2" fmla="val 20288427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36" name="TextBox 35"/>
          <p:cNvSpPr txBox="1"/>
          <p:nvPr/>
        </p:nvSpPr>
        <p:spPr>
          <a:xfrm>
            <a:off x="4211960" y="4568559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Ж +</a:t>
            </a:r>
            <a:r>
              <a:rPr lang="en-US" sz="2000" dirty="0" smtClean="0"/>
              <a:t> </a:t>
            </a:r>
            <a:r>
              <a:rPr lang="el-GR" sz="2000" dirty="0"/>
              <a:t>α</a:t>
            </a:r>
            <a:endParaRPr lang="ru-RU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5868144" y="577332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/>
              <a:t>α</a:t>
            </a:r>
            <a:endParaRPr lang="ru-RU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323528" y="1886196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olidFill>
                  <a:srgbClr val="0000FF"/>
                </a:solidFill>
              </a:rPr>
              <a:t>α</a:t>
            </a:r>
            <a:r>
              <a:rPr lang="en-US" sz="2800" dirty="0" smtClean="0">
                <a:solidFill>
                  <a:srgbClr val="0000FF"/>
                </a:solidFill>
              </a:rPr>
              <a:t> – </a:t>
            </a:r>
            <a:r>
              <a:rPr lang="ru-RU" sz="2800" dirty="0" smtClean="0"/>
              <a:t>твердый раствор</a:t>
            </a:r>
            <a:endParaRPr lang="ru-RU" sz="2800" dirty="0"/>
          </a:p>
        </p:txBody>
      </p:sp>
      <p:sp>
        <p:nvSpPr>
          <p:cNvPr id="19" name="Овал 18"/>
          <p:cNvSpPr/>
          <p:nvPr/>
        </p:nvSpPr>
        <p:spPr>
          <a:xfrm>
            <a:off x="4326860" y="4303065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776548" y="4631244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418648" y="4968669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419481" y="5243682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070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47" y="-1182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Диаграмма третьего рода 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 flipV="1">
            <a:off x="2434664" y="6021288"/>
            <a:ext cx="4843128" cy="167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V="1">
            <a:off x="2434664" y="2536982"/>
            <a:ext cx="0" cy="34843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7254168" y="2520209"/>
            <a:ext cx="23624" cy="35178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Дуга 11"/>
          <p:cNvSpPr/>
          <p:nvPr/>
        </p:nvSpPr>
        <p:spPr>
          <a:xfrm>
            <a:off x="3275856" y="4279135"/>
            <a:ext cx="3168352" cy="3470345"/>
          </a:xfrm>
          <a:prstGeom prst="arc">
            <a:avLst>
              <a:gd name="adj1" fmla="val 15833957"/>
              <a:gd name="adj2" fmla="val 60655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FF"/>
              </a:solidFill>
            </a:endParaRPr>
          </a:p>
        </p:txBody>
      </p:sp>
      <p:sp>
        <p:nvSpPr>
          <p:cNvPr id="13" name="Дуга 12"/>
          <p:cNvSpPr/>
          <p:nvPr/>
        </p:nvSpPr>
        <p:spPr>
          <a:xfrm rot="16200000">
            <a:off x="3074350" y="4215513"/>
            <a:ext cx="3185124" cy="3312368"/>
          </a:xfrm>
          <a:prstGeom prst="arc">
            <a:avLst>
              <a:gd name="adj1" fmla="val 15833957"/>
              <a:gd name="adj2" fmla="val 302159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FF"/>
              </a:solidFill>
            </a:endParaRPr>
          </a:p>
        </p:txBody>
      </p:sp>
      <p:sp>
        <p:nvSpPr>
          <p:cNvPr id="14" name="Дуга 13"/>
          <p:cNvSpPr/>
          <p:nvPr/>
        </p:nvSpPr>
        <p:spPr>
          <a:xfrm rot="20368356">
            <a:off x="1063577" y="2977973"/>
            <a:ext cx="3894302" cy="3547968"/>
          </a:xfrm>
          <a:prstGeom prst="arc">
            <a:avLst>
              <a:gd name="adj1" fmla="val 16228861"/>
              <a:gd name="adj2" fmla="val 416387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FF"/>
              </a:solidFill>
            </a:endParaRPr>
          </a:p>
        </p:txBody>
      </p:sp>
      <p:sp>
        <p:nvSpPr>
          <p:cNvPr id="18" name="Дуга 17"/>
          <p:cNvSpPr/>
          <p:nvPr/>
        </p:nvSpPr>
        <p:spPr>
          <a:xfrm rot="17369296">
            <a:off x="4783769" y="3037356"/>
            <a:ext cx="3555363" cy="3573579"/>
          </a:xfrm>
          <a:prstGeom prst="arc">
            <a:avLst>
              <a:gd name="adj1" fmla="val 16089999"/>
              <a:gd name="adj2" fmla="val 208855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FF"/>
              </a:solidFill>
            </a:endParaRPr>
          </a:p>
        </p:txBody>
      </p:sp>
      <p:sp>
        <p:nvSpPr>
          <p:cNvPr id="20" name="Дуга 19"/>
          <p:cNvSpPr/>
          <p:nvPr/>
        </p:nvSpPr>
        <p:spPr>
          <a:xfrm rot="1285609">
            <a:off x="229003" y="3007250"/>
            <a:ext cx="3649504" cy="1944216"/>
          </a:xfrm>
          <a:prstGeom prst="arc">
            <a:avLst>
              <a:gd name="adj1" fmla="val 16200000"/>
              <a:gd name="adj2" fmla="val 21364625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FF"/>
              </a:solidFill>
            </a:endParaRPr>
          </a:p>
        </p:txBody>
      </p:sp>
      <p:sp>
        <p:nvSpPr>
          <p:cNvPr id="21" name="Дуга 20"/>
          <p:cNvSpPr/>
          <p:nvPr/>
        </p:nvSpPr>
        <p:spPr>
          <a:xfrm rot="15945316">
            <a:off x="6565193" y="2351436"/>
            <a:ext cx="2719954" cy="4212314"/>
          </a:xfrm>
          <a:prstGeom prst="arc">
            <a:avLst>
              <a:gd name="adj1" fmla="val 16200000"/>
              <a:gd name="adj2" fmla="val 20302657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594751" y="3501008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α</a:t>
            </a:r>
            <a:r>
              <a:rPr lang="en-US" sz="2000" dirty="0" smtClean="0"/>
              <a:t> </a:t>
            </a:r>
            <a:r>
              <a:rPr lang="ru-RU" sz="2000" dirty="0" smtClean="0"/>
              <a:t>+ Ж</a:t>
            </a:r>
            <a:endParaRPr lang="ru-RU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5256077" y="3501008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/>
              <a:t>β</a:t>
            </a:r>
            <a:r>
              <a:rPr lang="ru-RU" sz="2000" dirty="0" smtClean="0"/>
              <a:t>+ Ж</a:t>
            </a:r>
            <a:endParaRPr lang="ru-RU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4666912" y="3277413"/>
            <a:ext cx="565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Ж</a:t>
            </a:r>
            <a:endParaRPr lang="ru-RU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1770899" y="2877303"/>
            <a:ext cx="565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</a:t>
            </a:r>
            <a:endParaRPr lang="ru-RU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7404386" y="2931850"/>
            <a:ext cx="565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</a:t>
            </a:r>
            <a:endParaRPr lang="ru-RU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1159549" y="6061358"/>
            <a:ext cx="1222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 (100%)</a:t>
            </a:r>
            <a:endParaRPr lang="ru-RU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7313820" y="6047543"/>
            <a:ext cx="1222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(100%)</a:t>
            </a:r>
            <a:endParaRPr lang="ru-RU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4226785" y="5150774"/>
            <a:ext cx="1222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Твердый раствор</a:t>
            </a:r>
            <a:endParaRPr lang="ru-RU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4607047" y="4351847"/>
            <a:ext cx="462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</a:t>
            </a:r>
            <a:endParaRPr lang="ru-RU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5580112" y="4558961"/>
            <a:ext cx="462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Е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930615" y="4279134"/>
            <a:ext cx="462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</a:t>
            </a:r>
            <a:endParaRPr lang="ru-RU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3275856" y="4257538"/>
            <a:ext cx="462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/>
              <a:t>α</a:t>
            </a:r>
            <a:endParaRPr lang="ru-RU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7343824" y="2116354"/>
            <a:ext cx="900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</a:t>
            </a:r>
            <a:r>
              <a:rPr lang="ru-RU" sz="2000" dirty="0" smtClean="0"/>
              <a:t>, С</a:t>
            </a:r>
            <a:endParaRPr lang="ru-RU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2540576" y="2095644"/>
            <a:ext cx="735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</a:t>
            </a:r>
            <a:r>
              <a:rPr lang="ru-RU" sz="2000" dirty="0" smtClean="0"/>
              <a:t>, С</a:t>
            </a:r>
            <a:endParaRPr lang="ru-RU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102870" y="940212"/>
            <a:ext cx="6220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2000" b="1" dirty="0" smtClean="0">
                <a:solidFill>
                  <a:srgbClr val="0000FF"/>
                </a:solidFill>
              </a:rPr>
              <a:t>α</a:t>
            </a: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r>
              <a:rPr lang="ru-RU" sz="2000" dirty="0" smtClean="0"/>
              <a:t>- твердый раствор компонента В </a:t>
            </a:r>
            <a:r>
              <a:rPr lang="ru-RU" sz="2000" dirty="0" err="1" smtClean="0"/>
              <a:t>в</a:t>
            </a:r>
            <a:r>
              <a:rPr lang="ru-RU" sz="2000" dirty="0" smtClean="0"/>
              <a:t> А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5960" y="1412776"/>
            <a:ext cx="4510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0000FF"/>
                </a:solidFill>
              </a:rPr>
              <a:t>β</a:t>
            </a: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r>
              <a:rPr lang="ru-RU" sz="2000" b="1" dirty="0" smtClean="0"/>
              <a:t>– </a:t>
            </a:r>
            <a:r>
              <a:rPr lang="ru-RU" sz="2000" dirty="0" smtClean="0"/>
              <a:t>твердый раствор </a:t>
            </a:r>
            <a:r>
              <a:rPr lang="ru-RU" sz="2000" dirty="0" err="1" smtClean="0"/>
              <a:t>компанета</a:t>
            </a:r>
            <a:r>
              <a:rPr lang="ru-RU" sz="2000" dirty="0" smtClean="0"/>
              <a:t> А в </a:t>
            </a:r>
            <a:r>
              <a:rPr lang="ru-RU" sz="2000" dirty="0" err="1" smtClean="0"/>
              <a:t>В</a:t>
            </a:r>
            <a:r>
              <a:rPr lang="ru-RU" sz="2000" dirty="0" smtClean="0">
                <a:solidFill>
                  <a:srgbClr val="0000FF"/>
                </a:solidFill>
              </a:rPr>
              <a:t> </a:t>
            </a:r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37418" y="4679244"/>
            <a:ext cx="468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β</a:t>
            </a:r>
            <a:endParaRPr lang="ru-RU" sz="2000" dirty="0"/>
          </a:p>
        </p:txBody>
      </p:sp>
      <p:sp>
        <p:nvSpPr>
          <p:cNvPr id="31" name="Овал 30"/>
          <p:cNvSpPr/>
          <p:nvPr/>
        </p:nvSpPr>
        <p:spPr>
          <a:xfrm>
            <a:off x="3738032" y="4457593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5724129" y="4520278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4788024" y="4188853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2396560" y="3008673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7182160" y="3131905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27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Диаграмма состояния железоуглеродистых сплавов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331640" y="6093295"/>
            <a:ext cx="7497216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8828314" y="1208314"/>
            <a:ext cx="542" cy="48849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331640" y="1218388"/>
            <a:ext cx="0" cy="48849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139543" y="2013857"/>
            <a:ext cx="16633" cy="4079439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572000" y="2013857"/>
            <a:ext cx="425685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6156176" y="1208315"/>
            <a:ext cx="2672680" cy="80554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endCxn id="58" idx="1"/>
          </p:cNvCxnSpPr>
          <p:nvPr/>
        </p:nvCxnSpPr>
        <p:spPr>
          <a:xfrm>
            <a:off x="2375564" y="4437112"/>
            <a:ext cx="641709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612196" y="2013856"/>
            <a:ext cx="16633" cy="4079439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508513" y="4437112"/>
            <a:ext cx="0" cy="166625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411760" y="4437112"/>
            <a:ext cx="0" cy="166625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3508513" y="2013858"/>
            <a:ext cx="1103683" cy="24232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1331640" y="3140968"/>
            <a:ext cx="2176873" cy="12961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331640" y="1218388"/>
            <a:ext cx="3280556" cy="79547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5" name="Дуга 3084"/>
          <p:cNvSpPr/>
          <p:nvPr/>
        </p:nvSpPr>
        <p:spPr>
          <a:xfrm rot="6982495">
            <a:off x="1976710" y="2012893"/>
            <a:ext cx="1761055" cy="3316309"/>
          </a:xfrm>
          <a:prstGeom prst="arc">
            <a:avLst>
              <a:gd name="adj1" fmla="val 202345"/>
              <a:gd name="adj2" fmla="val 500411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Дуга 52"/>
          <p:cNvSpPr/>
          <p:nvPr/>
        </p:nvSpPr>
        <p:spPr>
          <a:xfrm rot="16619462">
            <a:off x="413309" y="-1115409"/>
            <a:ext cx="5395261" cy="10050643"/>
          </a:xfrm>
          <a:prstGeom prst="arc">
            <a:avLst>
              <a:gd name="adj1" fmla="val 19196041"/>
              <a:gd name="adj2" fmla="val 3072801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Дуга 53"/>
          <p:cNvSpPr/>
          <p:nvPr/>
        </p:nvSpPr>
        <p:spPr>
          <a:xfrm rot="8795876">
            <a:off x="1632622" y="3778492"/>
            <a:ext cx="4500724" cy="3793531"/>
          </a:xfrm>
          <a:prstGeom prst="arc">
            <a:avLst>
              <a:gd name="adj1" fmla="val 1324093"/>
              <a:gd name="adj2" fmla="val 442765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86" name="TextBox 3085"/>
          <p:cNvSpPr txBox="1"/>
          <p:nvPr/>
        </p:nvSpPr>
        <p:spPr>
          <a:xfrm>
            <a:off x="2643545" y="2213913"/>
            <a:ext cx="934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</a:t>
            </a:r>
            <a:endParaRPr lang="ru-RU" sz="2000" dirty="0"/>
          </a:p>
        </p:txBody>
      </p:sp>
      <p:sp>
        <p:nvSpPr>
          <p:cNvPr id="56" name="TextBox 55"/>
          <p:cNvSpPr txBox="1"/>
          <p:nvPr/>
        </p:nvSpPr>
        <p:spPr>
          <a:xfrm>
            <a:off x="1207217" y="74763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</a:t>
            </a:r>
            <a:endParaRPr lang="ru-RU" sz="2000" dirty="0"/>
          </a:p>
        </p:txBody>
      </p:sp>
      <p:sp>
        <p:nvSpPr>
          <p:cNvPr id="57" name="TextBox 56"/>
          <p:cNvSpPr txBox="1"/>
          <p:nvPr/>
        </p:nvSpPr>
        <p:spPr>
          <a:xfrm>
            <a:off x="1370810" y="268800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</a:t>
            </a:r>
            <a:endParaRPr lang="ru-RU" sz="2000" dirty="0"/>
          </a:p>
        </p:txBody>
      </p:sp>
      <p:sp>
        <p:nvSpPr>
          <p:cNvPr id="58" name="TextBox 57"/>
          <p:cNvSpPr txBox="1"/>
          <p:nvPr/>
        </p:nvSpPr>
        <p:spPr>
          <a:xfrm>
            <a:off x="8792660" y="4237057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К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828314" y="1813803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</a:t>
            </a:r>
            <a:endParaRPr lang="ru-RU" sz="2000" dirty="0"/>
          </a:p>
        </p:txBody>
      </p:sp>
      <p:sp>
        <p:nvSpPr>
          <p:cNvPr id="61" name="TextBox 60"/>
          <p:cNvSpPr txBox="1"/>
          <p:nvPr/>
        </p:nvSpPr>
        <p:spPr>
          <a:xfrm>
            <a:off x="3508513" y="1411031"/>
            <a:ext cx="911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Ж + А</a:t>
            </a:r>
            <a:endParaRPr lang="ru-RU" sz="2000" dirty="0"/>
          </a:p>
        </p:txBody>
      </p:sp>
      <p:sp>
        <p:nvSpPr>
          <p:cNvPr id="62" name="TextBox 61"/>
          <p:cNvSpPr txBox="1"/>
          <p:nvPr/>
        </p:nvSpPr>
        <p:spPr>
          <a:xfrm>
            <a:off x="7884910" y="1484784"/>
            <a:ext cx="943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Ж + Ц</a:t>
            </a:r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7023935" y="2548935"/>
            <a:ext cx="943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Ц</a:t>
            </a:r>
            <a:r>
              <a:rPr lang="ru-RU" sz="1200" dirty="0" smtClean="0"/>
              <a:t>1</a:t>
            </a:r>
            <a:r>
              <a:rPr lang="ru-RU" sz="2000" dirty="0" smtClean="0"/>
              <a:t> + Л</a:t>
            </a:r>
            <a:endParaRPr lang="ru-RU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7020543" y="4796432"/>
            <a:ext cx="943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Ц</a:t>
            </a:r>
            <a:r>
              <a:rPr lang="ru-RU" sz="1200" dirty="0" smtClean="0"/>
              <a:t>1</a:t>
            </a:r>
            <a:r>
              <a:rPr lang="ru-RU" sz="2000" dirty="0" smtClean="0"/>
              <a:t>+ Л</a:t>
            </a:r>
            <a:endParaRPr lang="ru-RU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4733957" y="4802357"/>
            <a:ext cx="127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</a:t>
            </a:r>
            <a:r>
              <a:rPr lang="ru-RU" sz="2000" dirty="0" smtClean="0"/>
              <a:t> + Ц</a:t>
            </a:r>
            <a:r>
              <a:rPr lang="ru-RU" sz="1200" dirty="0" smtClean="0"/>
              <a:t>2 + </a:t>
            </a:r>
            <a:r>
              <a:rPr lang="ru-RU" sz="2000" dirty="0" smtClean="0"/>
              <a:t>Л</a:t>
            </a:r>
            <a:endParaRPr lang="ru-RU" sz="2000" dirty="0"/>
          </a:p>
        </p:txBody>
      </p:sp>
      <p:sp>
        <p:nvSpPr>
          <p:cNvPr id="66" name="TextBox 65"/>
          <p:cNvSpPr txBox="1"/>
          <p:nvPr/>
        </p:nvSpPr>
        <p:spPr>
          <a:xfrm>
            <a:off x="4733956" y="2633123"/>
            <a:ext cx="127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 + Ц</a:t>
            </a:r>
            <a:r>
              <a:rPr lang="ru-RU" sz="1200" dirty="0" smtClean="0"/>
              <a:t>2 + </a:t>
            </a:r>
            <a:r>
              <a:rPr lang="ru-RU" sz="2000" dirty="0" smtClean="0"/>
              <a:t>Л</a:t>
            </a:r>
            <a:endParaRPr lang="ru-RU" sz="2000" dirty="0"/>
          </a:p>
        </p:txBody>
      </p:sp>
      <p:sp>
        <p:nvSpPr>
          <p:cNvPr id="67" name="TextBox 66"/>
          <p:cNvSpPr txBox="1"/>
          <p:nvPr/>
        </p:nvSpPr>
        <p:spPr>
          <a:xfrm>
            <a:off x="2003770" y="3909912"/>
            <a:ext cx="855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А</a:t>
            </a:r>
            <a:r>
              <a:rPr lang="ru-RU" sz="2000" dirty="0" smtClean="0"/>
              <a:t>+ </a:t>
            </a:r>
            <a:r>
              <a:rPr lang="ru-RU" sz="2000" dirty="0"/>
              <a:t>Ф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530984" y="4322364"/>
            <a:ext cx="471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Ф</a:t>
            </a:r>
            <a:endParaRPr lang="ru-RU" sz="2000" dirty="0"/>
          </a:p>
        </p:txBody>
      </p:sp>
      <p:sp>
        <p:nvSpPr>
          <p:cNvPr id="69" name="TextBox 68"/>
          <p:cNvSpPr txBox="1"/>
          <p:nvPr/>
        </p:nvSpPr>
        <p:spPr>
          <a:xfrm>
            <a:off x="2453183" y="4781201"/>
            <a:ext cx="987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Ф + П </a:t>
            </a:r>
            <a:endParaRPr lang="ru-RU" sz="2000" dirty="0"/>
          </a:p>
        </p:txBody>
      </p:sp>
      <p:sp>
        <p:nvSpPr>
          <p:cNvPr id="70" name="TextBox 69"/>
          <p:cNvSpPr txBox="1"/>
          <p:nvPr/>
        </p:nvSpPr>
        <p:spPr>
          <a:xfrm>
            <a:off x="3584441" y="4802357"/>
            <a:ext cx="951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Ц</a:t>
            </a:r>
            <a:r>
              <a:rPr lang="ru-RU" sz="1200" dirty="0" smtClean="0"/>
              <a:t>2</a:t>
            </a:r>
            <a:r>
              <a:rPr lang="ru-RU" sz="2000" dirty="0" smtClean="0"/>
              <a:t> + П</a:t>
            </a:r>
            <a:endParaRPr lang="ru-RU" sz="2000" dirty="0"/>
          </a:p>
        </p:txBody>
      </p:sp>
      <p:sp>
        <p:nvSpPr>
          <p:cNvPr id="71" name="TextBox 70"/>
          <p:cNvSpPr txBox="1"/>
          <p:nvPr/>
        </p:nvSpPr>
        <p:spPr>
          <a:xfrm>
            <a:off x="3714246" y="3789040"/>
            <a:ext cx="942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 + Ц</a:t>
            </a:r>
            <a:r>
              <a:rPr lang="ru-RU" sz="1200" dirty="0" smtClean="0"/>
              <a:t>2 </a:t>
            </a:r>
            <a:endParaRPr lang="ru-RU" sz="2000" dirty="0"/>
          </a:p>
        </p:txBody>
      </p:sp>
      <p:sp>
        <p:nvSpPr>
          <p:cNvPr id="72" name="TextBox 71"/>
          <p:cNvSpPr txBox="1"/>
          <p:nvPr/>
        </p:nvSpPr>
        <p:spPr>
          <a:xfrm>
            <a:off x="5940152" y="147371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</a:t>
            </a:r>
            <a:endParaRPr lang="ru-RU" sz="2000" dirty="0"/>
          </a:p>
        </p:txBody>
      </p:sp>
      <p:sp>
        <p:nvSpPr>
          <p:cNvPr id="73" name="TextBox 72"/>
          <p:cNvSpPr txBox="1"/>
          <p:nvPr/>
        </p:nvSpPr>
        <p:spPr>
          <a:xfrm>
            <a:off x="5584112" y="954160"/>
            <a:ext cx="2265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Ж – Жидкий сплав</a:t>
            </a:r>
            <a:endParaRPr lang="ru-RU" sz="2000" dirty="0"/>
          </a:p>
        </p:txBody>
      </p:sp>
      <p:sp>
        <p:nvSpPr>
          <p:cNvPr id="74" name="TextBox 73"/>
          <p:cNvSpPr txBox="1"/>
          <p:nvPr/>
        </p:nvSpPr>
        <p:spPr>
          <a:xfrm>
            <a:off x="4591083" y="198624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Е</a:t>
            </a:r>
            <a:endParaRPr lang="ru-RU" sz="2000" dirty="0"/>
          </a:p>
        </p:txBody>
      </p:sp>
      <p:sp>
        <p:nvSpPr>
          <p:cNvPr id="75" name="TextBox 74"/>
          <p:cNvSpPr txBox="1"/>
          <p:nvPr/>
        </p:nvSpPr>
        <p:spPr>
          <a:xfrm>
            <a:off x="1123026" y="62502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</a:t>
            </a:r>
            <a:endParaRPr lang="ru-RU" sz="2000" dirty="0"/>
          </a:p>
        </p:txBody>
      </p:sp>
      <p:sp>
        <p:nvSpPr>
          <p:cNvPr id="76" name="TextBox 75"/>
          <p:cNvSpPr txBox="1"/>
          <p:nvPr/>
        </p:nvSpPr>
        <p:spPr>
          <a:xfrm>
            <a:off x="8792660" y="580526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</a:t>
            </a:r>
            <a:endParaRPr lang="ru-RU" sz="2000" dirty="0"/>
          </a:p>
        </p:txBody>
      </p:sp>
      <p:sp>
        <p:nvSpPr>
          <p:cNvPr id="3088" name="Овал 3087"/>
          <p:cNvSpPr/>
          <p:nvPr/>
        </p:nvSpPr>
        <p:spPr>
          <a:xfrm>
            <a:off x="1259632" y="1170733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4548504" y="1945173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1267042" y="3088115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6080958" y="1952706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8741155" y="1185763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8756306" y="1942511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1263498" y="6024610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3407553" y="4368427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8741155" y="6014904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8736637" y="4368427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2339752" y="4378012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TextBox 92"/>
          <p:cNvSpPr txBox="1"/>
          <p:nvPr/>
        </p:nvSpPr>
        <p:spPr>
          <a:xfrm>
            <a:off x="8741155" y="129710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</a:t>
            </a:r>
            <a:endParaRPr lang="ru-RU" sz="2000" dirty="0"/>
          </a:p>
        </p:txBody>
      </p:sp>
      <p:sp>
        <p:nvSpPr>
          <p:cNvPr id="94" name="TextBox 93"/>
          <p:cNvSpPr txBox="1"/>
          <p:nvPr/>
        </p:nvSpPr>
        <p:spPr>
          <a:xfrm>
            <a:off x="3191529" y="381925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</a:t>
            </a:r>
            <a:endParaRPr lang="ru-RU" sz="2000" dirty="0"/>
          </a:p>
        </p:txBody>
      </p:sp>
      <p:sp>
        <p:nvSpPr>
          <p:cNvPr id="95" name="TextBox 94"/>
          <p:cNvSpPr txBox="1"/>
          <p:nvPr/>
        </p:nvSpPr>
        <p:spPr>
          <a:xfrm>
            <a:off x="1709496" y="6014989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Q</a:t>
            </a:r>
            <a:endParaRPr lang="ru-RU" sz="2000" dirty="0"/>
          </a:p>
        </p:txBody>
      </p:sp>
      <p:sp>
        <p:nvSpPr>
          <p:cNvPr id="96" name="Овал 95"/>
          <p:cNvSpPr/>
          <p:nvPr/>
        </p:nvSpPr>
        <p:spPr>
          <a:xfrm>
            <a:off x="1660447" y="5985624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TextBox 106"/>
          <p:cNvSpPr txBox="1"/>
          <p:nvPr/>
        </p:nvSpPr>
        <p:spPr>
          <a:xfrm>
            <a:off x="5894223" y="5997433"/>
            <a:ext cx="10540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4,3</a:t>
            </a:r>
            <a:r>
              <a:rPr lang="ru-RU" sz="2000" dirty="0" smtClean="0"/>
              <a:t>%</a:t>
            </a:r>
            <a:endParaRPr lang="ru-RU" sz="2000" dirty="0"/>
          </a:p>
        </p:txBody>
      </p:sp>
      <p:sp>
        <p:nvSpPr>
          <p:cNvPr id="108" name="TextBox 107"/>
          <p:cNvSpPr txBox="1"/>
          <p:nvPr/>
        </p:nvSpPr>
        <p:spPr>
          <a:xfrm>
            <a:off x="4463215" y="6015445"/>
            <a:ext cx="910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2,14%</a:t>
            </a:r>
            <a:endParaRPr lang="ru-RU" sz="2000" dirty="0"/>
          </a:p>
        </p:txBody>
      </p:sp>
      <p:sp>
        <p:nvSpPr>
          <p:cNvPr id="109" name="TextBox 108"/>
          <p:cNvSpPr txBox="1"/>
          <p:nvPr/>
        </p:nvSpPr>
        <p:spPr>
          <a:xfrm>
            <a:off x="3110939" y="6005319"/>
            <a:ext cx="986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0,8%</a:t>
            </a:r>
            <a:endParaRPr lang="ru-RU" sz="2000" dirty="0"/>
          </a:p>
        </p:txBody>
      </p:sp>
      <p:sp>
        <p:nvSpPr>
          <p:cNvPr id="110" name="TextBox 109"/>
          <p:cNvSpPr txBox="1"/>
          <p:nvPr/>
        </p:nvSpPr>
        <p:spPr>
          <a:xfrm rot="17436311">
            <a:off x="1599820" y="5292524"/>
            <a:ext cx="987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Ф + Ц</a:t>
            </a:r>
            <a:r>
              <a:rPr lang="ru-RU" sz="1200" dirty="0" smtClean="0"/>
              <a:t>3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111" name="TextBox 110"/>
          <p:cNvSpPr txBox="1"/>
          <p:nvPr/>
        </p:nvSpPr>
        <p:spPr>
          <a:xfrm>
            <a:off x="7970319" y="6014904"/>
            <a:ext cx="12900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6</a:t>
            </a:r>
            <a:r>
              <a:rPr lang="en-US" sz="2000" dirty="0" smtClean="0"/>
              <a:t>,</a:t>
            </a:r>
            <a:r>
              <a:rPr lang="ru-RU" sz="2000" dirty="0" smtClean="0"/>
              <a:t>67 %</a:t>
            </a:r>
            <a:endParaRPr lang="ru-RU" sz="2000" dirty="0"/>
          </a:p>
        </p:txBody>
      </p:sp>
      <p:sp>
        <p:nvSpPr>
          <p:cNvPr id="112" name="TextBox 111"/>
          <p:cNvSpPr txBox="1"/>
          <p:nvPr/>
        </p:nvSpPr>
        <p:spPr>
          <a:xfrm>
            <a:off x="2436404" y="6397543"/>
            <a:ext cx="4119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Содержание углерода, %</a:t>
            </a:r>
            <a:endParaRPr lang="ru-RU" sz="2000" dirty="0"/>
          </a:p>
        </p:txBody>
      </p:sp>
      <p:sp>
        <p:nvSpPr>
          <p:cNvPr id="113" name="TextBox 112"/>
          <p:cNvSpPr txBox="1"/>
          <p:nvPr/>
        </p:nvSpPr>
        <p:spPr>
          <a:xfrm>
            <a:off x="2420076" y="432211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</a:t>
            </a:r>
            <a:endParaRPr lang="ru-RU" sz="2000" dirty="0"/>
          </a:p>
        </p:txBody>
      </p:sp>
      <p:sp>
        <p:nvSpPr>
          <p:cNvPr id="114" name="TextBox 113"/>
          <p:cNvSpPr txBox="1"/>
          <p:nvPr/>
        </p:nvSpPr>
        <p:spPr>
          <a:xfrm>
            <a:off x="314659" y="978465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1539 С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7049629" y="3312251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727 С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90238" y="3166365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911 С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90238" y="5841781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500 С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251442" y="869760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1600 С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586834" y="3671047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768, С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4472184" y="1601926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1147 С</a:t>
            </a:r>
          </a:p>
        </p:txBody>
      </p:sp>
    </p:spTree>
    <p:extLst>
      <p:ext uri="{BB962C8B-B14F-4D97-AF65-F5344CB8AC3E}">
        <p14:creationId xmlns:p14="http://schemas.microsoft.com/office/powerpoint/2010/main" xmlns="" val="224470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Диаграмма состояния железоуглеродистых сплавов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331640" y="6093295"/>
            <a:ext cx="7497216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8828314" y="1208314"/>
            <a:ext cx="542" cy="48849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331640" y="1218388"/>
            <a:ext cx="0" cy="48849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139543" y="2013857"/>
            <a:ext cx="16633" cy="4079439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499992" y="1988840"/>
            <a:ext cx="4256856" cy="0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6156176" y="1208315"/>
            <a:ext cx="2672680" cy="8055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endCxn id="58" idx="1"/>
          </p:cNvCxnSpPr>
          <p:nvPr/>
        </p:nvCxnSpPr>
        <p:spPr>
          <a:xfrm>
            <a:off x="2375564" y="4437112"/>
            <a:ext cx="641709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612196" y="2013856"/>
            <a:ext cx="16633" cy="4079439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508513" y="4437112"/>
            <a:ext cx="0" cy="166625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411760" y="4437112"/>
            <a:ext cx="0" cy="166625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3508513" y="2013858"/>
            <a:ext cx="1103683" cy="24232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1331640" y="3140968"/>
            <a:ext cx="2176873" cy="12961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331640" y="1218388"/>
            <a:ext cx="3280556" cy="795470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5" name="Дуга 3084"/>
          <p:cNvSpPr/>
          <p:nvPr/>
        </p:nvSpPr>
        <p:spPr>
          <a:xfrm rot="6982495">
            <a:off x="1976710" y="2012893"/>
            <a:ext cx="1761055" cy="3316309"/>
          </a:xfrm>
          <a:prstGeom prst="arc">
            <a:avLst>
              <a:gd name="adj1" fmla="val 202345"/>
              <a:gd name="adj2" fmla="val 500411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Дуга 52"/>
          <p:cNvSpPr/>
          <p:nvPr/>
        </p:nvSpPr>
        <p:spPr>
          <a:xfrm rot="16619462">
            <a:off x="413309" y="-1115409"/>
            <a:ext cx="5395261" cy="10050643"/>
          </a:xfrm>
          <a:prstGeom prst="arc">
            <a:avLst>
              <a:gd name="adj1" fmla="val 19196041"/>
              <a:gd name="adj2" fmla="val 3072801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4" name="Дуга 53"/>
          <p:cNvSpPr/>
          <p:nvPr/>
        </p:nvSpPr>
        <p:spPr>
          <a:xfrm rot="8795876">
            <a:off x="1632622" y="3778492"/>
            <a:ext cx="4500724" cy="3793531"/>
          </a:xfrm>
          <a:prstGeom prst="arc">
            <a:avLst>
              <a:gd name="adj1" fmla="val 1324093"/>
              <a:gd name="adj2" fmla="val 442765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86" name="TextBox 3085"/>
          <p:cNvSpPr txBox="1"/>
          <p:nvPr/>
        </p:nvSpPr>
        <p:spPr>
          <a:xfrm>
            <a:off x="2643545" y="2213913"/>
            <a:ext cx="934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</a:t>
            </a:r>
            <a:endParaRPr lang="ru-RU" sz="2000" dirty="0"/>
          </a:p>
        </p:txBody>
      </p:sp>
      <p:sp>
        <p:nvSpPr>
          <p:cNvPr id="56" name="TextBox 55"/>
          <p:cNvSpPr txBox="1"/>
          <p:nvPr/>
        </p:nvSpPr>
        <p:spPr>
          <a:xfrm>
            <a:off x="1207217" y="74763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</a:t>
            </a:r>
            <a:endParaRPr lang="ru-RU" sz="2000" dirty="0"/>
          </a:p>
        </p:txBody>
      </p:sp>
      <p:sp>
        <p:nvSpPr>
          <p:cNvPr id="57" name="TextBox 56"/>
          <p:cNvSpPr txBox="1"/>
          <p:nvPr/>
        </p:nvSpPr>
        <p:spPr>
          <a:xfrm>
            <a:off x="1370810" y="268800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</a:t>
            </a:r>
            <a:endParaRPr lang="ru-RU" sz="2000" dirty="0"/>
          </a:p>
        </p:txBody>
      </p:sp>
      <p:sp>
        <p:nvSpPr>
          <p:cNvPr id="58" name="TextBox 57"/>
          <p:cNvSpPr txBox="1"/>
          <p:nvPr/>
        </p:nvSpPr>
        <p:spPr>
          <a:xfrm>
            <a:off x="8792660" y="4237057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К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828314" y="1813803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</a:t>
            </a:r>
            <a:endParaRPr lang="ru-RU" sz="2000" dirty="0"/>
          </a:p>
        </p:txBody>
      </p:sp>
      <p:sp>
        <p:nvSpPr>
          <p:cNvPr id="61" name="TextBox 60"/>
          <p:cNvSpPr txBox="1"/>
          <p:nvPr/>
        </p:nvSpPr>
        <p:spPr>
          <a:xfrm>
            <a:off x="3508513" y="1411031"/>
            <a:ext cx="911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Ж + А</a:t>
            </a:r>
            <a:endParaRPr lang="ru-RU" sz="2000" dirty="0"/>
          </a:p>
        </p:txBody>
      </p:sp>
      <p:sp>
        <p:nvSpPr>
          <p:cNvPr id="62" name="TextBox 61"/>
          <p:cNvSpPr txBox="1"/>
          <p:nvPr/>
        </p:nvSpPr>
        <p:spPr>
          <a:xfrm>
            <a:off x="7884910" y="1484784"/>
            <a:ext cx="943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Ж + Ц</a:t>
            </a:r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7023935" y="2548935"/>
            <a:ext cx="943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Ц</a:t>
            </a:r>
            <a:r>
              <a:rPr lang="ru-RU" sz="1200" dirty="0" smtClean="0"/>
              <a:t>1</a:t>
            </a:r>
            <a:r>
              <a:rPr lang="ru-RU" sz="2000" dirty="0" smtClean="0"/>
              <a:t> + Л</a:t>
            </a:r>
            <a:endParaRPr lang="ru-RU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7020543" y="4796432"/>
            <a:ext cx="943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Ц</a:t>
            </a:r>
            <a:r>
              <a:rPr lang="ru-RU" sz="1200" dirty="0" smtClean="0"/>
              <a:t>1</a:t>
            </a:r>
            <a:r>
              <a:rPr lang="ru-RU" sz="2000" dirty="0" smtClean="0"/>
              <a:t>+ Л</a:t>
            </a:r>
            <a:endParaRPr lang="ru-RU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4733957" y="4802357"/>
            <a:ext cx="127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</a:t>
            </a:r>
            <a:r>
              <a:rPr lang="ru-RU" sz="2000" dirty="0" smtClean="0"/>
              <a:t> + Ц</a:t>
            </a:r>
            <a:r>
              <a:rPr lang="ru-RU" sz="1200" dirty="0" smtClean="0"/>
              <a:t>2 + </a:t>
            </a:r>
            <a:r>
              <a:rPr lang="ru-RU" sz="2000" dirty="0" smtClean="0"/>
              <a:t>Л</a:t>
            </a:r>
            <a:endParaRPr lang="ru-RU" sz="2000" dirty="0"/>
          </a:p>
        </p:txBody>
      </p:sp>
      <p:sp>
        <p:nvSpPr>
          <p:cNvPr id="66" name="TextBox 65"/>
          <p:cNvSpPr txBox="1"/>
          <p:nvPr/>
        </p:nvSpPr>
        <p:spPr>
          <a:xfrm>
            <a:off x="4733956" y="2633123"/>
            <a:ext cx="127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 + Ц</a:t>
            </a:r>
            <a:r>
              <a:rPr lang="ru-RU" sz="1200" dirty="0" smtClean="0"/>
              <a:t>2 + </a:t>
            </a:r>
            <a:r>
              <a:rPr lang="ru-RU" sz="2000" dirty="0" smtClean="0"/>
              <a:t>Л</a:t>
            </a:r>
            <a:endParaRPr lang="ru-RU" sz="2000" dirty="0"/>
          </a:p>
        </p:txBody>
      </p:sp>
      <p:sp>
        <p:nvSpPr>
          <p:cNvPr id="67" name="TextBox 66"/>
          <p:cNvSpPr txBox="1"/>
          <p:nvPr/>
        </p:nvSpPr>
        <p:spPr>
          <a:xfrm>
            <a:off x="2003770" y="3909912"/>
            <a:ext cx="855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А</a:t>
            </a:r>
            <a:r>
              <a:rPr lang="ru-RU" sz="2000" dirty="0" smtClean="0"/>
              <a:t>+ </a:t>
            </a:r>
            <a:r>
              <a:rPr lang="ru-RU" sz="2000" dirty="0"/>
              <a:t>Ф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530984" y="4322364"/>
            <a:ext cx="471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Ф</a:t>
            </a:r>
            <a:endParaRPr lang="ru-RU" sz="2000" dirty="0"/>
          </a:p>
        </p:txBody>
      </p:sp>
      <p:sp>
        <p:nvSpPr>
          <p:cNvPr id="69" name="TextBox 68"/>
          <p:cNvSpPr txBox="1"/>
          <p:nvPr/>
        </p:nvSpPr>
        <p:spPr>
          <a:xfrm>
            <a:off x="2453183" y="4781201"/>
            <a:ext cx="987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Ф + П </a:t>
            </a:r>
            <a:endParaRPr lang="ru-RU" sz="2000" dirty="0"/>
          </a:p>
        </p:txBody>
      </p:sp>
      <p:sp>
        <p:nvSpPr>
          <p:cNvPr id="70" name="TextBox 69"/>
          <p:cNvSpPr txBox="1"/>
          <p:nvPr/>
        </p:nvSpPr>
        <p:spPr>
          <a:xfrm>
            <a:off x="3584441" y="4802357"/>
            <a:ext cx="951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Ц</a:t>
            </a:r>
            <a:r>
              <a:rPr lang="ru-RU" sz="1200" dirty="0" smtClean="0"/>
              <a:t>2</a:t>
            </a:r>
            <a:r>
              <a:rPr lang="ru-RU" sz="2000" dirty="0" smtClean="0"/>
              <a:t> + П</a:t>
            </a:r>
            <a:endParaRPr lang="ru-RU" sz="2000" dirty="0"/>
          </a:p>
        </p:txBody>
      </p:sp>
      <p:sp>
        <p:nvSpPr>
          <p:cNvPr id="71" name="TextBox 70"/>
          <p:cNvSpPr txBox="1"/>
          <p:nvPr/>
        </p:nvSpPr>
        <p:spPr>
          <a:xfrm>
            <a:off x="3714246" y="3789040"/>
            <a:ext cx="942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 + Ц</a:t>
            </a:r>
            <a:r>
              <a:rPr lang="ru-RU" sz="1200" dirty="0" smtClean="0"/>
              <a:t>2 </a:t>
            </a:r>
            <a:endParaRPr lang="ru-RU" sz="2000" dirty="0"/>
          </a:p>
        </p:txBody>
      </p:sp>
      <p:sp>
        <p:nvSpPr>
          <p:cNvPr id="72" name="TextBox 71"/>
          <p:cNvSpPr txBox="1"/>
          <p:nvPr/>
        </p:nvSpPr>
        <p:spPr>
          <a:xfrm>
            <a:off x="5940152" y="147371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</a:t>
            </a:r>
            <a:endParaRPr lang="ru-RU" sz="2000" dirty="0"/>
          </a:p>
        </p:txBody>
      </p:sp>
      <p:sp>
        <p:nvSpPr>
          <p:cNvPr id="73" name="TextBox 72"/>
          <p:cNvSpPr txBox="1"/>
          <p:nvPr/>
        </p:nvSpPr>
        <p:spPr>
          <a:xfrm>
            <a:off x="5584112" y="954160"/>
            <a:ext cx="2265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Ж – Жидкий сплав</a:t>
            </a:r>
            <a:endParaRPr lang="ru-RU" sz="2000" dirty="0"/>
          </a:p>
        </p:txBody>
      </p:sp>
      <p:sp>
        <p:nvSpPr>
          <p:cNvPr id="74" name="TextBox 73"/>
          <p:cNvSpPr txBox="1"/>
          <p:nvPr/>
        </p:nvSpPr>
        <p:spPr>
          <a:xfrm>
            <a:off x="4591083" y="198624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Е</a:t>
            </a:r>
            <a:endParaRPr lang="ru-RU" sz="2000" dirty="0"/>
          </a:p>
        </p:txBody>
      </p:sp>
      <p:sp>
        <p:nvSpPr>
          <p:cNvPr id="76" name="TextBox 75"/>
          <p:cNvSpPr txBox="1"/>
          <p:nvPr/>
        </p:nvSpPr>
        <p:spPr>
          <a:xfrm>
            <a:off x="8792660" y="580526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</a:t>
            </a:r>
            <a:endParaRPr lang="ru-RU" sz="2000" dirty="0"/>
          </a:p>
        </p:txBody>
      </p:sp>
      <p:sp>
        <p:nvSpPr>
          <p:cNvPr id="3088" name="Овал 3087"/>
          <p:cNvSpPr/>
          <p:nvPr/>
        </p:nvSpPr>
        <p:spPr>
          <a:xfrm>
            <a:off x="1259632" y="1170733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4548504" y="1945173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1267042" y="3088115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6080958" y="1952706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8741155" y="1185763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8756306" y="1942511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3407553" y="4368427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8741155" y="6014904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8736637" y="4368427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2339752" y="4378012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TextBox 92"/>
          <p:cNvSpPr txBox="1"/>
          <p:nvPr/>
        </p:nvSpPr>
        <p:spPr>
          <a:xfrm>
            <a:off x="8741155" y="129710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</a:t>
            </a:r>
            <a:endParaRPr lang="ru-RU" sz="2000" dirty="0"/>
          </a:p>
        </p:txBody>
      </p:sp>
      <p:sp>
        <p:nvSpPr>
          <p:cNvPr id="94" name="TextBox 93"/>
          <p:cNvSpPr txBox="1"/>
          <p:nvPr/>
        </p:nvSpPr>
        <p:spPr>
          <a:xfrm>
            <a:off x="3578332" y="4122309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</a:t>
            </a:r>
            <a:endParaRPr lang="ru-RU" sz="2000" dirty="0"/>
          </a:p>
        </p:txBody>
      </p:sp>
      <p:sp>
        <p:nvSpPr>
          <p:cNvPr id="95" name="TextBox 94"/>
          <p:cNvSpPr txBox="1"/>
          <p:nvPr/>
        </p:nvSpPr>
        <p:spPr>
          <a:xfrm>
            <a:off x="1709496" y="6014989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Q</a:t>
            </a:r>
            <a:endParaRPr lang="ru-RU" sz="2000" dirty="0"/>
          </a:p>
        </p:txBody>
      </p:sp>
      <p:sp>
        <p:nvSpPr>
          <p:cNvPr id="96" name="Овал 95"/>
          <p:cNvSpPr/>
          <p:nvPr/>
        </p:nvSpPr>
        <p:spPr>
          <a:xfrm>
            <a:off x="1660447" y="5985624"/>
            <a:ext cx="144016" cy="1373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TextBox 106"/>
          <p:cNvSpPr txBox="1"/>
          <p:nvPr/>
        </p:nvSpPr>
        <p:spPr>
          <a:xfrm>
            <a:off x="5894223" y="5997433"/>
            <a:ext cx="10540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4,3</a:t>
            </a:r>
            <a:r>
              <a:rPr lang="ru-RU" sz="2000" dirty="0" smtClean="0"/>
              <a:t>%</a:t>
            </a:r>
            <a:endParaRPr lang="ru-RU" sz="2000" dirty="0"/>
          </a:p>
        </p:txBody>
      </p:sp>
      <p:sp>
        <p:nvSpPr>
          <p:cNvPr id="108" name="TextBox 107"/>
          <p:cNvSpPr txBox="1"/>
          <p:nvPr/>
        </p:nvSpPr>
        <p:spPr>
          <a:xfrm>
            <a:off x="4463215" y="6015445"/>
            <a:ext cx="910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2,14%</a:t>
            </a:r>
            <a:endParaRPr lang="ru-RU" sz="2000" dirty="0"/>
          </a:p>
        </p:txBody>
      </p:sp>
      <p:sp>
        <p:nvSpPr>
          <p:cNvPr id="109" name="TextBox 108"/>
          <p:cNvSpPr txBox="1"/>
          <p:nvPr/>
        </p:nvSpPr>
        <p:spPr>
          <a:xfrm>
            <a:off x="3110939" y="6005319"/>
            <a:ext cx="986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0,8%</a:t>
            </a:r>
            <a:endParaRPr lang="ru-RU" sz="2000" dirty="0"/>
          </a:p>
        </p:txBody>
      </p:sp>
      <p:sp>
        <p:nvSpPr>
          <p:cNvPr id="110" name="TextBox 109"/>
          <p:cNvSpPr txBox="1"/>
          <p:nvPr/>
        </p:nvSpPr>
        <p:spPr>
          <a:xfrm rot="17436311">
            <a:off x="1599820" y="5292524"/>
            <a:ext cx="987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Ф + Ц</a:t>
            </a:r>
            <a:r>
              <a:rPr lang="ru-RU" sz="1200" dirty="0" smtClean="0"/>
              <a:t>3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111" name="TextBox 110"/>
          <p:cNvSpPr txBox="1"/>
          <p:nvPr/>
        </p:nvSpPr>
        <p:spPr>
          <a:xfrm>
            <a:off x="7970319" y="6014904"/>
            <a:ext cx="12900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6</a:t>
            </a:r>
            <a:r>
              <a:rPr lang="en-US" sz="2000" dirty="0" smtClean="0"/>
              <a:t>,</a:t>
            </a:r>
            <a:r>
              <a:rPr lang="ru-RU" sz="2000" dirty="0" smtClean="0"/>
              <a:t>67 %</a:t>
            </a:r>
            <a:endParaRPr lang="ru-RU" sz="2000" dirty="0"/>
          </a:p>
        </p:txBody>
      </p:sp>
      <p:sp>
        <p:nvSpPr>
          <p:cNvPr id="112" name="TextBox 111"/>
          <p:cNvSpPr txBox="1"/>
          <p:nvPr/>
        </p:nvSpPr>
        <p:spPr>
          <a:xfrm>
            <a:off x="2436404" y="6397543"/>
            <a:ext cx="4119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Содержание углерода, %</a:t>
            </a:r>
            <a:endParaRPr lang="ru-RU" sz="2000" dirty="0"/>
          </a:p>
        </p:txBody>
      </p:sp>
      <p:sp>
        <p:nvSpPr>
          <p:cNvPr id="113" name="TextBox 112"/>
          <p:cNvSpPr txBox="1"/>
          <p:nvPr/>
        </p:nvSpPr>
        <p:spPr>
          <a:xfrm>
            <a:off x="2420076" y="432211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</a:t>
            </a:r>
            <a:endParaRPr lang="ru-RU" sz="2000" dirty="0"/>
          </a:p>
        </p:txBody>
      </p:sp>
      <p:sp>
        <p:nvSpPr>
          <p:cNvPr id="114" name="TextBox 113"/>
          <p:cNvSpPr txBox="1"/>
          <p:nvPr/>
        </p:nvSpPr>
        <p:spPr>
          <a:xfrm>
            <a:off x="314659" y="978465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1539 С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7049629" y="3312251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727 С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90238" y="3166365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911 С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90238" y="5841781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500 С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251442" y="869760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1600 С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586834" y="3671047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768, С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4472184" y="1601926"/>
            <a:ext cx="8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1147 С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339752" y="476672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ликвидуса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331640" y="1556792"/>
            <a:ext cx="1296144" cy="400110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solidFill>
                  <a:srgbClr val="00FF00"/>
                </a:solidFill>
              </a:rPr>
              <a:t>Солидус</a:t>
            </a:r>
            <a:endParaRPr lang="ru-RU" sz="2000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598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620688"/>
            <a:ext cx="8640960" cy="5174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i="1" dirty="0" smtClean="0">
                <a:solidFill>
                  <a:srgbClr val="0000FF"/>
                </a:solidFill>
              </a:rPr>
              <a:t>Ж </a:t>
            </a:r>
            <a:r>
              <a:rPr lang="ru-RU" sz="3200" dirty="0" smtClean="0"/>
              <a:t>– жидкий раствор.</a:t>
            </a:r>
          </a:p>
          <a:p>
            <a:pPr algn="just">
              <a:lnSpc>
                <a:spcPct val="150000"/>
              </a:lnSpc>
            </a:pPr>
            <a:r>
              <a:rPr lang="ru-RU" sz="3200" i="1" dirty="0" smtClean="0">
                <a:solidFill>
                  <a:srgbClr val="0000FF"/>
                </a:solidFill>
              </a:rPr>
              <a:t>Первичный </a:t>
            </a:r>
            <a:r>
              <a:rPr lang="ru-RU" sz="3200" i="1" dirty="0">
                <a:solidFill>
                  <a:srgbClr val="0000FF"/>
                </a:solidFill>
              </a:rPr>
              <a:t>цементит (Ц</a:t>
            </a:r>
            <a:r>
              <a:rPr lang="ru-RU" sz="3200" i="1" baseline="-25000" dirty="0">
                <a:solidFill>
                  <a:srgbClr val="0000FF"/>
                </a:solidFill>
              </a:rPr>
              <a:t>1</a:t>
            </a:r>
            <a:r>
              <a:rPr lang="ru-RU" sz="3200" i="1" dirty="0">
                <a:solidFill>
                  <a:srgbClr val="0000FF"/>
                </a:solidFill>
              </a:rPr>
              <a:t>), </a:t>
            </a:r>
            <a:r>
              <a:rPr lang="ru-RU" sz="3200" dirty="0"/>
              <a:t>выделяющийся при первичной кристаллизации из жидкого </a:t>
            </a:r>
            <a:r>
              <a:rPr lang="ru-RU" sz="3200" dirty="0" smtClean="0"/>
              <a:t>сплава.</a:t>
            </a:r>
            <a:endParaRPr lang="ru-RU" sz="3200" dirty="0"/>
          </a:p>
          <a:p>
            <a:pPr algn="just">
              <a:lnSpc>
                <a:spcPct val="150000"/>
              </a:lnSpc>
            </a:pPr>
            <a:r>
              <a:rPr lang="ru-RU" sz="3200" i="1" dirty="0" smtClean="0">
                <a:solidFill>
                  <a:srgbClr val="0000FF"/>
                </a:solidFill>
              </a:rPr>
              <a:t>Вторичный </a:t>
            </a:r>
            <a:r>
              <a:rPr lang="ru-RU" sz="3200" i="1" dirty="0">
                <a:solidFill>
                  <a:srgbClr val="0000FF"/>
                </a:solidFill>
              </a:rPr>
              <a:t>цементит (Ц</a:t>
            </a:r>
            <a:r>
              <a:rPr lang="ru-RU" sz="3200" i="1" baseline="-25000" dirty="0">
                <a:solidFill>
                  <a:srgbClr val="0000FF"/>
                </a:solidFill>
              </a:rPr>
              <a:t>2</a:t>
            </a:r>
            <a:r>
              <a:rPr lang="ru-RU" sz="3200" i="1" dirty="0">
                <a:solidFill>
                  <a:srgbClr val="0000FF"/>
                </a:solidFill>
              </a:rPr>
              <a:t>), </a:t>
            </a:r>
            <a:r>
              <a:rPr lang="ru-RU" sz="3200" dirty="0"/>
              <a:t>выделяющийся из твердого раствора </a:t>
            </a:r>
            <a:r>
              <a:rPr lang="ru-RU" sz="3200" dirty="0" smtClean="0"/>
              <a:t>аустенита.</a:t>
            </a:r>
          </a:p>
          <a:p>
            <a:pPr algn="just">
              <a:lnSpc>
                <a:spcPct val="150000"/>
              </a:lnSpc>
            </a:pPr>
            <a:r>
              <a:rPr lang="ru-RU" sz="3200" dirty="0" smtClean="0"/>
              <a:t> </a:t>
            </a:r>
            <a:r>
              <a:rPr lang="ru-RU" sz="3200" i="1" dirty="0" smtClean="0">
                <a:solidFill>
                  <a:srgbClr val="0000FF"/>
                </a:solidFill>
              </a:rPr>
              <a:t>Третичный </a:t>
            </a:r>
            <a:r>
              <a:rPr lang="ru-RU" sz="3200" i="1" dirty="0">
                <a:solidFill>
                  <a:srgbClr val="0000FF"/>
                </a:solidFill>
              </a:rPr>
              <a:t>цементит (Ц</a:t>
            </a:r>
            <a:r>
              <a:rPr lang="ru-RU" sz="3200" i="1" baseline="-25000" dirty="0">
                <a:solidFill>
                  <a:srgbClr val="0000FF"/>
                </a:solidFill>
              </a:rPr>
              <a:t>3</a:t>
            </a:r>
            <a:r>
              <a:rPr lang="ru-RU" sz="3200" i="1" dirty="0">
                <a:solidFill>
                  <a:srgbClr val="0000FF"/>
                </a:solidFill>
              </a:rPr>
              <a:t>), </a:t>
            </a:r>
            <a:r>
              <a:rPr lang="ru-RU" sz="3200" dirty="0"/>
              <a:t>выделяющийся из твердого раствора феррита.</a:t>
            </a:r>
          </a:p>
        </p:txBody>
      </p:sp>
    </p:spTree>
    <p:extLst>
      <p:ext uri="{BB962C8B-B14F-4D97-AF65-F5344CB8AC3E}">
        <p14:creationId xmlns:p14="http://schemas.microsoft.com/office/powerpoint/2010/main" xmlns="" val="340161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Практическое  занятие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908720"/>
            <a:ext cx="8928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Решение задач по диаграмме  состояния железоуглеродистых сплавов </a:t>
            </a:r>
          </a:p>
        </p:txBody>
      </p:sp>
    </p:spTree>
    <p:extLst>
      <p:ext uri="{BB962C8B-B14F-4D97-AF65-F5344CB8AC3E}">
        <p14:creationId xmlns:p14="http://schemas.microsoft.com/office/powerpoint/2010/main" xmlns="" val="22530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496" y="764704"/>
            <a:ext cx="9108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Сплавы – </a:t>
            </a:r>
            <a:r>
              <a:rPr lang="ru-RU" sz="2000" dirty="0" smtClean="0"/>
              <a:t>сложные вещества, получаемые сплавлением или спеканием двух или нескольких веществ, называемых компонентами.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8600" y="1849841"/>
            <a:ext cx="9060915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В жидком состояние сплавы </a:t>
            </a:r>
            <a:r>
              <a:rPr lang="ru-RU" sz="2000" dirty="0" smtClean="0"/>
              <a:t>представляют собой жидкий раствор.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90240"/>
            <a:ext cx="6840760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496" y="4437112"/>
            <a:ext cx="9144000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00FF"/>
                </a:solidFill>
              </a:rPr>
              <a:t>В твердом виде сплавы </a:t>
            </a:r>
            <a:r>
              <a:rPr lang="ru-RU" sz="2000" dirty="0"/>
              <a:t>образуют механические смеси, химические соединения и твердые растворы.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6787" y="5001750"/>
            <a:ext cx="6552728" cy="1608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6326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496" y="9011"/>
            <a:ext cx="9108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Компоненты </a:t>
            </a:r>
            <a:r>
              <a:rPr lang="ru-RU" sz="2800" b="1" dirty="0" smtClean="0">
                <a:solidFill>
                  <a:schemeClr val="bg1"/>
                </a:solidFill>
              </a:rPr>
              <a:t>системы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96" y="1052736"/>
            <a:ext cx="900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Система</a:t>
            </a:r>
            <a:r>
              <a:rPr lang="ru-RU" sz="2000" dirty="0" smtClean="0"/>
              <a:t> – </a:t>
            </a:r>
            <a:r>
              <a:rPr lang="ru-RU" sz="2000" dirty="0"/>
              <a:t>называется группа сплавов, которая </a:t>
            </a:r>
            <a:r>
              <a:rPr lang="ru-RU" sz="2000" dirty="0" smtClean="0"/>
              <a:t>выделяется </a:t>
            </a:r>
            <a:r>
              <a:rPr lang="ru-RU" sz="2000" dirty="0"/>
              <a:t>для </a:t>
            </a:r>
            <a:r>
              <a:rPr lang="ru-RU" sz="2000" dirty="0" smtClean="0"/>
              <a:t>изучения </a:t>
            </a:r>
            <a:r>
              <a:rPr lang="ru-RU" sz="2000" dirty="0"/>
              <a:t>и строения их свойств.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770" y="2316067"/>
            <a:ext cx="90609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Компонентами</a:t>
            </a:r>
            <a:r>
              <a:rPr lang="ru-RU" sz="2000" dirty="0" smtClean="0"/>
              <a:t>  называются вещества, образующие систему.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5592" y="5085184"/>
            <a:ext cx="5468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</a:rPr>
              <a:t>Однокомпонентная система -  </a:t>
            </a:r>
            <a:r>
              <a:rPr lang="ru-RU" sz="2000" dirty="0" smtClean="0"/>
              <a:t>чистый металл.</a:t>
            </a:r>
            <a:endParaRPr lang="ru-RU" sz="2000" b="1" i="1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5592" y="5877272"/>
            <a:ext cx="60730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</a:rPr>
              <a:t>Двухкомпонентная система - </a:t>
            </a:r>
            <a:r>
              <a:rPr lang="ru-RU" sz="2000" dirty="0"/>
              <a:t>сплав двух </a:t>
            </a:r>
            <a:r>
              <a:rPr lang="ru-RU" sz="2000" dirty="0" smtClean="0"/>
              <a:t>металлов.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565412" y="4365104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Виды систем: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5592" y="2884489"/>
            <a:ext cx="8740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Компоненты в сплавах: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Жидкие и твердые растворы.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Химические соединения.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Механические смеси.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97504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44624"/>
            <a:ext cx="9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Фазы сплавов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496" y="980728"/>
            <a:ext cx="9108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Фаза</a:t>
            </a:r>
            <a:r>
              <a:rPr lang="ru-RU" sz="2000" dirty="0" smtClean="0"/>
              <a:t> – </a:t>
            </a:r>
            <a:r>
              <a:rPr lang="ru-RU" sz="2000" dirty="0"/>
              <a:t>называют однородную часть системы, имеющую одинаковый состав, одно и то же агрегатное состояние и отделенную от остальных частей системы поверхностью раздела, при переходе через которую химический состав или структура вещества изменяются скачкообразно.</a:t>
            </a:r>
          </a:p>
        </p:txBody>
      </p:sp>
      <p:pic>
        <p:nvPicPr>
          <p:cNvPr id="1026" name="Picture 2" descr="XuMuK.ru - Эвтектика - Большая Советская Энциклопед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6215" y="3284984"/>
            <a:ext cx="572212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163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</a:t>
            </a:r>
            <a:r>
              <a:rPr lang="ru-RU" sz="2800" b="1" dirty="0" smtClean="0">
                <a:solidFill>
                  <a:schemeClr val="bg1"/>
                </a:solidFill>
              </a:rPr>
              <a:t>Структурные </a:t>
            </a:r>
            <a:r>
              <a:rPr lang="ru-RU" sz="2800" b="1" dirty="0">
                <a:solidFill>
                  <a:schemeClr val="bg1"/>
                </a:solidFill>
              </a:rPr>
              <a:t>составляющие сплавов:</a:t>
            </a:r>
          </a:p>
          <a:p>
            <a:pPr algn="ctr"/>
            <a:r>
              <a:rPr lang="ru-RU" sz="2800" b="1" dirty="0"/>
              <a:t>твердый раствор, химические </a:t>
            </a:r>
            <a:r>
              <a:rPr lang="ru-RU" sz="2800" b="1" dirty="0" smtClean="0"/>
              <a:t>соединения, механическая </a:t>
            </a:r>
            <a:r>
              <a:rPr lang="ru-RU" sz="2800" b="1" dirty="0"/>
              <a:t>смесь.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241" y="1384995"/>
            <a:ext cx="89289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Структурные составляющие </a:t>
            </a:r>
            <a:r>
              <a:rPr lang="ru-RU" sz="2000" dirty="0" smtClean="0"/>
              <a:t>- это однородная часть строения, которая</a:t>
            </a:r>
            <a:r>
              <a:rPr lang="ru-RU" sz="2000" b="1" dirty="0" smtClean="0">
                <a:solidFill>
                  <a:srgbClr val="0000FF"/>
                </a:solidFill>
              </a:rPr>
              <a:t>  </a:t>
            </a:r>
            <a:r>
              <a:rPr lang="ru-RU" sz="2000" dirty="0" smtClean="0"/>
              <a:t>образует в результате первичный или вторичный кристалл сплава, как из жидкого так и твердого раствора.</a:t>
            </a:r>
            <a:endParaRPr lang="ru-RU" sz="2000" dirty="0"/>
          </a:p>
        </p:txBody>
      </p:sp>
      <p:pic>
        <p:nvPicPr>
          <p:cNvPr id="6" name="Picture 2" descr="http://osvarke.info/uploads/posts/2011-10/1319574772_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3"/>
            <a:ext cx="8286750" cy="329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589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20" y="764704"/>
            <a:ext cx="90364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Твердый раствор </a:t>
            </a:r>
            <a:r>
              <a:rPr lang="ru-RU" sz="2000" dirty="0" smtClean="0"/>
              <a:t>- имеет одну кристаллическую решетку </a:t>
            </a:r>
            <a:r>
              <a:rPr lang="ru-RU" sz="2000" dirty="0" err="1" smtClean="0"/>
              <a:t>металларастворителя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3020" y="1349985"/>
            <a:ext cx="9036496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/>
              <a:t>В твердом растворе </a:t>
            </a:r>
            <a:r>
              <a:rPr lang="ru-RU" sz="2000" b="1" dirty="0" smtClean="0">
                <a:solidFill>
                  <a:srgbClr val="0000FF"/>
                </a:solidFill>
              </a:rPr>
              <a:t>внедрения </a:t>
            </a:r>
            <a:r>
              <a:rPr lang="ru-RU" sz="2000" dirty="0" smtClean="0"/>
              <a:t>атомы растворенного компонента занимают место между узлами кристаллической решетки металла – растворителя.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3020" y="3861048"/>
            <a:ext cx="9036496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/>
              <a:t>В твердом растворе </a:t>
            </a:r>
            <a:r>
              <a:rPr lang="ru-RU" sz="2000" b="1" dirty="0" smtClean="0">
                <a:solidFill>
                  <a:srgbClr val="0000FF"/>
                </a:solidFill>
              </a:rPr>
              <a:t>замещения </a:t>
            </a:r>
            <a:r>
              <a:rPr lang="ru-RU" sz="2000" dirty="0" smtClean="0"/>
              <a:t>атомы растворенного компонента частично замещают в узлах атомы  металла – растворителя.</a:t>
            </a:r>
            <a:endParaRPr lang="ru-RU" sz="20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221571" y="5085184"/>
            <a:ext cx="0" cy="16561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707904" y="5037400"/>
            <a:ext cx="0" cy="17039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203848" y="5037400"/>
            <a:ext cx="0" cy="17039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708176" y="5037400"/>
            <a:ext cx="0" cy="17039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555776" y="6453336"/>
            <a:ext cx="18002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2555774" y="5229200"/>
            <a:ext cx="18002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2555776" y="5661248"/>
            <a:ext cx="18002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2555772" y="6051670"/>
            <a:ext cx="18002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2532388" y="3861048"/>
            <a:ext cx="18002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2532386" y="2636912"/>
            <a:ext cx="18002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2532388" y="3068960"/>
            <a:ext cx="18002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2532384" y="3459382"/>
            <a:ext cx="18002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2708820" y="2310313"/>
            <a:ext cx="0" cy="17039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139952" y="2310313"/>
            <a:ext cx="0" cy="17039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643375" y="2310313"/>
            <a:ext cx="0" cy="17039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181794" y="2310313"/>
            <a:ext cx="0" cy="17039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 flipV="1">
            <a:off x="2661386" y="2593072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 flipV="1">
            <a:off x="3134360" y="2593072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 flipV="1">
            <a:off x="4089679" y="3415542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 flipV="1">
            <a:off x="3595787" y="2591517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 flipV="1">
            <a:off x="4092676" y="2575044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 flipV="1">
            <a:off x="4092518" y="3025120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 flipV="1">
            <a:off x="4089679" y="3814192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 flipV="1">
            <a:off x="3595787" y="3415542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 flipV="1">
            <a:off x="3595941" y="3025120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 flipV="1">
            <a:off x="3595941" y="3814192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 flipV="1">
            <a:off x="3134360" y="3407576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 flipV="1">
            <a:off x="3134360" y="3814192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 flipV="1">
            <a:off x="2654546" y="3817208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 flipV="1">
            <a:off x="2665959" y="3415542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 flipV="1">
            <a:off x="2660742" y="3027499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 flipV="1">
            <a:off x="3134360" y="3031527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 flipV="1">
            <a:off x="3851920" y="3616856"/>
            <a:ext cx="94868" cy="8768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 flipV="1">
            <a:off x="3352746" y="2780928"/>
            <a:ext cx="94868" cy="8768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 flipV="1">
            <a:off x="2866072" y="3212976"/>
            <a:ext cx="94868" cy="8768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 flipV="1">
            <a:off x="2665959" y="5185360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 flipV="1">
            <a:off x="3156414" y="5185360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 flipV="1">
            <a:off x="4174137" y="5185360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 flipV="1">
            <a:off x="4174137" y="5617408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 flipV="1">
            <a:off x="3660470" y="5198693"/>
            <a:ext cx="94868" cy="8768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 flipV="1">
            <a:off x="3156414" y="5611077"/>
            <a:ext cx="94868" cy="8768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 flipV="1">
            <a:off x="3660470" y="6007830"/>
            <a:ext cx="94868" cy="8768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 flipV="1">
            <a:off x="3156414" y="6409496"/>
            <a:ext cx="94868" cy="8768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 flipV="1">
            <a:off x="4174137" y="6011331"/>
            <a:ext cx="94868" cy="8768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 flipV="1">
            <a:off x="3660470" y="5617408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 flipV="1">
            <a:off x="2665959" y="5617408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 flipV="1">
            <a:off x="4174137" y="6409496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 flipV="1">
            <a:off x="3660470" y="6409496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 flipV="1">
            <a:off x="2665959" y="6417767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 flipV="1">
            <a:off x="3156414" y="6007830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 flipV="1">
            <a:off x="2654546" y="6011331"/>
            <a:ext cx="94868" cy="876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304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5" grpId="0" animBg="1"/>
      <p:bldP spid="66" grpId="0" animBg="1"/>
      <p:bldP spid="72" grpId="0" animBg="1"/>
      <p:bldP spid="73" grpId="0" animBg="1"/>
      <p:bldP spid="74" grpId="0" animBg="1"/>
      <p:bldP spid="75" grpId="0" animBg="1"/>
      <p:bldP spid="7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20688"/>
            <a:ext cx="89289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Химические </a:t>
            </a:r>
            <a:r>
              <a:rPr lang="ru-RU" sz="2000" b="1" dirty="0">
                <a:solidFill>
                  <a:srgbClr val="0000FF"/>
                </a:solidFill>
              </a:rPr>
              <a:t>соединения </a:t>
            </a:r>
            <a:r>
              <a:rPr lang="ru-RU" sz="2000" dirty="0" smtClean="0"/>
              <a:t>– </a:t>
            </a:r>
            <a:r>
              <a:rPr lang="ru-RU" sz="2000" dirty="0"/>
              <a:t>однородное кристаллическое тело, имеет кристаллическую решетку с упорядоченным расположением атомов, которая </a:t>
            </a:r>
            <a:r>
              <a:rPr lang="ru-RU" sz="2000" dirty="0" smtClean="0"/>
              <a:t>отличается </a:t>
            </a:r>
            <a:r>
              <a:rPr lang="ru-RU" sz="2000" dirty="0"/>
              <a:t>от решеток элементов, образующих это соединение.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204864"/>
            <a:ext cx="89289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/>
              <a:t>Пример:</a:t>
            </a:r>
            <a:r>
              <a:rPr lang="ru-RU" sz="2000" b="1" dirty="0" smtClean="0">
                <a:solidFill>
                  <a:srgbClr val="0000FF"/>
                </a:solidFill>
              </a:rPr>
              <a:t> Цементит </a:t>
            </a:r>
            <a:r>
              <a:rPr lang="en-US" sz="2000" b="1" dirty="0" smtClean="0">
                <a:solidFill>
                  <a:srgbClr val="0000FF"/>
                </a:solidFill>
              </a:rPr>
              <a:t>Fe</a:t>
            </a:r>
            <a:r>
              <a:rPr lang="en-US" sz="1100" b="1" dirty="0" smtClean="0">
                <a:solidFill>
                  <a:srgbClr val="0000FF"/>
                </a:solidFill>
              </a:rPr>
              <a:t>3</a:t>
            </a:r>
            <a:r>
              <a:rPr lang="en-US" sz="2000" b="1" dirty="0" smtClean="0">
                <a:solidFill>
                  <a:srgbClr val="0000FF"/>
                </a:solidFill>
              </a:rPr>
              <a:t>C </a:t>
            </a:r>
            <a:r>
              <a:rPr lang="en-US" sz="2000" dirty="0" smtClean="0"/>
              <a:t>–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r>
              <a:rPr lang="ru-RU" sz="2000" dirty="0" err="1" smtClean="0"/>
              <a:t>карбит</a:t>
            </a:r>
            <a:r>
              <a:rPr lang="ru-RU" sz="2000" dirty="0" smtClean="0"/>
              <a:t> железа.</a:t>
            </a:r>
            <a:endParaRPr lang="ru-R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14567" y="2996952"/>
            <a:ext cx="9036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А</a:t>
            </a:r>
            <a:r>
              <a:rPr lang="en-US" sz="2000" b="1" dirty="0" smtClean="0">
                <a:solidFill>
                  <a:srgbClr val="0000FF"/>
                </a:solidFill>
              </a:rPr>
              <a:t>m </a:t>
            </a:r>
            <a:r>
              <a:rPr lang="en-US" sz="2000" b="1" dirty="0" err="1" smtClean="0">
                <a:solidFill>
                  <a:srgbClr val="0000FF"/>
                </a:solidFill>
              </a:rPr>
              <a:t>Bn</a:t>
            </a:r>
            <a:r>
              <a:rPr lang="en-US" sz="2000" dirty="0" smtClean="0"/>
              <a:t>,</a:t>
            </a:r>
            <a:r>
              <a:rPr lang="ru-RU" sz="2000" dirty="0" smtClean="0"/>
              <a:t> где </a:t>
            </a:r>
            <a:r>
              <a:rPr lang="ru-RU" sz="2000" b="1" dirty="0" smtClean="0">
                <a:solidFill>
                  <a:srgbClr val="0000FF"/>
                </a:solidFill>
              </a:rPr>
              <a:t>А</a:t>
            </a:r>
            <a:r>
              <a:rPr lang="ru-RU" sz="2000" dirty="0" smtClean="0"/>
              <a:t> и </a:t>
            </a:r>
            <a:r>
              <a:rPr lang="ru-RU" sz="2000" b="1" dirty="0" smtClean="0">
                <a:solidFill>
                  <a:srgbClr val="0000FF"/>
                </a:solidFill>
              </a:rPr>
              <a:t>В</a:t>
            </a:r>
            <a:r>
              <a:rPr lang="ru-RU" sz="2000" dirty="0" smtClean="0"/>
              <a:t> (большое) – компоненты химических соединений, </a:t>
            </a:r>
            <a:r>
              <a:rPr lang="en-US" sz="2000" dirty="0" smtClean="0"/>
              <a:t>m</a:t>
            </a:r>
            <a:r>
              <a:rPr lang="ru-RU" sz="2000" dirty="0" smtClean="0"/>
              <a:t> и</a:t>
            </a:r>
            <a:r>
              <a:rPr lang="en-US" sz="2000" dirty="0" smtClean="0"/>
              <a:t> n </a:t>
            </a:r>
            <a:r>
              <a:rPr lang="ru-RU" sz="2000" dirty="0" smtClean="0"/>
              <a:t>(малое) – простые числа, которые отображают валентность химических соединений.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50328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888" y="908720"/>
            <a:ext cx="88341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Механическая смесь </a:t>
            </a:r>
            <a:r>
              <a:rPr lang="ru-RU" sz="2000" dirty="0" smtClean="0"/>
              <a:t>– </a:t>
            </a:r>
            <a:r>
              <a:rPr lang="ru-RU" sz="2000" dirty="0"/>
              <a:t>микроскопически малые, тесно перемешанные и связанные между собой компоненты сплава, состоящие из чистых металлов, твердых растворов и химических соединений</a:t>
            </a:r>
            <a:r>
              <a:rPr lang="ru-RU" sz="2000" dirty="0" smtClean="0"/>
              <a:t>. 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94888" y="2636912"/>
            <a:ext cx="88569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solidFill>
                  <a:srgbClr val="0000FF"/>
                </a:solidFill>
              </a:rPr>
              <a:t>Эвтектики</a:t>
            </a:r>
            <a:r>
              <a:rPr lang="ru-RU" sz="2000" dirty="0"/>
              <a:t> </a:t>
            </a:r>
            <a:r>
              <a:rPr lang="ru-RU" sz="2000" dirty="0" smtClean="0"/>
              <a:t>- образуются </a:t>
            </a:r>
            <a:r>
              <a:rPr lang="ru-RU" sz="2000" dirty="0"/>
              <a:t>из жидкого сплава при охлаждении и характеризуются самой низкой температурой затвердевания смеси, хорошими литейными качествами и высокими механическими свойствами.</a:t>
            </a:r>
          </a:p>
        </p:txBody>
      </p:sp>
      <p:pic>
        <p:nvPicPr>
          <p:cNvPr id="1026" name="Picture 2" descr="малая масса (как минимум на 30 % меньше по сравнению с чугунными) - Областной конкурс научно исследовательских работ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93096"/>
            <a:ext cx="7560840" cy="243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128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rgbClr val="A0AEEF"/>
            </a:gs>
            <a:gs pos="0">
              <a:srgbClr val="0000FF"/>
            </a:gs>
            <a:gs pos="13000">
              <a:srgbClr val="C4D6EB"/>
            </a:gs>
            <a:gs pos="21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688" y="980728"/>
            <a:ext cx="895980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 smtClean="0">
                <a:solidFill>
                  <a:srgbClr val="0000FF"/>
                </a:solidFill>
              </a:rPr>
              <a:t>Ледебурит</a:t>
            </a:r>
            <a:r>
              <a:rPr lang="ru-RU" sz="2000" b="1" dirty="0" smtClean="0"/>
              <a:t>-</a:t>
            </a: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r>
              <a:rPr lang="ru-RU" sz="2000" dirty="0" smtClean="0"/>
              <a:t>это правильно построенная механическая смесь состоящая из аустенита (А) и цементита (Ц), которая получается в результате первичной кристаллизации.</a:t>
            </a:r>
            <a:r>
              <a:rPr lang="ru-RU" sz="2000" dirty="0"/>
              <a:t> </a:t>
            </a:r>
            <a:r>
              <a:rPr lang="ru-RU" sz="2000" b="1" dirty="0" smtClean="0">
                <a:solidFill>
                  <a:srgbClr val="0000FF"/>
                </a:solidFill>
              </a:rPr>
              <a:t>Л (А+ Ц)</a:t>
            </a:r>
            <a:r>
              <a:rPr lang="ru-RU" sz="2000" dirty="0" smtClean="0"/>
              <a:t>.</a:t>
            </a:r>
            <a:r>
              <a:rPr lang="ru-RU" sz="2000" dirty="0" smtClean="0">
                <a:solidFill>
                  <a:srgbClr val="0000FF"/>
                </a:solidFill>
              </a:rPr>
              <a:t> </a:t>
            </a:r>
            <a:r>
              <a:rPr lang="ru-RU" sz="2000" dirty="0" smtClean="0"/>
              <a:t>Наименьшая температура затвердевания 1147 С. 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/>
              <a:t>Может существовать до температуры 727, ниже грани, распадается на перлит (П) и цементит (Ц). Является структурой, а не фазой.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89296" y="3501008"/>
            <a:ext cx="89826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Аустенит </a:t>
            </a:r>
            <a:r>
              <a:rPr lang="ru-RU" sz="2000" b="1" dirty="0" smtClean="0"/>
              <a:t>- </a:t>
            </a:r>
            <a:r>
              <a:rPr lang="ru-RU" sz="2000" dirty="0"/>
              <a:t>является твердым раствором </a:t>
            </a:r>
            <a:r>
              <a:rPr lang="ru-RU" sz="2000" dirty="0" smtClean="0"/>
              <a:t>углерода (до 2,14 %) </a:t>
            </a:r>
            <a:r>
              <a:rPr lang="ru-RU" sz="2000" dirty="0"/>
              <a:t>в γ-железе. </a:t>
            </a:r>
            <a:r>
              <a:rPr lang="ru-RU" sz="2000" dirty="0" smtClean="0"/>
              <a:t>Существует в железо углеродистых сплавах, только при высоких температурах от 1539 – 727 градусов.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5260" y="5085184"/>
            <a:ext cx="89826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00FF"/>
                </a:solidFill>
              </a:rPr>
              <a:t>Цементит </a:t>
            </a:r>
            <a:r>
              <a:rPr lang="ru-RU" sz="2000" b="1" dirty="0" smtClean="0"/>
              <a:t>- </a:t>
            </a:r>
            <a:r>
              <a:rPr lang="ru-RU" sz="2000" dirty="0"/>
              <a:t>это химическое соединение железа с углеродом (карбид железа) Fе3С. Цементит содержит около 6,67</a:t>
            </a:r>
            <a:r>
              <a:rPr lang="ru-RU" sz="2000" dirty="0" smtClean="0"/>
              <a:t>%. Высокая твердость, не обладает пластичностью, является хрупким. Распадается на феррит и свободный углерод.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68883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3226</TotalTime>
  <Words>910</Words>
  <Application>Microsoft Office PowerPoint</Application>
  <PresentationFormat>Экран (4:3)</PresentationFormat>
  <Paragraphs>170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учебно-методического комплекса по дисциплине  в системе СПО</dc:title>
  <dc:creator>User</dc:creator>
  <cp:lastModifiedBy>Капустина Надежда</cp:lastModifiedBy>
  <cp:revision>346</cp:revision>
  <dcterms:created xsi:type="dcterms:W3CDTF">2011-06-07T06:04:13Z</dcterms:created>
  <dcterms:modified xsi:type="dcterms:W3CDTF">2014-10-06T06:19:42Z</dcterms:modified>
</cp:coreProperties>
</file>