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90" r:id="rId3"/>
    <p:sldId id="284" r:id="rId4"/>
    <p:sldId id="291" r:id="rId5"/>
    <p:sldId id="292" r:id="rId6"/>
    <p:sldId id="285" r:id="rId7"/>
    <p:sldId id="257" r:id="rId8"/>
    <p:sldId id="287" r:id="rId9"/>
    <p:sldId id="260" r:id="rId10"/>
    <p:sldId id="293" r:id="rId11"/>
    <p:sldId id="295" r:id="rId12"/>
    <p:sldId id="294" r:id="rId13"/>
    <p:sldId id="296" r:id="rId14"/>
    <p:sldId id="297" r:id="rId15"/>
    <p:sldId id="261" r:id="rId16"/>
    <p:sldId id="281" r:id="rId17"/>
    <p:sldId id="280" r:id="rId18"/>
    <p:sldId id="286" r:id="rId19"/>
    <p:sldId id="288" r:id="rId20"/>
    <p:sldId id="263" r:id="rId21"/>
    <p:sldId id="28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C3145-1D10-4D5F-AE46-E3AAA6E1C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62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6B21A-7321-4722-81E5-30ACF3704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16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CF8E5-0F2E-4C4F-8DA9-14EC38541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717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009A8-F83A-4C6F-87A5-946C7994C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97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F7238-8080-4BC5-9915-AAA9E94B6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601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8DBCD-5621-4127-ADD5-EA3E74F23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85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90699-9F5C-4FE3-B895-8D5F64032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4AE42-E968-4E6E-B0B9-FA6E7DA45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1FB93-5EC2-46CF-A3E6-F94079374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919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9E531-A222-4BD0-ADA3-387B8577F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76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AB38F-84AB-4CEE-98B7-ED56C7EFC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09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6619E-0E41-4CDD-888D-D556B54FC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85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D3DD998-68BB-4652-BCF1-ECD72EBE7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44145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FF00"/>
                </a:solidFill>
              </a:rPr>
              <a:t>Лекция № 10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229600" cy="42481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400" smtClean="0"/>
              <a:t>	</a:t>
            </a:r>
            <a:r>
              <a:rPr lang="ru-RU" altLang="ru-RU" sz="4000" b="1" smtClean="0">
                <a:solidFill>
                  <a:schemeClr val="bg1"/>
                </a:solidFill>
              </a:rPr>
              <a:t>Основы физиологии пирамидной и непирамидной (экстрапирамидной) систем. Основы физиологии базальных ганглиев и ретикулярной 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Паркинсонизм (болезнь Паркинсона)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800" smtClean="0"/>
              <a:t>	</a:t>
            </a:r>
            <a:endParaRPr lang="en-US" altLang="ru-RU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2100" smtClean="0">
                <a:solidFill>
                  <a:schemeClr val="bg1"/>
                </a:solidFill>
              </a:rPr>
              <a:t>		</a:t>
            </a:r>
            <a:r>
              <a:rPr lang="ru-RU" altLang="ru-RU" sz="2600" b="1" smtClean="0">
                <a:solidFill>
                  <a:schemeClr val="bg1"/>
                </a:solidFill>
              </a:rPr>
              <a:t>Возникает при поражении дофаминергических нейронов компактной части черной субстанции (снижение концентрации стриарного дофамина), что приводит к растормаживанию нейронов стриатума. Проявляется в виде триады: мышечная ригидность - повышение тонуса мышц, преимущественно сгибателей; акинезия (гипокинезия) - снижение двигательной активности, обеднение движений, их замедленность; тремор - дрожание различных сегментов тела. При активных или пассивных движениях тремор может исчезать. Иногда возникают вегетативные расстройства. Характерны нарушения психики: снижение инициативы, интереса к окружающему; эмоциональные расстройства - эмоциональная тупость, раздражительность, эгоцентризм, назойливость, импульсивность; снижение интеллекта, деменция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Большая хорея (хорея Гентингтона)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</a:t>
            </a:r>
            <a:r>
              <a:rPr lang="en-US" altLang="ru-RU" sz="2400" smtClean="0"/>
              <a:t>	</a:t>
            </a:r>
            <a:r>
              <a:rPr lang="ru-RU" altLang="ru-RU" sz="2700" b="1" smtClean="0">
                <a:solidFill>
                  <a:schemeClr val="bg1"/>
                </a:solidFill>
              </a:rPr>
              <a:t>Хроническое дегенеративное заболевание. Возникает при поражении внутристриарных нейронов, при гибели внутристриарных холинергических волокон и ГАМК-ергических волокон, идущих от стриарных нейронов к нейронам черного вещества. Кроме того, наблюдается повышение функциональной активности дофаминергических нейронов черного вещества, проецирующихся в стриатум. Проявляется гиперкинезами (непроизвольные размашистые движения конечностей, больные гримасничают, при ходьбе раскачиваются, пританцовывают и т.д.), нарушениями речи (медленная, неравномерная). Возникают психические расстройства (эмоциональные нарушения, нарушения памяти, снижение интеллекта, деменция) и галюцинаторные психозы. Течение - прогрессирующее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Малая хорея (хорея Сиденхема)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</a:t>
            </a:r>
            <a:r>
              <a:rPr lang="ru-RU" altLang="ru-RU" sz="2800" b="1" smtClean="0">
                <a:solidFill>
                  <a:schemeClr val="bg1"/>
                </a:solidFill>
              </a:rPr>
              <a:t>Возникает преимущественно в детском и подростковом возрасте (5-15 лет), на фоне ревматоидных или острых воспалительных поражений ЦНС. Связано с функциональной незрелостью гематоэнцефалического барьера, на фоне которой развиваются временные функциональные расстройства деятельности внутристриарных холинергических и ГАМК-ергических нейронов. Проявляется гиперкинезами: насильственными непроизвольными движениями рук, языка, иногда нарушается глотание, речь и ходьба. Сопровождается мышечной гипотонией (резкое снижение мышечного тонуса). В большинстве случаев полное выздоровление наблюдается через несколько месяцев от начала заболевания, рецидивы редки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Атетоз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</a:t>
            </a:r>
            <a:endParaRPr lang="en-US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2400" smtClean="0"/>
              <a:t>	</a:t>
            </a:r>
            <a:r>
              <a:rPr lang="ru-RU" altLang="ru-RU" b="1" smtClean="0">
                <a:solidFill>
                  <a:schemeClr val="bg1"/>
                </a:solidFill>
              </a:rPr>
              <a:t>Возникает при поражении преимущественно бледного шара, однако иногда появляется и при поражении хвостатого ядра. Проявляется гиперкинезом в виде медленных насильственных, тонических движений, которые одновременно захватывают как мышцы агонисты, так и антагонисты. Движения носят вычурный, червеобразный характер, распространяются преимущественно на дистальные отделы конечностей и мимическую мускулатуру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Гемибаллизм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</a:t>
            </a:r>
            <a:r>
              <a:rPr lang="ru-RU" altLang="ru-RU" b="1" smtClean="0">
                <a:solidFill>
                  <a:schemeClr val="bg1"/>
                </a:solidFill>
              </a:rPr>
              <a:t>Возникает при поражении субталамического ядра (Льюисова тела). По-видимому, является результатом гибели ГАМК-ергических нейронов субталамического ядра, проецирующихся к нейронам бледного шара и оказывающих на них тормозные влияния. Основные симптомы преимущественно связаны с растормаживанием последних. Проявляется крупноразмашистыми бросковыми и вращательными движениями в проксимальных суставах верхних конечностей на противоположной поражению стороне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412875"/>
            <a:ext cx="4038600" cy="4713288"/>
          </a:xfrm>
        </p:spPr>
      </p:pic>
      <p:pic>
        <p:nvPicPr>
          <p:cNvPr id="16387" name="Picture 7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Ретикулярная формация делится на три зоны:</a:t>
            </a:r>
            <a:r>
              <a:rPr lang="ru-RU" sz="4000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chemeClr val="bg1"/>
                </a:solidFill>
              </a:rPr>
              <a:t>медианную, расположенную по средней линии; </a:t>
            </a:r>
          </a:p>
          <a:p>
            <a:pPr eaLnBrk="1" hangingPunct="1"/>
            <a:r>
              <a:rPr lang="ru-RU" altLang="ru-RU" sz="3600" b="1" smtClean="0">
                <a:solidFill>
                  <a:schemeClr val="bg1"/>
                </a:solidFill>
              </a:rPr>
              <a:t>медиальную, занимающую медиальные отделы ствола, </a:t>
            </a:r>
          </a:p>
          <a:p>
            <a:pPr eaLnBrk="1" hangingPunct="1"/>
            <a:r>
              <a:rPr lang="ru-RU" altLang="ru-RU" sz="3600" b="1" smtClean="0">
                <a:solidFill>
                  <a:schemeClr val="bg1"/>
                </a:solidFill>
              </a:rPr>
              <a:t>латеральную, нейроны которой лежат вблизи сенсорных образований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Ядра ретикулярной формации</a:t>
            </a:r>
          </a:p>
        </p:txBody>
      </p:sp>
      <p:pic>
        <p:nvPicPr>
          <p:cNvPr id="18435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36613"/>
            <a:ext cx="4495800" cy="6021387"/>
          </a:xfrm>
        </p:spPr>
      </p:pic>
      <p:pic>
        <p:nvPicPr>
          <p:cNvPr id="18436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836613"/>
            <a:ext cx="4643437" cy="6021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333375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медиаторные системы ретикулярной формации</a:t>
            </a:r>
          </a:p>
        </p:txBody>
      </p:sp>
      <p:pic>
        <p:nvPicPr>
          <p:cNvPr id="1945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333375"/>
            <a:ext cx="8280400" cy="6524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5492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Восходящая активирующая ретикулярная система (ВАРС) </a:t>
            </a:r>
          </a:p>
        </p:txBody>
      </p:sp>
      <p:pic>
        <p:nvPicPr>
          <p:cNvPr id="2048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908050"/>
            <a:ext cx="7643812" cy="5761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u="sng" smtClean="0">
                <a:solidFill>
                  <a:srgbClr val="FFFF00"/>
                </a:solidFill>
              </a:rPr>
              <a:t>Основные компоненты пирамидной системы:</a:t>
            </a:r>
            <a:endParaRPr lang="ru-RU" altLang="ru-RU" sz="4000" u="sng" smtClean="0">
              <a:solidFill>
                <a:srgbClr val="FFFF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3600" b="1" smtClean="0">
                <a:solidFill>
                  <a:schemeClr val="bg1"/>
                </a:solidFill>
              </a:rPr>
              <a:t>Двигательные области коры больших полушарий (1, 2, 3, 4, 5, 6, 7 поля коры по Бродману). Прецентральная и постцентральная извилины</a:t>
            </a:r>
          </a:p>
          <a:p>
            <a:pPr eaLnBrk="1" hangingPunct="1">
              <a:lnSpc>
                <a:spcPct val="80000"/>
              </a:lnSpc>
            </a:pPr>
            <a:endParaRPr lang="ru-RU" altLang="ru-RU" sz="36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3600" b="1" smtClean="0">
                <a:solidFill>
                  <a:schemeClr val="bg1"/>
                </a:solidFill>
              </a:rPr>
              <a:t>Пирамидные пути: передний и боковой кортикоспинальные тракты, кортиконуклеарный (корково-ядерный) путь.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Функции ретикулярной формации</a:t>
            </a:r>
          </a:p>
        </p:txBody>
      </p:sp>
      <p:pic>
        <p:nvPicPr>
          <p:cNvPr id="21507" name="Picture 5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908050"/>
            <a:ext cx="8229600" cy="57610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eaLnBrk="1" hangingPunct="1"/>
            <a:r>
              <a:rPr lang="ru-RU" altLang="ru-RU" sz="3200" b="1" u="sng" smtClean="0">
                <a:solidFill>
                  <a:srgbClr val="FFFF00"/>
                </a:solidFill>
              </a:rPr>
              <a:t>Общие функции ретикулярной формации</a:t>
            </a:r>
            <a:r>
              <a:rPr lang="ru-RU" altLang="ru-RU" sz="4000" smtClean="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регуляция возбудимости коры: уровня осознания стимулов и реакций, регуляция цикла сон/бодрствование (восходящая активирующая ретикулярная система);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придание аффективно-эмоциональных аспектов сенсорным стимулам, особенно болевым, за счет  передачи  афферентной  информации в лимбическую систему;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двигательная регуляция, особенно связанной с так называемыми жизненно важными рефлексами   (кровообращения,   дыхания,   глотания, кашля и чихания), требующими координации нескольких афферентных и эфферентных систем;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smtClean="0">
                <a:solidFill>
                  <a:schemeClr val="bg1"/>
                </a:solidFill>
              </a:rPr>
              <a:t>регуляция позы и целенаправленных движений.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pPr eaLnBrk="1" hangingPunct="1"/>
            <a:r>
              <a:rPr lang="ru-RU" altLang="ru-RU" smtClean="0"/>
              <a:t>Двигательные области ЦНС</a:t>
            </a:r>
          </a:p>
        </p:txBody>
      </p:sp>
      <p:pic>
        <p:nvPicPr>
          <p:cNvPr id="4099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692150"/>
            <a:ext cx="7993063" cy="6165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Симптомы центрального («спастического») паралича: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>
                <a:solidFill>
                  <a:schemeClr val="bg1"/>
                </a:solidFill>
              </a:rPr>
              <a:t>гипертонус мышц (преимущественно сгибателей)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>
                <a:solidFill>
                  <a:schemeClr val="bg1"/>
                </a:solidFill>
              </a:rPr>
              <a:t>повышение глубоких (сухожильных рефлексов) при угнетении или выпадении поверхностных (кожных), а также появление патологических рефлексов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>
                <a:solidFill>
                  <a:schemeClr val="bg1"/>
                </a:solidFill>
              </a:rPr>
              <a:t>отсутствие атрофии мышц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>
                <a:solidFill>
                  <a:schemeClr val="bg1"/>
                </a:solidFill>
              </a:rPr>
              <a:t>клонусы и синкинезии.</a:t>
            </a:r>
            <a:r>
              <a:rPr lang="ru-RU" sz="2400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Симптомы периферического («вялого») паралича: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b="1" u="sng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>
                <a:solidFill>
                  <a:schemeClr val="bg1"/>
                </a:solidFill>
              </a:rPr>
              <a:t>атония мышц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>
                <a:solidFill>
                  <a:schemeClr val="bg1"/>
                </a:solidFill>
              </a:rPr>
              <a:t>арефлексия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>
                <a:solidFill>
                  <a:schemeClr val="bg1"/>
                </a:solidFill>
              </a:rPr>
              <a:t>атрофия мышечной ткани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04813"/>
            <a:ext cx="2952750" cy="777875"/>
          </a:xfrm>
        </p:spPr>
        <p:txBody>
          <a:bodyPr/>
          <a:lstStyle/>
          <a:p>
            <a:pPr eaLnBrk="1" hangingPunct="1"/>
            <a:endParaRPr lang="ru-RU" altLang="ru-RU" sz="2800" b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0"/>
            <a:ext cx="835183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20713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Непирамидная система (схема)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620713"/>
            <a:ext cx="7991475" cy="6237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49288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Базальные ганглии</a:t>
            </a:r>
          </a:p>
        </p:txBody>
      </p:sp>
      <p:pic>
        <p:nvPicPr>
          <p:cNvPr id="8195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49275"/>
            <a:ext cx="4284663" cy="6119813"/>
          </a:xfrm>
        </p:spPr>
      </p:pic>
      <p:pic>
        <p:nvPicPr>
          <p:cNvPr id="8196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4663" y="620713"/>
            <a:ext cx="4859337" cy="623728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88913"/>
            <a:ext cx="5689600" cy="549275"/>
          </a:xfrm>
        </p:spPr>
        <p:txBody>
          <a:bodyPr/>
          <a:lstStyle/>
          <a:p>
            <a:pPr eaLnBrk="1" hangingPunct="1">
              <a:defRPr/>
            </a:pPr>
            <a:endParaRPr lang="ru-RU" sz="24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1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0"/>
            <a:ext cx="8496300" cy="6669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0"/>
            <a:ext cx="76327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256</Words>
  <Application>Microsoft Office PowerPoint</Application>
  <PresentationFormat>Экран (4:3)</PresentationFormat>
  <Paragraphs>45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Оформление по умолчанию</vt:lpstr>
      <vt:lpstr>Лекция № 10</vt:lpstr>
      <vt:lpstr>Основные компоненты пирамидной системы:</vt:lpstr>
      <vt:lpstr>Двигательные области ЦНС</vt:lpstr>
      <vt:lpstr>Симптомы центрального («спастического») паралича:</vt:lpstr>
      <vt:lpstr>Презентация PowerPoint</vt:lpstr>
      <vt:lpstr>Непирамидная система (схема)</vt:lpstr>
      <vt:lpstr>Базальные ганглии</vt:lpstr>
      <vt:lpstr>Презентация PowerPoint</vt:lpstr>
      <vt:lpstr>Презентация PowerPoint</vt:lpstr>
      <vt:lpstr>Паркинсонизм (болезнь Паркинсона)</vt:lpstr>
      <vt:lpstr>Большая хорея (хорея Гентингтона)</vt:lpstr>
      <vt:lpstr>Малая хорея (хорея Сиденхема)</vt:lpstr>
      <vt:lpstr>Атетоз</vt:lpstr>
      <vt:lpstr>Гемибаллизм</vt:lpstr>
      <vt:lpstr>Презентация PowerPoint</vt:lpstr>
      <vt:lpstr>Ретикулярная формация делится на три зоны: </vt:lpstr>
      <vt:lpstr>Ядра ретикулярной формации</vt:lpstr>
      <vt:lpstr>Основные медиаторные системы ретикулярной формации</vt:lpstr>
      <vt:lpstr>Восходящая активирующая ретикулярная система (ВАРС) </vt:lpstr>
      <vt:lpstr>Функции ретикулярной формации</vt:lpstr>
      <vt:lpstr>Общие функции ретикулярной формации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№10</dc:title>
  <dc:creator>И.В. Филиппов</dc:creator>
  <cp:lastModifiedBy>Good Devil</cp:lastModifiedBy>
  <cp:revision>19</cp:revision>
  <dcterms:created xsi:type="dcterms:W3CDTF">2005-10-08T19:41:43Z</dcterms:created>
  <dcterms:modified xsi:type="dcterms:W3CDTF">2014-01-10T18:49:50Z</dcterms:modified>
</cp:coreProperties>
</file>