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63" r:id="rId3"/>
    <p:sldId id="298" r:id="rId4"/>
    <p:sldId id="267" r:id="rId5"/>
    <p:sldId id="272" r:id="rId6"/>
    <p:sldId id="270" r:id="rId7"/>
    <p:sldId id="271" r:id="rId8"/>
    <p:sldId id="273" r:id="rId9"/>
    <p:sldId id="274" r:id="rId10"/>
    <p:sldId id="281" r:id="rId11"/>
    <p:sldId id="276" r:id="rId12"/>
    <p:sldId id="275" r:id="rId13"/>
    <p:sldId id="277" r:id="rId14"/>
    <p:sldId id="278" r:id="rId15"/>
    <p:sldId id="256" r:id="rId16"/>
    <p:sldId id="299" r:id="rId17"/>
    <p:sldId id="300" r:id="rId18"/>
    <p:sldId id="301" r:id="rId19"/>
    <p:sldId id="302" r:id="rId20"/>
    <p:sldId id="265" r:id="rId21"/>
    <p:sldId id="266" r:id="rId22"/>
    <p:sldId id="268" r:id="rId23"/>
    <p:sldId id="292" r:id="rId24"/>
    <p:sldId id="293" r:id="rId25"/>
    <p:sldId id="294" r:id="rId26"/>
    <p:sldId id="279" r:id="rId27"/>
    <p:sldId id="286" r:id="rId28"/>
    <p:sldId id="264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1" r:id="rId37"/>
    <p:sldId id="312" r:id="rId38"/>
    <p:sldId id="280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538" autoAdjust="0"/>
    <p:restoredTop sz="94660"/>
  </p:normalViewPr>
  <p:slideViewPr>
    <p:cSldViewPr>
      <p:cViewPr varScale="1">
        <p:scale>
          <a:sx n="69" d="100"/>
          <a:sy n="69" d="100"/>
        </p:scale>
        <p:origin x="-9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8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16A44D9-613B-46AA-91E9-2308E4E16DC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8D608-8555-44C7-ACC9-7C6F6A5352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1DD42-79B5-4BC6-9D79-48921BBC69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0B33B9-BB8C-4BF6-861E-657BC6DC09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E9B960F-E481-4147-BD0B-972276109B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B7F33C0-9623-460C-BF32-7C9FA34DBD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457AE68-55FD-44F2-8001-154D2B68E4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0B8BA-FAEB-4678-93D5-24A5839744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C64DB-4BE0-41B9-A876-DEE05C0F3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A9702-F060-48D6-9AD7-60B47D666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10F0D-243B-45A6-BEC1-A9387DA75A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A3718-DD2A-41AF-9B24-911881D975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9AF8E-FCB5-4163-AFBC-B49C3ACB6F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8A53A-3DE6-4180-B649-B4C8776664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49969-338F-4035-A753-9B14E13FD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747D21C-672A-4CD9-A5A3-D183F734468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Регуляция параметров гомеостаза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Кальций,</a:t>
            </a:r>
          </a:p>
          <a:p>
            <a:r>
              <a:rPr lang="ru-RU"/>
              <a:t>глюкоза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 descr="кальций2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 l="4433" r="6206" b="8699"/>
          <a:stretch>
            <a:fillRect/>
          </a:stretch>
        </p:blipFill>
        <p:spPr>
          <a:xfrm>
            <a:off x="323850" y="0"/>
            <a:ext cx="8820150" cy="6510338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Сравнение эффектов паратирина и кальцитонина</a:t>
            </a:r>
          </a:p>
        </p:txBody>
      </p:sp>
      <p:graphicFrame>
        <p:nvGraphicFramePr>
          <p:cNvPr id="36952" name="Group 88"/>
          <p:cNvGraphicFramePr>
            <a:graphicFrameLocks noGrp="1"/>
          </p:cNvGraphicFramePr>
          <p:nvPr>
            <p:ph type="tbl" idx="1"/>
          </p:nvPr>
        </p:nvGraphicFramePr>
        <p:xfrm>
          <a:off x="0" y="1600200"/>
          <a:ext cx="8686800" cy="5116513"/>
        </p:xfrm>
        <a:graphic>
          <a:graphicData uri="http://schemas.openxmlformats.org/drawingml/2006/table">
            <a:tbl>
              <a:tblPr/>
              <a:tblGrid>
                <a:gridCol w="1303338"/>
                <a:gridCol w="3876675"/>
                <a:gridCol w="3506787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паратирин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кальцитонин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кость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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минерализацию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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минерализацию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3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почки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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реабсорбцию Са++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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реабсорбцию фосфатов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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реабсорбцию Са++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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реабсорбцию фосфатов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кишечник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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реабсорбцию Са++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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реабсорбцию Са++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КАЛЬЦИТРИОЛ - </a:t>
            </a:r>
            <a:r>
              <a:rPr lang="ru-RU" sz="4000"/>
              <a:t>активный метаболит витамина Д3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Витамин D3 образуется в неактивном состоянии в коже под воздействием ультрафиолетового излучения. </a:t>
            </a:r>
          </a:p>
          <a:p>
            <a:r>
              <a:rPr lang="ru-RU"/>
              <a:t>В почках под влиянием 1-гидроксилазы осуществляется гидроксилирование биологически менее активной формы 25(ОН) витамина D в активную форму-  </a:t>
            </a:r>
            <a:r>
              <a:rPr lang="ru-RU" sz="4400" b="1">
                <a:solidFill>
                  <a:schemeClr val="tx2"/>
                </a:solidFill>
              </a:rPr>
              <a:t>1, 25(ОН)2 витамина D</a:t>
            </a:r>
            <a:r>
              <a:rPr lang="ru-RU"/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930400"/>
          </a:xfrm>
        </p:spPr>
        <p:txBody>
          <a:bodyPr/>
          <a:lstStyle/>
          <a:p>
            <a:r>
              <a:rPr lang="ru-RU" sz="4000"/>
              <a:t>Основной эффект: активация всасывания кальция в кишечнике.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537075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b="1"/>
              <a:t>захват ворсинчатой поверхностью клетки,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b="1"/>
              <a:t>внутриклеточный транспорт,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b="1"/>
              <a:t>выброс кальция через базолатеральную мембрану в кровь.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4000" b="1"/>
              <a:t>Механизм действия  - синтез кальций-связывающих белков - кальбайндинов.</a:t>
            </a:r>
            <a:r>
              <a:rPr lang="ru-RU" sz="360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475287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3600"/>
              <a:t>В почках стимулируется реабсорбция кальция и фосфатов.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3600"/>
              <a:t>В костях кальцитриол стимулирует функцию остеобластов. На фоне увеличения концентрации кальция в крови происходит включение его в костную ткань.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кальций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25400"/>
            <a:ext cx="7129462" cy="6832600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ИНСУЛИН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sz="3600"/>
              <a:t>гормон синтезируется </a:t>
            </a:r>
            <a:r>
              <a:rPr lang="ru-RU" sz="3600">
                <a:sym typeface="Symbol" pitchFamily="18" charset="2"/>
              </a:rPr>
              <a:t></a:t>
            </a:r>
            <a:r>
              <a:rPr lang="ru-RU" sz="3600"/>
              <a:t>  клетками островков Лангерганса поджелудочной железы. </a:t>
            </a:r>
          </a:p>
          <a:p>
            <a:pPr>
              <a:buFontTx/>
              <a:buChar char="-"/>
            </a:pPr>
            <a:endParaRPr lang="ru-RU" sz="3600"/>
          </a:p>
          <a:p>
            <a:pPr>
              <a:buFontTx/>
              <a:buChar char="-"/>
            </a:pPr>
            <a:r>
              <a:rPr lang="ru-RU" sz="4000"/>
              <a:t>Основной стимул для секреции - повышение уровня глюкозы в крови.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Основной эффект инсулина</a:t>
            </a:r>
            <a:r>
              <a:rPr lang="ru-RU" sz="4000" b="1"/>
              <a:t> – снижение уровня глюкозы в крови</a:t>
            </a:r>
            <a:r>
              <a:rPr lang="ru-RU" sz="4000"/>
              <a:t>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39261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/>
              <a:t>Печень </a:t>
            </a:r>
            <a:r>
              <a:rPr lang="ru-RU"/>
              <a:t>– синтез гликогена, гликолиз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/>
              <a:t>Мышцы </a:t>
            </a:r>
            <a:r>
              <a:rPr lang="ru-RU"/>
              <a:t>увеличивает проницаемость покоящейся мышцы для глюкозы– синтез гликогена, гликолиз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/>
              <a:t>Жировая ткань </a:t>
            </a:r>
            <a:r>
              <a:rPr lang="ru-RU"/>
              <a:t>увеличивает транспорт глюкозы в клетку. Конечными продуктами являются </a:t>
            </a:r>
            <a:r>
              <a:rPr lang="ru-RU">
                <a:sym typeface="Symbol" pitchFamily="18" charset="2"/>
              </a:rPr>
              <a:t></a:t>
            </a:r>
            <a:r>
              <a:rPr lang="ru-RU"/>
              <a:t>-глицерофосфат и жирные кислоты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Влияние на рост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увеличивает поглощение  большинства аминокислот, 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стимулирует синтез белка, 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тормозит распад белков  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снижает окисление аминокислот 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rganization Chart 2"/>
          <p:cNvGraphicFramePr>
            <a:graphicFrameLocks/>
          </p:cNvGraphicFramePr>
          <p:nvPr>
            <p:ph type="dgm" idx="1"/>
          </p:nvPr>
        </p:nvGraphicFramePr>
        <p:xfrm>
          <a:off x="0" y="333375"/>
          <a:ext cx="8893175" cy="5832475"/>
        </p:xfrm>
        <a:graphic>
          <a:graphicData uri="http://schemas.openxmlformats.org/drawingml/2006/compatibility">
            <com:legacyDrawing xmlns:com="http://schemas.openxmlformats.org/drawingml/2006/compatibility" spid="_x0000_s86018"/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Регуляция концентрации кальция в крови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/>
              <a:t>2.2 – 2.5 ммоль/л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6000"/>
              <a:t>Зубы   Кости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600"/>
              <a:t>Синапсы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600"/>
              <a:t>Свертывающая система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600"/>
              <a:t>Мышечное сокращение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600"/>
              <a:t>Внутриклеточная передача сигнала БАВ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Регуляция уровня глюкозы в крови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/>
              <a:t>Запасание</a:t>
            </a:r>
            <a:r>
              <a:rPr lang="ru-RU" sz="240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4400"/>
              <a:t>Инсулин</a:t>
            </a:r>
          </a:p>
          <a:p>
            <a:pPr>
              <a:buFont typeface="Wingdings" pitchFamily="2" charset="2"/>
              <a:buNone/>
            </a:pPr>
            <a:r>
              <a:rPr lang="ru-RU" sz="3600"/>
              <a:t>Соматотропин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600200"/>
            <a:ext cx="4835525" cy="4495800"/>
          </a:xfrm>
        </p:spPr>
        <p:txBody>
          <a:bodyPr/>
          <a:lstStyle/>
          <a:p>
            <a:pPr marL="533400" indent="-533400" algn="ctr">
              <a:buFont typeface="Wingdings" pitchFamily="2" charset="2"/>
              <a:buNone/>
            </a:pPr>
            <a:r>
              <a:rPr lang="ru-RU"/>
              <a:t>Расход запасов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3600"/>
              <a:t>Глюкагон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3600"/>
              <a:t>Адреналин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3600"/>
              <a:t>Кортизол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3600"/>
              <a:t>Тироксин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3600"/>
              <a:t>Соматотропин 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3200"/>
              <a:t>( длительная секреция)</a:t>
            </a:r>
            <a:r>
              <a:rPr lang="ru-RU" sz="2000"/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750" y="908050"/>
            <a:ext cx="7772400" cy="1736725"/>
          </a:xfrm>
        </p:spPr>
        <p:txBody>
          <a:bodyPr/>
          <a:lstStyle/>
          <a:p>
            <a:r>
              <a:rPr lang="ru-RU" sz="4800"/>
              <a:t>Нормальная концентрация глюкозы в крови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97200"/>
            <a:ext cx="6400800" cy="2641600"/>
          </a:xfrm>
        </p:spPr>
        <p:txBody>
          <a:bodyPr/>
          <a:lstStyle/>
          <a:p>
            <a:r>
              <a:rPr lang="ru-RU" sz="6000"/>
              <a:t>3.6 – 6.9 ммоль/л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20" name="Picture 20" descr="глюкоза обмен2чер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90488"/>
            <a:ext cx="6985000" cy="6526212"/>
          </a:xfrm>
          <a:noFill/>
          <a:ln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Регуляция по принципу отклонения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6600"/>
              <a:t>Инсулин  снижает</a:t>
            </a:r>
          </a:p>
          <a:p>
            <a:pPr>
              <a:buFont typeface="Wingdings" pitchFamily="2" charset="2"/>
              <a:buNone/>
            </a:pPr>
            <a:r>
              <a:rPr lang="ru-RU" sz="6600"/>
              <a:t>Глюкагон повышает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/>
              <a:t>Инсулин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899025"/>
          </a:xfrm>
        </p:spPr>
        <p:txBody>
          <a:bodyPr/>
          <a:lstStyle/>
          <a:p>
            <a:r>
              <a:rPr lang="ru-RU" sz="6000"/>
              <a:t>Гликолиз +</a:t>
            </a:r>
          </a:p>
          <a:p>
            <a:r>
              <a:rPr lang="ru-RU" sz="6000"/>
              <a:t>Синтез гликогена +</a:t>
            </a:r>
          </a:p>
          <a:p>
            <a:r>
              <a:rPr lang="ru-RU" sz="6000"/>
              <a:t>Распад гликогена -</a:t>
            </a:r>
          </a:p>
          <a:p>
            <a:r>
              <a:rPr lang="ru-RU" sz="6000"/>
              <a:t>Глюконеогенез -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Глюкагон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4970462"/>
          </a:xfrm>
        </p:spPr>
        <p:txBody>
          <a:bodyPr/>
          <a:lstStyle/>
          <a:p>
            <a:r>
              <a:rPr lang="ru-RU"/>
              <a:t>секретируется альфа-клетками островков поджелудочной железы животных и человека. </a:t>
            </a:r>
          </a:p>
          <a:p>
            <a:r>
              <a:rPr lang="ru-RU"/>
              <a:t>Помимо альфа-клеток поджелудочной железы, глюкагон секретируется аргирофильными клетками слизистой оболочки двенадцатиперстной кишки.               </a:t>
            </a:r>
          </a:p>
          <a:p>
            <a:r>
              <a:rPr lang="ru-RU"/>
              <a:t>Стимул – снижение концентрации глюкозы в крови, 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Эффекты глюкагона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7085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400"/>
              <a:t>распад гликогена в печени до глюкозы </a:t>
            </a:r>
          </a:p>
          <a:p>
            <a:pPr>
              <a:buFont typeface="Wingdings" pitchFamily="2" charset="2"/>
              <a:buNone/>
            </a:pPr>
            <a:r>
              <a:rPr lang="ru-RU" sz="4400"/>
              <a:t>мобилизация жира из жировых депо.</a:t>
            </a:r>
            <a:r>
              <a:rPr lang="ru-RU" sz="4000"/>
              <a:t> </a:t>
            </a:r>
            <a:endParaRPr lang="ru-RU" sz="4400"/>
          </a:p>
          <a:p>
            <a:pPr>
              <a:buFont typeface="Wingdings" pitchFamily="2" charset="2"/>
              <a:buNone/>
            </a:pPr>
            <a:r>
              <a:rPr lang="ru-RU" sz="4400"/>
              <a:t>повышение концентрации глюкозы в крови. </a:t>
            </a:r>
          </a:p>
          <a:p>
            <a:pPr>
              <a:buFont typeface="Wingdings" pitchFamily="2" charset="2"/>
              <a:buNone/>
            </a:pPr>
            <a:endParaRPr lang="ru-RU" sz="4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03" name="Group 11"/>
          <p:cNvGrpSpPr>
            <a:grpSpLocks/>
          </p:cNvGrpSpPr>
          <p:nvPr/>
        </p:nvGrpSpPr>
        <p:grpSpPr bwMode="auto">
          <a:xfrm>
            <a:off x="179388" y="1125538"/>
            <a:ext cx="4176712" cy="4032250"/>
            <a:chOff x="249" y="391"/>
            <a:chExt cx="2404" cy="2222"/>
          </a:xfrm>
        </p:grpSpPr>
        <p:sp>
          <p:nvSpPr>
            <p:cNvPr id="59397" name="Oval 5"/>
            <p:cNvSpPr>
              <a:spLocks noChangeArrowheads="1"/>
            </p:cNvSpPr>
            <p:nvPr/>
          </p:nvSpPr>
          <p:spPr bwMode="auto">
            <a:xfrm>
              <a:off x="249" y="391"/>
              <a:ext cx="2404" cy="2222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657" y="799"/>
              <a:ext cx="1769" cy="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60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Глюкагон </a:t>
              </a:r>
            </a:p>
            <a:p>
              <a:r>
                <a:rPr lang="ru-RU" sz="360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Адреналин</a:t>
              </a:r>
            </a:p>
            <a:p>
              <a:r>
                <a:rPr lang="ru-RU" sz="360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Кортизол</a:t>
              </a:r>
            </a:p>
          </p:txBody>
        </p:sp>
      </p:grp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356100" y="1844675"/>
            <a:ext cx="4787900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>
                <a:solidFill>
                  <a:srgbClr val="FFFF00"/>
                </a:solidFill>
              </a:rPr>
              <a:t>Контринсулярные</a:t>
            </a:r>
            <a:r>
              <a:rPr lang="ru-RU" sz="3600"/>
              <a:t> </a:t>
            </a:r>
          </a:p>
          <a:p>
            <a:pPr>
              <a:spcBef>
                <a:spcPct val="50000"/>
              </a:spcBef>
            </a:pPr>
            <a:r>
              <a:rPr lang="ru-RU" sz="3600"/>
              <a:t>гормоны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Регуляция по принципу возмущения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>
              <a:buFont typeface="Wingdings" pitchFamily="2" charset="2"/>
              <a:buNone/>
            </a:pPr>
            <a:r>
              <a:rPr lang="ru-RU" sz="5400"/>
              <a:t>Адреналин</a:t>
            </a:r>
            <a:endParaRPr lang="ru-RU" sz="6000"/>
          </a:p>
          <a:p>
            <a:pPr marL="609600" indent="-609600">
              <a:buFont typeface="Wingdings" pitchFamily="2" charset="2"/>
              <a:buNone/>
            </a:pPr>
            <a:r>
              <a:rPr lang="ru-RU" sz="3600"/>
              <a:t>Усиливает расщепление гликогена в печени и мышцах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3600"/>
              <a:t>повышает содержание глюкозы в плазме крови.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3600"/>
              <a:t>Усиливает липолиз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2001837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effectLst/>
              </a:rPr>
              <a:t/>
            </a:r>
            <a:br>
              <a:rPr lang="ru-RU" b="1">
                <a:solidFill>
                  <a:schemeClr val="tx1"/>
                </a:solidFill>
                <a:effectLst/>
              </a:rPr>
            </a:br>
            <a:r>
              <a:rPr lang="ru-RU" b="1">
                <a:solidFill>
                  <a:schemeClr val="tx1"/>
                </a:solidFill>
                <a:effectLst/>
              </a:rPr>
              <a:t/>
            </a:r>
            <a:br>
              <a:rPr lang="ru-RU" b="1">
                <a:solidFill>
                  <a:schemeClr val="tx1"/>
                </a:solidFill>
                <a:effectLst/>
              </a:rPr>
            </a:br>
            <a:r>
              <a:rPr lang="ru-RU" b="1">
                <a:solidFill>
                  <a:schemeClr val="tx1"/>
                </a:solidFill>
                <a:effectLst/>
              </a:rPr>
              <a:t>Эффекты адреналина – </a:t>
            </a:r>
            <a:r>
              <a:rPr lang="ru-RU" sz="5400" b="1">
                <a:solidFill>
                  <a:schemeClr val="tx1"/>
                </a:solidFill>
                <a:effectLst/>
              </a:rPr>
              <a:t>срочные </a:t>
            </a:r>
            <a:br>
              <a:rPr lang="ru-RU" sz="5400" b="1">
                <a:solidFill>
                  <a:schemeClr val="tx1"/>
                </a:solidFill>
                <a:effectLst/>
              </a:rPr>
            </a:br>
            <a:r>
              <a:rPr lang="ru-RU">
                <a:solidFill>
                  <a:schemeClr val="tx1"/>
                </a:solidFill>
                <a:effectLst/>
              </a:rPr>
              <a:t/>
            </a:r>
            <a:br>
              <a:rPr lang="ru-RU">
                <a:solidFill>
                  <a:schemeClr val="tx1"/>
                </a:solidFill>
                <a:effectLst/>
              </a:rPr>
            </a:br>
            <a:endParaRPr 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5400"/>
            <a:ext cx="8229600" cy="3530600"/>
          </a:xfrm>
        </p:spPr>
        <p:txBody>
          <a:bodyPr/>
          <a:lstStyle/>
          <a:p>
            <a:r>
              <a:rPr lang="ru-RU" sz="3600" b="1" i="1"/>
              <a:t>нервная система</a:t>
            </a:r>
          </a:p>
          <a:p>
            <a:r>
              <a:rPr lang="ru-RU" sz="3600" b="1" i="1"/>
              <a:t>сердечно-сосудистая и дыхательная </a:t>
            </a:r>
          </a:p>
          <a:p>
            <a:r>
              <a:rPr lang="ru-RU" sz="3600" b="1" i="1"/>
              <a:t>метаболизм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3200"/>
              <a:t>Возможности изменения концентрации кальция</a:t>
            </a:r>
            <a:endParaRPr lang="en-US" sz="3200"/>
          </a:p>
        </p:txBody>
      </p:sp>
      <p:pic>
        <p:nvPicPr>
          <p:cNvPr id="80905" name="Picture 9" descr="пути кальция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 t="8925"/>
          <a:stretch>
            <a:fillRect/>
          </a:stretch>
        </p:blipFill>
        <p:spPr>
          <a:xfrm>
            <a:off x="539750" y="1125538"/>
            <a:ext cx="7777163" cy="5548312"/>
          </a:xfr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адренал чер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6525"/>
            <a:ext cx="8820150" cy="6329363"/>
          </a:xfrm>
          <a:noFill/>
          <a:ln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/>
              <a:t>ГГНС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00200"/>
            <a:ext cx="4244975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/>
              <a:t>Кортиколиберин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Стимулы- любые стрессирующие воздействия – боль, голод, температура, физическая и умственная работа высокой интенсивности</a:t>
            </a:r>
          </a:p>
        </p:txBody>
      </p:sp>
      <p:pic>
        <p:nvPicPr>
          <p:cNvPr id="89092" name="Picture 4" descr="аденог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260350"/>
            <a:ext cx="3762375" cy="6597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/>
          <a:lstStyle/>
          <a:p>
            <a:r>
              <a:rPr lang="ru-RU" sz="4000">
                <a:solidFill>
                  <a:schemeClr val="tx1"/>
                </a:solidFill>
                <a:effectLst/>
              </a:rPr>
              <a:t>ПРООПИОМЕЛАНОКОРТИН  239</a:t>
            </a:r>
            <a:br>
              <a:rPr lang="ru-RU" sz="4000">
                <a:solidFill>
                  <a:schemeClr val="tx1"/>
                </a:solidFill>
                <a:effectLst/>
              </a:rPr>
            </a:br>
            <a:endParaRPr lang="ru-RU" sz="400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90115" name="Group 3"/>
          <p:cNvGraphicFramePr>
            <a:graphicFrameLocks noGrp="1"/>
          </p:cNvGraphicFramePr>
          <p:nvPr>
            <p:ph type="tbl" idx="1"/>
          </p:nvPr>
        </p:nvGraphicFramePr>
        <p:xfrm>
          <a:off x="0" y="2924175"/>
          <a:ext cx="9144000" cy="2524125"/>
        </p:xfrm>
        <a:graphic>
          <a:graphicData uri="http://schemas.openxmlformats.org/drawingml/2006/table">
            <a:tbl>
              <a:tblPr/>
              <a:tblGrid>
                <a:gridCol w="2479675"/>
                <a:gridCol w="1516063"/>
                <a:gridCol w="2724150"/>
                <a:gridCol w="2424112"/>
              </a:tblGrid>
              <a:tr h="363538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4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про-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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-МСГ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103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АКТГ  39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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липотропин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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-эндорфин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Эффекты АКТГ</a:t>
            </a:r>
          </a:p>
        </p:txBody>
      </p:sp>
      <p:graphicFrame>
        <p:nvGraphicFramePr>
          <p:cNvPr id="91139" name="Group 3"/>
          <p:cNvGraphicFramePr>
            <a:graphicFrameLocks noGrp="1"/>
          </p:cNvGraphicFramePr>
          <p:nvPr>
            <p:ph type="tbl" idx="1"/>
          </p:nvPr>
        </p:nvGraphicFramePr>
        <p:xfrm>
          <a:off x="250825" y="1341438"/>
          <a:ext cx="8435975" cy="5413375"/>
        </p:xfrm>
        <a:graphic>
          <a:graphicData uri="http://schemas.openxmlformats.org/drawingml/2006/table">
            <a:tbl>
              <a:tblPr/>
              <a:tblGrid>
                <a:gridCol w="3775075"/>
                <a:gridCol w="4660900"/>
              </a:tblGrid>
              <a:tr h="5413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221288" algn="l"/>
                        </a:tabLst>
                      </a:pPr>
                      <a:r>
                        <a:rPr kumimoji="0" lang="ru-RU" sz="36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надпочечниковые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стимуляция коры надпочечников  и секреция </a:t>
                      </a:r>
                      <a:r>
                        <a:rPr kumimoji="0" lang="ru-RU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кортизола</a:t>
                      </a: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221288" algn="l"/>
                        </a:tabLst>
                      </a:pPr>
                      <a:r>
                        <a:rPr kumimoji="0" lang="ru-RU" sz="36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вненадпочечниковые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липолиз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память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секреции инсулина и СТГ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отложение мелатонина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гипогликемия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5221288" algn="l"/>
                        </a:tabLst>
                      </a:pPr>
                      <a:endParaRPr kumimoji="0" lang="ru-RU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Эффекты кортизола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Нервная система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Сердечно-сосудистая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/>
              <a:t>Метаболизм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ru-RU"/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1 и 2 – потенцирующие эффекты по отношению к адреналину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Накопление ионов Са</a:t>
            </a:r>
            <a:r>
              <a:rPr lang="ru-RU" baseline="30000"/>
              <a:t>++ </a:t>
            </a:r>
            <a:r>
              <a:rPr lang="ru-RU"/>
              <a:t>в клетках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3200" b="1"/>
              <a:t>Влияние глюкокортикоидов на обмен белков, жиров и углеводов</a:t>
            </a:r>
          </a:p>
        </p:txBody>
      </p:sp>
      <p:graphicFrame>
        <p:nvGraphicFramePr>
          <p:cNvPr id="93187" name="Group 3"/>
          <p:cNvGraphicFramePr>
            <a:graphicFrameLocks noGrp="1"/>
          </p:cNvGraphicFramePr>
          <p:nvPr>
            <p:ph type="tbl" idx="1"/>
          </p:nvPr>
        </p:nvGraphicFramePr>
        <p:xfrm>
          <a:off x="34925" y="1412875"/>
          <a:ext cx="9109075" cy="6083300"/>
        </p:xfrm>
        <a:graphic>
          <a:graphicData uri="http://schemas.openxmlformats.org/drawingml/2006/table">
            <a:tbl>
              <a:tblPr/>
              <a:tblGrid>
                <a:gridCol w="1657350"/>
                <a:gridCol w="7451725"/>
              </a:tblGrid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Белковый обмен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Мобилизация белков из мышечной, костной, эпителиальной и лимфоидной тканей, </a:t>
                      </a:r>
                    </a:p>
                    <a:p>
                      <a:pPr marL="0" marR="0" lvl="0" indent="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дезаминирование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аминокислот.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92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Углеводный обмен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Активация процессов </a:t>
                      </a: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глюконеогенеза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образование глюкозы в печени. </a:t>
                      </a:r>
                    </a:p>
                    <a:p>
                      <a:pPr marL="0" marR="0" lvl="0" indent="4572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Подавление транспорта глюкозы в мышечной и жировой ткани..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271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Жировой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обмен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</a:t>
                      </a: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распада жиров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641475"/>
          </a:xfrm>
        </p:spPr>
        <p:txBody>
          <a:bodyPr/>
          <a:lstStyle/>
          <a:p>
            <a:r>
              <a:rPr lang="ru-RU" sz="3600" b="1"/>
              <a:t>Влияние кортизола на обмен белков, жиров и углеводов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624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5400" b="1"/>
              <a:t>Распад белков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5400" b="1"/>
              <a:t>Распад жиров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5400" b="1"/>
              <a:t>Синтез глюкозы</a:t>
            </a:r>
            <a:endParaRPr lang="en-US" sz="5400" b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 результате</a:t>
            </a:r>
            <a:endParaRPr 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5400"/>
              <a:t>Увеличивается количество глюкозы и жиров для окисления в нейронах, мышечной ткани, сердце</a:t>
            </a:r>
            <a:r>
              <a:rPr lang="ru-RU"/>
              <a:t> </a:t>
            </a: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Глюкокортикоиды</a:t>
            </a:r>
            <a:br>
              <a:rPr lang="ru-RU" sz="4000"/>
            </a:br>
            <a:r>
              <a:rPr lang="ru-RU" sz="4000"/>
              <a:t>(кортизол)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>
              <a:buFont typeface="Wingdings" pitchFamily="2" charset="2"/>
              <a:buNone/>
            </a:pPr>
            <a:r>
              <a:rPr lang="ru-RU"/>
              <a:t>    </a:t>
            </a:r>
            <a:endParaRPr lang="ru-RU" sz="4000"/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Стимулируют процесс глюконеогенеза в печени, 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/>
              <a:t>Уменьшают утилизацию глюкозы тканями. 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4400"/>
              <a:t>повышение содержания глюкозы в плазме крови</a:t>
            </a:r>
            <a:r>
              <a:rPr lang="ru-RU" sz="400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 sz="4000"/>
              <a:t>Гормоны и БАВ</a:t>
            </a:r>
            <a:br>
              <a:rPr lang="ru-RU" sz="4000"/>
            </a:br>
            <a:r>
              <a:rPr lang="ru-RU" sz="2400"/>
              <a:t>регулирующие концентрацию кальция в крови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495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4400" b="1"/>
              <a:t>Кальцитонин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400" b="1"/>
              <a:t>Паратгормон</a:t>
            </a:r>
            <a:r>
              <a:rPr lang="ru-RU" sz="4400"/>
              <a:t> </a:t>
            </a:r>
            <a:r>
              <a:rPr lang="ru-RU" sz="4000"/>
              <a:t>(паратиреоидный гормон, паратирин)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400"/>
              <a:t>Активная форма витамина </a:t>
            </a:r>
            <a:r>
              <a:rPr lang="ru-RU" sz="5400"/>
              <a:t>Д</a:t>
            </a:r>
            <a:r>
              <a:rPr lang="ru-RU" sz="6600" baseline="-25000"/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/>
              <a:t>Кальцитонин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/>
              <a:t>Синтезируется в щитовидной железе</a:t>
            </a:r>
          </a:p>
          <a:p>
            <a:pPr>
              <a:buFont typeface="Wingdings" pitchFamily="2" charset="2"/>
              <a:buNone/>
            </a:pPr>
            <a:r>
              <a:rPr lang="ru-RU" sz="4800"/>
              <a:t>Стимул – повышение концентрации кальция в крови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Кальцитонин снижает уровень кальция в крови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3600"/>
              <a:t>В костной ткани - активирует функцию остеобластов и усиливает процессы минерализации.</a:t>
            </a:r>
            <a:r>
              <a:rPr lang="ru-RU"/>
              <a:t> </a:t>
            </a:r>
            <a:r>
              <a:rPr lang="ru-RU" sz="2800"/>
              <a:t>Функция остеокластов, разрушающих костную ткань угнетается. 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/>
              <a:t>В почках и кишечнике  - угнетает реабсорбцию кальция и усиливает всасывание фосфатов.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Паратгормон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211638" cy="4495800"/>
          </a:xfrm>
        </p:spPr>
        <p:txBody>
          <a:bodyPr/>
          <a:lstStyle/>
          <a:p>
            <a:r>
              <a:rPr lang="ru-RU" sz="2800"/>
              <a:t>Паращитовидные железы, расположены на задней поверхности или погружены внутрь щитовидной железы. </a:t>
            </a:r>
          </a:p>
          <a:p>
            <a:r>
              <a:rPr lang="ru-RU" sz="2800"/>
              <a:t>Стимул – снижение концентрации кальция в крови ниже 2 мМоль/л. </a:t>
            </a:r>
          </a:p>
        </p:txBody>
      </p:sp>
      <p:pic>
        <p:nvPicPr>
          <p:cNvPr id="31752" name="Picture 8" descr="паращитов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1628775"/>
            <a:ext cx="4859337" cy="4216400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858962"/>
          </a:xfrm>
        </p:spPr>
        <p:txBody>
          <a:bodyPr/>
          <a:lstStyle/>
          <a:p>
            <a:r>
              <a:rPr lang="ru-RU" sz="4000"/>
              <a:t>Основной эффект паратирина - </a:t>
            </a:r>
            <a:r>
              <a:rPr lang="ru-RU" sz="4000" b="1"/>
              <a:t>повышение концентрации кальция в крови.</a:t>
            </a:r>
            <a:r>
              <a:rPr lang="ru-RU" sz="4000"/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5038"/>
            <a:ext cx="8229600" cy="4392612"/>
          </a:xfrm>
        </p:spPr>
        <p:txBody>
          <a:bodyPr/>
          <a:lstStyle/>
          <a:p>
            <a:pPr marL="609600" indent="-60960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1. В </a:t>
            </a:r>
            <a:r>
              <a:rPr lang="ru-RU" sz="2800" b="1"/>
              <a:t>костях</a:t>
            </a:r>
            <a:r>
              <a:rPr lang="ru-RU" sz="2000" b="1"/>
              <a:t>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1) стимулирует активность остеокластов и увеличивает их количество,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2) прерывает цикл Кребса на стадии образования лимонной кислоты, в результате местного ацидоза снижается активность щелочной фосфатазы и скорости минерализации,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800"/>
              <a:t>3) избыток кислот «вымывает» кальций из костной ткани в кровь в виде растворимых солей.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2642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600"/>
              <a:t>В </a:t>
            </a:r>
            <a:r>
              <a:rPr lang="ru-RU" sz="3600" b="1"/>
              <a:t>почках</a:t>
            </a:r>
            <a:r>
              <a:rPr lang="ru-RU" sz="3600"/>
              <a:t> снижает реабсорбцию кальция в проксимальных канальцах, но усиливает в дистальных, что препятствует потере кальция с мочой и увеличивает его концентрацию в крови. </a:t>
            </a:r>
          </a:p>
          <a:p>
            <a:pPr>
              <a:lnSpc>
                <a:spcPct val="90000"/>
              </a:lnSpc>
            </a:pPr>
            <a:r>
              <a:rPr lang="ru-RU" sz="3600"/>
              <a:t>В </a:t>
            </a:r>
            <a:r>
              <a:rPr lang="ru-RU" sz="3600" b="1"/>
              <a:t>кишечнике</a:t>
            </a:r>
            <a:r>
              <a:rPr lang="ru-RU" sz="3600"/>
              <a:t> стимулирует всасывание кальция, этот эффект осуществляется преимущественно через стимуляцию образования в почках </a:t>
            </a:r>
            <a:r>
              <a:rPr lang="ru-RU" sz="3600" b="1"/>
              <a:t>кальцитриола</a:t>
            </a:r>
            <a:r>
              <a:rPr lang="ru-RU" b="1"/>
              <a:t>.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315</TotalTime>
  <Words>782</Words>
  <Application>Microsoft Office PowerPoint</Application>
  <PresentationFormat>Экран (4:3)</PresentationFormat>
  <Paragraphs>164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Tahoma</vt:lpstr>
      <vt:lpstr>Times New Roman</vt:lpstr>
      <vt:lpstr>Wingdings</vt:lpstr>
      <vt:lpstr>Symbol</vt:lpstr>
      <vt:lpstr>Разрез</vt:lpstr>
      <vt:lpstr>Регуляция параметров гомеостаза</vt:lpstr>
      <vt:lpstr>Регуляция концентрации кальция в крови</vt:lpstr>
      <vt:lpstr>Возможности изменения концентрации кальция</vt:lpstr>
      <vt:lpstr>Гормоны и БАВ регулирующие концентрацию кальция в крови</vt:lpstr>
      <vt:lpstr>Кальцитонин</vt:lpstr>
      <vt:lpstr>Кальцитонин снижает уровень кальция в крови</vt:lpstr>
      <vt:lpstr>Паратгормон</vt:lpstr>
      <vt:lpstr>Основной эффект паратирина - повышение концентрации кальция в крови. </vt:lpstr>
      <vt:lpstr>Слайд 9</vt:lpstr>
      <vt:lpstr>Слайд 10</vt:lpstr>
      <vt:lpstr>Сравнение эффектов паратирина и кальцитонина</vt:lpstr>
      <vt:lpstr>КАЛЬЦИТРИОЛ - активный метаболит витамина Д3 </vt:lpstr>
      <vt:lpstr>Основной эффект: активация всасывания кальция в кишечнике.</vt:lpstr>
      <vt:lpstr>Слайд 14</vt:lpstr>
      <vt:lpstr>Слайд 15</vt:lpstr>
      <vt:lpstr>ИНСУЛИН</vt:lpstr>
      <vt:lpstr>Основной эффект инсулина – снижение уровня глюкозы в крови </vt:lpstr>
      <vt:lpstr>Влияние на рост</vt:lpstr>
      <vt:lpstr>Слайд 19</vt:lpstr>
      <vt:lpstr>Регуляция уровня глюкозы в крови</vt:lpstr>
      <vt:lpstr>Нормальная концентрация глюкозы в крови</vt:lpstr>
      <vt:lpstr>Слайд 22</vt:lpstr>
      <vt:lpstr>Регуляция по принципу отклонения</vt:lpstr>
      <vt:lpstr>Инсулин</vt:lpstr>
      <vt:lpstr>Глюкагон</vt:lpstr>
      <vt:lpstr>Эффекты глюкагона</vt:lpstr>
      <vt:lpstr>Слайд 27</vt:lpstr>
      <vt:lpstr>Регуляция по принципу возмущения</vt:lpstr>
      <vt:lpstr>  Эффекты адреналина – срочные   </vt:lpstr>
      <vt:lpstr>Слайд 30</vt:lpstr>
      <vt:lpstr>ГГНС</vt:lpstr>
      <vt:lpstr>ПРООПИОМЕЛАНОКОРТИН  239 </vt:lpstr>
      <vt:lpstr>Эффекты АКТГ</vt:lpstr>
      <vt:lpstr>Эффекты кортизола</vt:lpstr>
      <vt:lpstr>Влияние глюкокортикоидов на обмен белков, жиров и углеводов</vt:lpstr>
      <vt:lpstr>Влияние кортизола на обмен белков, жиров и углеводов</vt:lpstr>
      <vt:lpstr>В результате</vt:lpstr>
      <vt:lpstr>Глюкокортикоиды (кортизол)</vt:lpstr>
    </vt:vector>
  </TitlesOfParts>
  <Company>zzz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Регуляция параметров гомеостаза</dc:title>
  <dc:creator>xxx</dc:creator>
  <cp:lastModifiedBy>Admin</cp:lastModifiedBy>
  <cp:revision>18</cp:revision>
  <dcterms:created xsi:type="dcterms:W3CDTF">2005-03-31T12:53:55Z</dcterms:created>
  <dcterms:modified xsi:type="dcterms:W3CDTF">2012-04-15T13:28:23Z</dcterms:modified>
</cp:coreProperties>
</file>