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00" autoAdjust="0"/>
    <p:restoredTop sz="94660"/>
  </p:normalViewPr>
  <p:slideViewPr>
    <p:cSldViewPr>
      <p:cViewPr>
        <p:scale>
          <a:sx n="75" d="100"/>
          <a:sy n="75" d="100"/>
        </p:scale>
        <p:origin x="-16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6563E-76DF-4857-8920-F79B3358F72A}" type="datetimeFigureOut">
              <a:rPr lang="ru-RU" smtClean="0"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BC36E-82B9-474A-882B-A82094A5CB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Основы </a:t>
            </a:r>
            <a:r>
              <a:rPr lang="ru-RU" dirty="0">
                <a:solidFill>
                  <a:srgbClr val="002060"/>
                </a:solidFill>
              </a:rPr>
              <a:t>разработки </a:t>
            </a:r>
            <a:r>
              <a:rPr lang="ru-RU" dirty="0" smtClean="0">
                <a:solidFill>
                  <a:srgbClr val="002060"/>
                </a:solidFill>
              </a:rPr>
              <a:t>программного обеспечения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Если конкретный результат не указан, обычно говорят о процессе разработки.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Процесс </a:t>
            </a:r>
            <a:r>
              <a:rPr lang="ru-RU" b="1" i="1" dirty="0">
                <a:solidFill>
                  <a:srgbClr val="002060"/>
                </a:solidFill>
              </a:rPr>
              <a:t>разработки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/>
              <a:t>– совокупность взаимосвязанных действий по получению некоторого результата. Процесс разработки в этом смысле представляет абстракцию проекта и фактически оказывается синонимом подхода к разработке ПО или системы. Это проявляется и в названии некоторых технологических подходов.</a:t>
            </a:r>
          </a:p>
          <a:p>
            <a:r>
              <a:rPr lang="ru-RU" dirty="0"/>
              <a:t>Продукт можно рассматривать аналогично живому организму: он имеет </a:t>
            </a:r>
            <a:r>
              <a:rPr lang="ru-RU" b="1" i="1" dirty="0">
                <a:solidFill>
                  <a:srgbClr val="FF0000"/>
                </a:solidFill>
              </a:rPr>
              <a:t>жизненный цикл</a:t>
            </a:r>
            <a:r>
              <a:rPr lang="ru-RU" b="1" dirty="0">
                <a:solidFill>
                  <a:srgbClr val="FF0000"/>
                </a:solidFill>
              </a:rPr>
              <a:t> (ЖЦ), который начинается с «зарождения» (возможно, с зарождения замысла / идеи) и заканчивается его «смертью» (изъятием из употребления). </a:t>
            </a:r>
            <a:r>
              <a:rPr lang="ru-RU" dirty="0"/>
              <a:t>Концепция ЖЦ оказывается чрезвычайно полезной при управлении проектом.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ЖЦ проекта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Целью программного проекта является решение. </a:t>
            </a:r>
            <a:r>
              <a:rPr lang="ru-RU" dirty="0"/>
              <a:t>Для проекта и соответствующего ему решения также принято выделять </a:t>
            </a:r>
            <a:r>
              <a:rPr lang="ru-RU" i="1" dirty="0"/>
              <a:t>ЖЦ проекта</a:t>
            </a:r>
            <a:r>
              <a:rPr lang="ru-RU" dirty="0"/>
              <a:t>. В зависимости от того, что включается в решение (ПО, система и т.п.) и что входит в проект (только разработка или ещё и эксплуатация), выделяют соответствующие ЖЦ.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Жизненный цикл ПО</a:t>
            </a:r>
            <a:r>
              <a:rPr lang="ru-RU" b="1" dirty="0" smtClean="0">
                <a:solidFill>
                  <a:srgbClr val="FF0000"/>
                </a:solidFill>
              </a:rPr>
              <a:t> (ЖЦ ПО)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28641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Жизненный цикл ПО</a:t>
            </a:r>
            <a:r>
              <a:rPr lang="ru-RU" b="1" dirty="0" smtClean="0">
                <a:solidFill>
                  <a:srgbClr val="002060"/>
                </a:solidFill>
              </a:rPr>
              <a:t> (ЖЦ ПО) </a:t>
            </a:r>
            <a:r>
              <a:rPr lang="ru-RU" dirty="0" smtClean="0"/>
              <a:t>– весь период разработки ПО и его эксплуатации, начиная с момента возникновения замысла (идеи) и заканчивая прекращением всех видов его использования.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Кроме ЖЦ ПО следует отметить следующие ЖЦ (рис.1.1): </a:t>
            </a:r>
            <a:r>
              <a:rPr lang="ru-RU" dirty="0" smtClean="0"/>
              <a:t>ЖЦ разработки ПО (не включает эксплуатацию и сопровождение ПО), ЖЦ системы (относится ко всей системе в целом), ЖЦ разработки системы (не включает эксплуатацию и сопровождение системы).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378621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86314" y="4643446"/>
            <a:ext cx="4294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Рис.1.1. Взаимосвязь жизненных циклов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Цель и задачи курса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Целью курса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является формирование фундаментальных знаний о принципах разработки программного обеспечения (ПО).</a:t>
            </a:r>
          </a:p>
          <a:p>
            <a:r>
              <a:rPr lang="ru-RU" i="1" dirty="0">
                <a:solidFill>
                  <a:srgbClr val="FF0000"/>
                </a:solidFill>
              </a:rPr>
              <a:t>Задачами курса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является изучение основных понятий и положений методологии и технологии разработки ПО, общих принципов разработки программных систем, приобретение практических навыков использования инструментальных средств для разработки программных продуктов.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В настоящее время широко используются понятия </a:t>
            </a:r>
            <a:r>
              <a:rPr lang="ru-RU" sz="3100" dirty="0" smtClean="0">
                <a:solidFill>
                  <a:srgbClr val="FF0000"/>
                </a:solidFill>
              </a:rPr>
              <a:t>системного (в том числе и процессного) подхода, </a:t>
            </a:r>
            <a:r>
              <a:rPr lang="ru-RU" sz="3100" dirty="0" smtClean="0"/>
              <a:t>адаптированные к разработке ПО.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Система</a:t>
            </a:r>
            <a:r>
              <a:rPr lang="ru-RU" sz="2000" dirty="0" smtClean="0"/>
              <a:t> </a:t>
            </a:r>
            <a:r>
              <a:rPr lang="ru-RU" sz="2000" dirty="0"/>
              <a:t>– совокупность взаимодействующих единиц – элементов, функционирующих совместно для достижения определённых целей. </a:t>
            </a:r>
            <a:r>
              <a:rPr lang="ru-RU" sz="2000" i="1" dirty="0"/>
              <a:t>Элемент</a:t>
            </a:r>
            <a:r>
              <a:rPr lang="ru-RU" sz="2000" dirty="0"/>
              <a:t> – относительно самостоятельная структурная «единица» системы. </a:t>
            </a:r>
            <a:r>
              <a:rPr lang="ru-RU" sz="2000" i="1" dirty="0"/>
              <a:t>Части системы</a:t>
            </a:r>
            <a:r>
              <a:rPr lang="ru-RU" sz="2000" dirty="0"/>
              <a:t>: компонент, модуль, подсистема. Сама система может быть частью надсистемы.</a:t>
            </a:r>
          </a:p>
          <a:p>
            <a:pPr>
              <a:buNone/>
            </a:pPr>
            <a:r>
              <a:rPr lang="ru-RU" sz="2000" b="1" i="1" dirty="0">
                <a:solidFill>
                  <a:srgbClr val="002060"/>
                </a:solidFill>
              </a:rPr>
              <a:t>Процесс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dirty="0"/>
              <a:t>– совокупность взаимосвязанных единиц – операций, преобразующих некоторые входы в выходы для достижения определённых результатов.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i="1" dirty="0">
                <a:solidFill>
                  <a:srgbClr val="002060"/>
                </a:solidFill>
              </a:rPr>
              <a:t>Операция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dirty="0"/>
              <a:t>– относительно самостоятельная структурная «единица» процесса. </a:t>
            </a:r>
            <a:r>
              <a:rPr lang="ru-RU" sz="2000" b="1" i="1" dirty="0">
                <a:solidFill>
                  <a:srgbClr val="002060"/>
                </a:solidFill>
              </a:rPr>
              <a:t>Части процесса</a:t>
            </a:r>
            <a:r>
              <a:rPr lang="ru-RU" sz="2000" b="1" dirty="0">
                <a:solidFill>
                  <a:srgbClr val="002060"/>
                </a:solidFill>
              </a:rPr>
              <a:t>: задача, действие, </a:t>
            </a:r>
            <a:r>
              <a:rPr lang="ru-RU" sz="2000" b="1" dirty="0" err="1">
                <a:solidFill>
                  <a:srgbClr val="002060"/>
                </a:solidFill>
              </a:rPr>
              <a:t>подпроцесс</a:t>
            </a:r>
            <a:r>
              <a:rPr lang="ru-RU" sz="2000" b="1" dirty="0">
                <a:solidFill>
                  <a:srgbClr val="002060"/>
                </a:solidFill>
              </a:rPr>
              <a:t>. </a:t>
            </a:r>
            <a:r>
              <a:rPr lang="ru-RU" sz="2000" dirty="0"/>
              <a:t>Процесс может быть частью </a:t>
            </a:r>
            <a:r>
              <a:rPr lang="ru-RU" sz="2000" dirty="0" err="1"/>
              <a:t>надпроцесса</a:t>
            </a:r>
            <a:r>
              <a:rPr lang="ru-RU" sz="2000" dirty="0"/>
              <a:t>.</a:t>
            </a:r>
          </a:p>
          <a:p>
            <a:pPr>
              <a:buNone/>
            </a:pPr>
            <a:r>
              <a:rPr lang="ru-RU" sz="2000" b="1" dirty="0">
                <a:solidFill>
                  <a:srgbClr val="002060"/>
                </a:solidFill>
              </a:rPr>
              <a:t>Понятия «система» и «процесс» тесно связаны: система выполняет некоторый процесс, процесс представляет собой функционирование некоторой системы.</a:t>
            </a:r>
          </a:p>
          <a:p>
            <a:pPr>
              <a:buNone/>
            </a:pPr>
            <a:r>
              <a:rPr lang="ru-RU" sz="2000" dirty="0"/>
              <a:t>Для рассматриваемого объекта </a:t>
            </a:r>
            <a:r>
              <a:rPr lang="ru-RU" sz="2000" dirty="0">
                <a:solidFill>
                  <a:srgbClr val="FF0000"/>
                </a:solidFill>
              </a:rPr>
              <a:t>система задаёт структурную точку зрения на этот объект</a:t>
            </a:r>
            <a:r>
              <a:rPr lang="ru-RU" sz="2000" dirty="0"/>
              <a:t>, а </a:t>
            </a:r>
            <a:r>
              <a:rPr lang="ru-RU" sz="2000" dirty="0">
                <a:solidFill>
                  <a:srgbClr val="FF0000"/>
                </a:solidFill>
              </a:rPr>
              <a:t>процесс – функциональную точку зрения</a:t>
            </a:r>
            <a:r>
              <a:rPr lang="ru-RU" sz="2000" dirty="0"/>
              <a:t>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Основными понятиями программирования являются </a:t>
            </a:r>
            <a:r>
              <a:rPr lang="ru-RU" sz="3600" dirty="0" smtClean="0">
                <a:solidFill>
                  <a:srgbClr val="FF0000"/>
                </a:solidFill>
              </a:rPr>
              <a:t>алгоритм и программа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71504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Алгоритм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/>
              <a:t>– конечный упорядоченный набор чётко определённых правил для решения проблемы. Решаемая проблема возникает или рассматривается в рамках какой-либо предметной области. </a:t>
            </a:r>
            <a:r>
              <a:rPr lang="ru-RU" b="1" i="1" dirty="0">
                <a:solidFill>
                  <a:srgbClr val="002060"/>
                </a:solidFill>
              </a:rPr>
              <a:t>Предметная область</a:t>
            </a:r>
            <a:r>
              <a:rPr lang="ru-RU" b="1" dirty="0">
                <a:solidFill>
                  <a:srgbClr val="002060"/>
                </a:solidFill>
              </a:rPr>
              <a:t> (</a:t>
            </a:r>
            <a:r>
              <a:rPr lang="ru-RU" b="1" dirty="0" err="1">
                <a:solidFill>
                  <a:srgbClr val="002060"/>
                </a:solidFill>
              </a:rPr>
              <a:t>ПрО</a:t>
            </a:r>
            <a:r>
              <a:rPr lang="ru-RU" b="1" dirty="0">
                <a:solidFill>
                  <a:srgbClr val="002060"/>
                </a:solidFill>
              </a:rPr>
              <a:t>) </a:t>
            </a:r>
            <a:r>
              <a:rPr lang="ru-RU" dirty="0"/>
              <a:t>– совокупность объектов, представляющих часть реального, гипотетического или абстрактного мира, и относящихся к ним понятий, а также связей между ними.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Программа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/>
              <a:t>– формализованное описание алгоритма для его выполнения на компьютере. Из-за наличия других смыслов и значений понятия «программа» в настоящее время используют понятие </a:t>
            </a:r>
            <a:r>
              <a:rPr lang="ru-RU" i="1" dirty="0"/>
              <a:t>компьютерная программа</a:t>
            </a:r>
            <a:r>
              <a:rPr lang="ru-RU" dirty="0"/>
              <a:t>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Программный модуль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/>
              <a:t>– явным образом оформленная (разграниченная) часть программы, выполняющая ряд функций и применяемая только в составе какой-либо программы. </a:t>
            </a:r>
            <a:r>
              <a:rPr lang="ru-RU" b="1" i="1" dirty="0">
                <a:solidFill>
                  <a:srgbClr val="002060"/>
                </a:solidFill>
              </a:rPr>
              <a:t>Программный компонент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/>
              <a:t>– программа, рассматриваемая как единое целое, выполняющая заданную функцию (или связный набор функций) и применяемая самостоятельно или в совокупности с другими программами. </a:t>
            </a:r>
            <a:r>
              <a:rPr lang="ru-RU" b="1" dirty="0">
                <a:solidFill>
                  <a:srgbClr val="002060"/>
                </a:solidFill>
              </a:rPr>
              <a:t>Фактически компонент – это модуль, который может использоваться самостоятельно или в совокупности с аналогичными компонентами.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Программы осуществляют взаимодействие через общие данные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Программная система</a:t>
            </a:r>
            <a:r>
              <a:rPr lang="ru-RU" b="1" dirty="0">
                <a:solidFill>
                  <a:srgbClr val="002060"/>
                </a:solidFill>
              </a:rPr>
              <a:t> (ПС) </a:t>
            </a:r>
            <a:r>
              <a:rPr lang="ru-RU" dirty="0"/>
              <a:t>– организованная совокупность программ (подсистем), позволяющая решать широкий класс задач некоторой </a:t>
            </a:r>
            <a:r>
              <a:rPr lang="ru-RU" dirty="0" err="1"/>
              <a:t>ПрО</a:t>
            </a:r>
            <a:r>
              <a:rPr lang="ru-RU" dirty="0"/>
              <a:t>. </a:t>
            </a:r>
          </a:p>
          <a:p>
            <a:r>
              <a:rPr lang="ru-RU" b="1" dirty="0">
                <a:solidFill>
                  <a:srgbClr val="002060"/>
                </a:solidFill>
              </a:rPr>
              <a:t>В узком смысле </a:t>
            </a:r>
            <a:r>
              <a:rPr lang="ru-RU" b="1" i="1" dirty="0">
                <a:solidFill>
                  <a:srgbClr val="002060"/>
                </a:solidFill>
              </a:rPr>
              <a:t>программное обеспечение</a:t>
            </a:r>
            <a:r>
              <a:rPr lang="ru-RU" b="1" dirty="0">
                <a:solidFill>
                  <a:srgbClr val="002060"/>
                </a:solidFill>
              </a:rPr>
              <a:t> (ПО) – совокупность программ (программный комплекс / ПС) на носителях данных. </a:t>
            </a:r>
            <a:r>
              <a:rPr lang="ru-RU" dirty="0">
                <a:solidFill>
                  <a:srgbClr val="C00000"/>
                </a:solidFill>
              </a:rPr>
              <a:t>В широком смысле </a:t>
            </a:r>
            <a:r>
              <a:rPr lang="ru-RU" i="1" dirty="0">
                <a:solidFill>
                  <a:srgbClr val="C00000"/>
                </a:solidFill>
              </a:rPr>
              <a:t>ПО</a:t>
            </a:r>
            <a:r>
              <a:rPr lang="ru-RU" dirty="0">
                <a:solidFill>
                  <a:srgbClr val="C00000"/>
                </a:solidFill>
              </a:rPr>
              <a:t> – совокупность всех программ и данных (процедур, правил и документации на ПО), входящие в состав компьютера. </a:t>
            </a:r>
            <a:r>
              <a:rPr lang="ru-RU" dirty="0"/>
              <a:t>Здесь </a:t>
            </a:r>
            <a:r>
              <a:rPr lang="ru-RU" i="1" dirty="0"/>
              <a:t>компьютер</a:t>
            </a:r>
            <a:r>
              <a:rPr lang="ru-RU" dirty="0"/>
              <a:t> или </a:t>
            </a:r>
            <a:r>
              <a:rPr lang="ru-RU" i="1" dirty="0"/>
              <a:t>вычислительная машина</a:t>
            </a:r>
            <a:r>
              <a:rPr lang="ru-RU" dirty="0"/>
              <a:t> – это совокупность взаимосвязанного и взаимодействующего аппаратного, микропрограммного и </a:t>
            </a:r>
            <a:r>
              <a:rPr lang="ru-RU" dirty="0" smtClean="0"/>
              <a:t>программного </a:t>
            </a:r>
            <a:r>
              <a:rPr lang="ru-RU" dirty="0"/>
              <a:t>обеспечения, используемая для решения поставленных задач. В этом смысле к компьютерам относят и </a:t>
            </a:r>
            <a:r>
              <a:rPr lang="ru-RU" i="1" dirty="0"/>
              <a:t>вычислительные системы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Система является более ёмким понятием, чем ПО: оно включает в себя ещё и окружение, в котором функционирует ПО, как таковое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i="1" dirty="0">
                <a:solidFill>
                  <a:srgbClr val="002060"/>
                </a:solidFill>
              </a:rPr>
              <a:t>Программное средство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dirty="0"/>
              <a:t>– это ПО, снабжённое программной документацией. </a:t>
            </a:r>
            <a:r>
              <a:rPr lang="ru-RU" sz="3400" b="1" i="1" dirty="0">
                <a:solidFill>
                  <a:srgbClr val="002060"/>
                </a:solidFill>
              </a:rPr>
              <a:t>Документация на ПО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dirty="0"/>
              <a:t>– совокупность документов, содержащих сведения, необходимые для разработки и использования ПО. </a:t>
            </a:r>
            <a:r>
              <a:rPr lang="ru-RU" sz="3400" b="1" i="1" dirty="0">
                <a:solidFill>
                  <a:srgbClr val="002060"/>
                </a:solidFill>
              </a:rPr>
              <a:t>Программная документация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dirty="0"/>
              <a:t>– совокупность документов, содержащих сведения, необходимые для использования ПО.</a:t>
            </a:r>
          </a:p>
          <a:p>
            <a:r>
              <a:rPr lang="ru-RU" sz="3400" dirty="0"/>
              <a:t>Наиболее общим рассматриваемым понятием является система. С точки зрения разработки система включает в себя вычислительные системы, персонал и т.д. 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С инженерно-технической точки зрения наиболее часто используют понятие «система», реже «ПО», «ПС» и «программное средство». </a:t>
            </a:r>
            <a:r>
              <a:rPr lang="ru-RU" sz="3400" dirty="0"/>
              <a:t>Поэтому в большинстве излагаемого материала </a:t>
            </a:r>
            <a:r>
              <a:rPr lang="ru-RU" sz="3400" b="1" dirty="0">
                <a:solidFill>
                  <a:srgbClr val="002060"/>
                </a:solidFill>
              </a:rPr>
              <a:t>указание на ПО обычно можно заменить на ПС, программное средство и </a:t>
            </a:r>
            <a:r>
              <a:rPr lang="ru-RU" sz="3400" dirty="0"/>
              <a:t>(с некоторыми условиями) </a:t>
            </a:r>
            <a:r>
              <a:rPr lang="ru-RU" sz="3400" b="1" dirty="0">
                <a:solidFill>
                  <a:srgbClr val="002060"/>
                </a:solidFill>
              </a:rPr>
              <a:t>на систему в целом.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 организационной и экономической точек зрения наиболее часто используют понятия «прототип» и «программный продукт»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Программный </a:t>
            </a:r>
            <a:r>
              <a:rPr lang="ru-RU" b="1" i="1" dirty="0">
                <a:solidFill>
                  <a:srgbClr val="002060"/>
                </a:solidFill>
              </a:rPr>
              <a:t>продукт</a:t>
            </a:r>
            <a:r>
              <a:rPr lang="ru-RU" b="1" dirty="0">
                <a:solidFill>
                  <a:srgbClr val="002060"/>
                </a:solidFill>
              </a:rPr>
              <a:t> (ПП) </a:t>
            </a:r>
            <a:r>
              <a:rPr lang="ru-RU" dirty="0"/>
              <a:t>– программное средство, являющееся продуктом промышленного производства, предназначенным для поставки, передачи, продажи пользователю. При рассмотрении его только как результата промышленного производства используют обычно понятие </a:t>
            </a:r>
            <a:r>
              <a:rPr lang="ru-RU" b="1" i="1" dirty="0">
                <a:solidFill>
                  <a:srgbClr val="002060"/>
                </a:solidFill>
              </a:rPr>
              <a:t>программное изделие</a:t>
            </a:r>
            <a:r>
              <a:rPr lang="ru-RU" b="1" dirty="0">
                <a:solidFill>
                  <a:srgbClr val="002060"/>
                </a:solidFill>
              </a:rPr>
              <a:t> (ПИ).</a:t>
            </a:r>
          </a:p>
          <a:p>
            <a:r>
              <a:rPr lang="ru-RU" dirty="0"/>
              <a:t>Кроме продукта (результата человеческого труда) интерес представляет и услуга (участие по оказанию помощи в деятельности). </a:t>
            </a:r>
            <a:r>
              <a:rPr lang="ru-RU" b="1" i="1" dirty="0">
                <a:solidFill>
                  <a:srgbClr val="002060"/>
                </a:solidFill>
              </a:rPr>
              <a:t>Услуга</a:t>
            </a:r>
            <a:r>
              <a:rPr lang="ru-RU" b="1" dirty="0">
                <a:solidFill>
                  <a:srgbClr val="002060"/>
                </a:solidFill>
              </a:rPr>
              <a:t> – деятельность по оказанию помощи в эксплуатации продукта.</a:t>
            </a:r>
          </a:p>
          <a:p>
            <a:r>
              <a:rPr lang="ru-RU" dirty="0">
                <a:solidFill>
                  <a:srgbClr val="FF0000"/>
                </a:solidFill>
              </a:rPr>
              <a:t>Для удобства продукт и услуга именуются кратко – решение. </a:t>
            </a:r>
            <a:r>
              <a:rPr lang="ru-RU" b="1" i="1" dirty="0">
                <a:solidFill>
                  <a:srgbClr val="002060"/>
                </a:solidFill>
              </a:rPr>
              <a:t>Решение</a:t>
            </a:r>
            <a:r>
              <a:rPr lang="ru-RU" b="1" dirty="0">
                <a:solidFill>
                  <a:srgbClr val="002060"/>
                </a:solidFill>
              </a:rPr>
              <a:t> – результат в виде предоставляемого набора продуктов и/или услуг, необходимый для удовлетворения определённой потребности. </a:t>
            </a:r>
            <a:r>
              <a:rPr lang="ru-RU" dirty="0"/>
              <a:t>Данное понятие чаще всего используется в области информационных технологий.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 решением тесно связаны два важнейших понятия – «проект» и «команда»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i="1" dirty="0">
                <a:solidFill>
                  <a:srgbClr val="002060"/>
                </a:solidFill>
              </a:rPr>
              <a:t>Прототип</a:t>
            </a:r>
            <a:r>
              <a:rPr lang="ru-RU" sz="3800" b="1" dirty="0">
                <a:solidFill>
                  <a:srgbClr val="002060"/>
                </a:solidFill>
              </a:rPr>
              <a:t> </a:t>
            </a:r>
            <a:r>
              <a:rPr lang="ru-RU" sz="3800" dirty="0"/>
              <a:t>– частичная, предварительная или возможная реализация решения. Прототип является пробным или промежуточным результатом разработки, по которому оценивается решение в целом.</a:t>
            </a:r>
          </a:p>
          <a:p>
            <a:r>
              <a:rPr lang="ru-RU" sz="3800" b="1" i="1" dirty="0" smtClean="0">
                <a:solidFill>
                  <a:srgbClr val="002060"/>
                </a:solidFill>
              </a:rPr>
              <a:t>Проект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dirty="0"/>
              <a:t>– это комплекс действий временного характера, направленных на получение конкретного решения; суть результата – его содержание. </a:t>
            </a:r>
            <a:r>
              <a:rPr lang="ru-RU" sz="3800" b="1" i="1" dirty="0">
                <a:solidFill>
                  <a:srgbClr val="002060"/>
                </a:solidFill>
              </a:rPr>
              <a:t>Команда</a:t>
            </a:r>
            <a:r>
              <a:rPr lang="ru-RU" sz="3800" b="1" dirty="0">
                <a:solidFill>
                  <a:srgbClr val="002060"/>
                </a:solidFill>
              </a:rPr>
              <a:t> </a:t>
            </a:r>
            <a:r>
              <a:rPr lang="ru-RU" sz="3800" dirty="0"/>
              <a:t>– группа лиц, сформированная для выполнения проекта или его части. </a:t>
            </a:r>
            <a:r>
              <a:rPr lang="ru-RU" sz="3800" dirty="0">
                <a:solidFill>
                  <a:srgbClr val="FF0000"/>
                </a:solidFill>
              </a:rPr>
              <a:t>Проект реализуется командами, а команда работает над проектами.</a:t>
            </a:r>
          </a:p>
          <a:p>
            <a:r>
              <a:rPr lang="ru-RU" sz="3800" dirty="0"/>
              <a:t>В проекте могут принимать участие разные лица. Под лицом здесь понимается физическое или юридическое лицо, т.е. один человек, группа людей или некоторая организация в целом. </a:t>
            </a:r>
            <a:r>
              <a:rPr lang="ru-RU" sz="3800" b="1" i="1" dirty="0">
                <a:solidFill>
                  <a:srgbClr val="002060"/>
                </a:solidFill>
              </a:rPr>
              <a:t>Заинтересованное лицо</a:t>
            </a:r>
            <a:r>
              <a:rPr lang="ru-RU" sz="3800" b="1" dirty="0">
                <a:solidFill>
                  <a:srgbClr val="002060"/>
                </a:solidFill>
              </a:rPr>
              <a:t> </a:t>
            </a:r>
            <a:r>
              <a:rPr lang="ru-RU" sz="3800" dirty="0"/>
              <a:t>– </a:t>
            </a:r>
            <a:r>
              <a:rPr lang="ru-RU" sz="3800" dirty="0" err="1"/>
              <a:t>лицо</a:t>
            </a:r>
            <a:r>
              <a:rPr lang="ru-RU" sz="3800" dirty="0"/>
              <a:t>, чьи интересы могут быть затронуты процессами и результатами проекта. </a:t>
            </a:r>
            <a:r>
              <a:rPr lang="ru-RU" sz="3800" dirty="0">
                <a:solidFill>
                  <a:srgbClr val="FF0000"/>
                </a:solidFill>
              </a:rPr>
              <a:t>Среди заинтересованных лиц выделяют участников проекта и, в частности, исполнителей. </a:t>
            </a:r>
            <a:r>
              <a:rPr lang="ru-RU" sz="3800" b="1" i="1" dirty="0">
                <a:solidFill>
                  <a:srgbClr val="002060"/>
                </a:solidFill>
              </a:rPr>
              <a:t>Участник проекта</a:t>
            </a:r>
            <a:r>
              <a:rPr lang="ru-RU" sz="3800" b="1" dirty="0">
                <a:solidFill>
                  <a:srgbClr val="002060"/>
                </a:solidFill>
              </a:rPr>
              <a:t> или </a:t>
            </a:r>
            <a:r>
              <a:rPr lang="ru-RU" sz="3800" b="1" i="1" dirty="0">
                <a:solidFill>
                  <a:srgbClr val="002060"/>
                </a:solidFill>
              </a:rPr>
              <a:t>член проекта</a:t>
            </a:r>
            <a:r>
              <a:rPr lang="ru-RU" sz="3800" b="1" dirty="0">
                <a:solidFill>
                  <a:srgbClr val="002060"/>
                </a:solidFill>
              </a:rPr>
              <a:t> </a:t>
            </a:r>
            <a:r>
              <a:rPr lang="ru-RU" sz="3800" dirty="0"/>
              <a:t>– лицо, принимающее непосредственное участие в проекте. </a:t>
            </a:r>
            <a:r>
              <a:rPr lang="ru-RU" sz="3800" b="1" i="1" dirty="0">
                <a:solidFill>
                  <a:srgbClr val="002060"/>
                </a:solidFill>
              </a:rPr>
              <a:t>Исполнитель</a:t>
            </a:r>
            <a:r>
              <a:rPr lang="ru-RU" sz="3800" dirty="0"/>
              <a:t> – участник проекта, выполняющий поставленную перед ним работу в рамках этого проекта и несущий ответственность за её выполнение.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 проекте каждый участник играет некоторую роль (или набор ролей). </a:t>
            </a:r>
            <a:r>
              <a:rPr lang="ru-RU" sz="3200" b="1" i="1" dirty="0" smtClean="0">
                <a:solidFill>
                  <a:srgbClr val="002060"/>
                </a:solidFill>
              </a:rPr>
              <a:t>Роль</a:t>
            </a:r>
            <a:r>
              <a:rPr lang="ru-RU" sz="3200" b="1" dirty="0" smtClean="0">
                <a:solidFill>
                  <a:srgbClr val="002060"/>
                </a:solidFill>
              </a:rPr>
              <a:t> – характер поведения и области ответственности участника.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Выделяют </a:t>
            </a:r>
            <a:r>
              <a:rPr lang="ru-RU" sz="3400" dirty="0"/>
              <a:t>основные роли: </a:t>
            </a:r>
            <a:r>
              <a:rPr lang="ru-RU" sz="3400" b="1" dirty="0">
                <a:solidFill>
                  <a:srgbClr val="002060"/>
                </a:solidFill>
              </a:rPr>
              <a:t>пользователь</a:t>
            </a:r>
            <a:r>
              <a:rPr lang="ru-RU" sz="3400" dirty="0"/>
              <a:t> – лицо, которое непосредственно участвует в эксплуатации продукта для получения результатов и/или использует эти результаты; </a:t>
            </a:r>
            <a:r>
              <a:rPr lang="ru-RU" sz="3400" b="1" dirty="0">
                <a:solidFill>
                  <a:srgbClr val="002060"/>
                </a:solidFill>
              </a:rPr>
              <a:t>оператор</a:t>
            </a:r>
            <a:r>
              <a:rPr lang="ru-RU" sz="3400" dirty="0"/>
              <a:t> – лицо, которое занимается эксплуатацией продукта; заказчик – лицо, которое заказывает разработку продукта и приобретает его; </a:t>
            </a:r>
            <a:r>
              <a:rPr lang="ru-RU" sz="3400" b="1" dirty="0">
                <a:solidFill>
                  <a:srgbClr val="002060"/>
                </a:solidFill>
              </a:rPr>
              <a:t>поставщик</a:t>
            </a:r>
            <a:r>
              <a:rPr lang="ru-RU" sz="3400" dirty="0"/>
              <a:t> – лицо, которое предоставляет разработанный продукт; </a:t>
            </a:r>
            <a:r>
              <a:rPr lang="ru-RU" sz="3400" b="1" dirty="0">
                <a:solidFill>
                  <a:srgbClr val="002060"/>
                </a:solidFill>
              </a:rPr>
              <a:t>разработчик</a:t>
            </a:r>
            <a:r>
              <a:rPr lang="ru-RU" sz="3400" dirty="0"/>
              <a:t> – лицо, которое выполняет разработку продукта, т.е. все действия по разработке в рамках проекта. </a:t>
            </a:r>
            <a:r>
              <a:rPr lang="ru-RU" sz="3400" b="1" dirty="0">
                <a:solidFill>
                  <a:srgbClr val="002060"/>
                </a:solidFill>
              </a:rPr>
              <a:t>Часто для различных разработчиков выделяют отдельные роли </a:t>
            </a:r>
            <a:r>
              <a:rPr lang="ru-RU" sz="3400" dirty="0">
                <a:solidFill>
                  <a:srgbClr val="FF0000"/>
                </a:solidFill>
              </a:rPr>
              <a:t>– (системный) аналитик, проектировщик, программист, </a:t>
            </a:r>
            <a:r>
              <a:rPr lang="ru-RU" sz="3400" dirty="0" err="1">
                <a:solidFill>
                  <a:srgbClr val="FF0000"/>
                </a:solidFill>
              </a:rPr>
              <a:t>тестировщик</a:t>
            </a:r>
            <a:r>
              <a:rPr lang="ru-RU" sz="3400" dirty="0">
                <a:solidFill>
                  <a:srgbClr val="FF0000"/>
                </a:solidFill>
              </a:rPr>
              <a:t> и т.п.</a:t>
            </a:r>
          </a:p>
          <a:p>
            <a:r>
              <a:rPr lang="ru-RU" sz="3400" b="1" dirty="0">
                <a:solidFill>
                  <a:srgbClr val="FF0000"/>
                </a:solidFill>
              </a:rPr>
              <a:t>Особенностями проекта </a:t>
            </a:r>
            <a:r>
              <a:rPr lang="ru-RU" sz="3400" dirty="0"/>
              <a:t>(в отличие от любой другой деятельности)</a:t>
            </a:r>
            <a:r>
              <a:rPr lang="ru-RU" sz="3400" b="1" dirty="0">
                <a:solidFill>
                  <a:srgbClr val="FF0000"/>
                </a:solidFill>
              </a:rPr>
              <a:t> являются получение конкретного результата и ограниченность проекта временными рамками, определяемые жизненным циклом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1276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Основы разработки программного обеспечения </vt:lpstr>
      <vt:lpstr>Цель и задачи курса</vt:lpstr>
      <vt:lpstr>В настоящее время широко используются понятия системного (в том числе и процессного) подхода, адаптированные к разработке ПО. </vt:lpstr>
      <vt:lpstr>Основными понятиями программирования являются алгоритм и программа </vt:lpstr>
      <vt:lpstr>Программы осуществляют взаимодействие через общие данные</vt:lpstr>
      <vt:lpstr>Система является более ёмким понятием, чем ПО: оно включает в себя ещё и окружение, в котором функционирует ПО, как таковое</vt:lpstr>
      <vt:lpstr>С организационной и экономической точек зрения наиболее часто используют понятия «прототип» и «программный продукт» </vt:lpstr>
      <vt:lpstr>С решением тесно связаны два важнейших понятия – «проект» и «команда» </vt:lpstr>
      <vt:lpstr>В проекте каждый участник играет некоторую роль (или набор ролей). Роль – характер поведения и области ответственности участника. </vt:lpstr>
      <vt:lpstr>Если конкретный результат не указан, обычно говорят о процессе разработки. </vt:lpstr>
      <vt:lpstr>ЖЦ проекта</vt:lpstr>
      <vt:lpstr>Жизненный цикл ПО (ЖЦ ПО)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 Основы разработки ПО.</dc:title>
  <dc:creator>shg0820</dc:creator>
  <cp:lastModifiedBy>HI</cp:lastModifiedBy>
  <cp:revision>16</cp:revision>
  <dcterms:created xsi:type="dcterms:W3CDTF">2012-12-20T04:16:33Z</dcterms:created>
  <dcterms:modified xsi:type="dcterms:W3CDTF">2017-09-09T11:02:47Z</dcterms:modified>
</cp:coreProperties>
</file>