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45"/>
  </p:notesMasterIdLst>
  <p:sldIdLst>
    <p:sldId id="314" r:id="rId2"/>
    <p:sldId id="315" r:id="rId3"/>
    <p:sldId id="318" r:id="rId4"/>
    <p:sldId id="316" r:id="rId5"/>
    <p:sldId id="317" r:id="rId6"/>
    <p:sldId id="319" r:id="rId7"/>
    <p:sldId id="376" r:id="rId8"/>
    <p:sldId id="377" r:id="rId9"/>
    <p:sldId id="374" r:id="rId10"/>
    <p:sldId id="375" r:id="rId11"/>
    <p:sldId id="320" r:id="rId12"/>
    <p:sldId id="324" r:id="rId13"/>
    <p:sldId id="325" r:id="rId14"/>
    <p:sldId id="328" r:id="rId15"/>
    <p:sldId id="330" r:id="rId16"/>
    <p:sldId id="373" r:id="rId17"/>
    <p:sldId id="331" r:id="rId18"/>
    <p:sldId id="335" r:id="rId19"/>
    <p:sldId id="337" r:id="rId20"/>
    <p:sldId id="338" r:id="rId21"/>
    <p:sldId id="339" r:id="rId22"/>
    <p:sldId id="340" r:id="rId23"/>
    <p:sldId id="363" r:id="rId24"/>
    <p:sldId id="378" r:id="rId25"/>
    <p:sldId id="343" r:id="rId26"/>
    <p:sldId id="342" r:id="rId27"/>
    <p:sldId id="344" r:id="rId28"/>
    <p:sldId id="345" r:id="rId29"/>
    <p:sldId id="371" r:id="rId30"/>
    <p:sldId id="372" r:id="rId31"/>
    <p:sldId id="346" r:id="rId32"/>
    <p:sldId id="348" r:id="rId33"/>
    <p:sldId id="349" r:id="rId34"/>
    <p:sldId id="350" r:id="rId35"/>
    <p:sldId id="351" r:id="rId36"/>
    <p:sldId id="352" r:id="rId37"/>
    <p:sldId id="353" r:id="rId38"/>
    <p:sldId id="357" r:id="rId39"/>
    <p:sldId id="358" r:id="rId40"/>
    <p:sldId id="359" r:id="rId41"/>
    <p:sldId id="360" r:id="rId42"/>
    <p:sldId id="367" r:id="rId43"/>
    <p:sldId id="361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FFFF"/>
    <a:srgbClr val="A2ABE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85" autoAdjust="0"/>
  </p:normalViewPr>
  <p:slideViewPr>
    <p:cSldViewPr>
      <p:cViewPr>
        <p:scale>
          <a:sx n="78" d="100"/>
          <a:sy n="78" d="100"/>
        </p:scale>
        <p:origin x="-114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1DEEC47-CC08-4E1F-BE36-677ECFEFF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85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C30D4-C2DC-4E69-B5C3-2FDCBB2BE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2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38569-F199-4407-8FEA-0B0BB514C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43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CBE71-FDDE-4B35-A85D-AF2EB798B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B0841-DBE4-4701-B31F-0CCCC1EDD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56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76C3D-76EE-4D05-9D9F-0DDA62FC8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352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437F-6174-4000-A907-D6C6C6629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819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D113-14BC-433E-9065-35CBD2DF1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53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3DC04-70C3-4C89-AC2A-D04D98385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2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AB5F4-E5B7-4663-ABE9-FAF84DEF3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93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BBAE9-5E29-40EA-821B-3D13A6970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96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B9AD6-1C7B-489A-98C1-6D02FA200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9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4F4C2CF-BA65-4EC8-BC5C-A8E7AFF74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82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301148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Основы сердечно</a:t>
            </a:r>
            <a:r>
              <a:rPr lang="en-US" dirty="0" smtClean="0"/>
              <a:t>-</a:t>
            </a:r>
            <a:r>
              <a:rPr lang="ru-RU" dirty="0" smtClean="0"/>
              <a:t>легочной реанимации</a:t>
            </a:r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017713"/>
            <a:ext cx="821531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mtClean="0"/>
          </a:p>
          <a:p>
            <a:pPr algn="ctr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71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Что такое стоп – анализ?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57188" y="2214563"/>
            <a:ext cx="8597900" cy="391795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   Остановить СЛР на 5 – 10 секунд, чтобы:</a:t>
            </a:r>
          </a:p>
          <a:p>
            <a:pPr>
              <a:lnSpc>
                <a:spcPct val="90000"/>
              </a:lnSpc>
            </a:pPr>
            <a:r>
              <a:rPr lang="ru-RU" smtClean="0"/>
              <a:t>оценить пульс у пострадавшего</a:t>
            </a:r>
          </a:p>
          <a:p>
            <a:pPr>
              <a:lnSpc>
                <a:spcPct val="90000"/>
              </a:lnSpc>
            </a:pPr>
            <a:r>
              <a:rPr lang="ru-RU" smtClean="0"/>
              <a:t>поменять компрессора (если более,  чем 1 человек);</a:t>
            </a:r>
          </a:p>
          <a:p>
            <a:pPr>
              <a:lnSpc>
                <a:spcPct val="90000"/>
              </a:lnSpc>
            </a:pPr>
            <a:r>
              <a:rPr lang="ru-RU" smtClean="0"/>
              <a:t>оценить ритм по ЭКГ;</a:t>
            </a:r>
          </a:p>
          <a:p>
            <a:pPr>
              <a:lnSpc>
                <a:spcPct val="90000"/>
              </a:lnSpc>
            </a:pPr>
            <a:r>
              <a:rPr lang="ru-RU" smtClean="0"/>
              <a:t>произвести дефибрилляцию, если есть показания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Константы алгоритма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85813" y="2017713"/>
            <a:ext cx="8169275" cy="4114800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Оценка сознания – 5-10 секунд 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Оценка пульса и дыхания – 5-10 секунд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Сердечная компрессия – 18-20 секунд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1 вдох  - 1 секунда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1 период – 2 минуты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Стоп- анализ – 5-10 секунд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57250" y="214313"/>
            <a:ext cx="8086725" cy="14620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Подготовка к сердечной компрессии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28625" y="2017713"/>
            <a:ext cx="8526463" cy="45545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Пострадавший лежит на твердой поверхности лицом вверх</a:t>
            </a:r>
          </a:p>
          <a:p>
            <a:pPr>
              <a:lnSpc>
                <a:spcPct val="90000"/>
              </a:lnSpc>
            </a:pPr>
            <a:r>
              <a:rPr lang="ru-RU" smtClean="0"/>
              <a:t>Обнажить грудь пострадавшего для: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   а. оценки на предмет травмы груди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	б. правильного расположения 	рук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	в. ЭКГ, дефибрилляции;</a:t>
            </a:r>
          </a:p>
          <a:p>
            <a:pPr>
              <a:lnSpc>
                <a:spcPct val="90000"/>
              </a:lnSpc>
            </a:pPr>
            <a:r>
              <a:rPr lang="ru-RU" smtClean="0"/>
              <a:t>Мысленно провести линию соединяющую соски пострадавшего</a:t>
            </a:r>
          </a:p>
          <a:p>
            <a:pPr>
              <a:lnSpc>
                <a:spcPct val="90000"/>
              </a:lnSpc>
            </a:pPr>
            <a:r>
              <a:rPr lang="ru-RU" smtClean="0"/>
              <a:t>Плечи спасателя должны находиться над туловищем пострадавшего, руки прямые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US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715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Принципы сердечной компрессии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71500" y="2017713"/>
            <a:ext cx="8383588" cy="4114800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Раннее начало </a:t>
            </a:r>
            <a:r>
              <a:rPr lang="ru-RU" dirty="0" smtClean="0"/>
              <a:t>сердечной компрессии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Давить быстро </a:t>
            </a:r>
            <a:r>
              <a:rPr lang="ru-RU" dirty="0" smtClean="0"/>
              <a:t>со скоростью не менее 100 компрессий в 1 минуту и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сильно</a:t>
            </a:r>
            <a:r>
              <a:rPr lang="ru-RU" dirty="0" smtClean="0"/>
              <a:t> на глубину 5 см.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Даем грудной клетке расправиться, руки не отрываем от груди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Делаем минимальные перерывы между сердечными компрессиями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Техника дыхательной вентиляции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357188" y="2286000"/>
            <a:ext cx="8597900" cy="4143375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►"/>
            </a:pPr>
            <a:r>
              <a:rPr lang="ru-RU" smtClean="0"/>
              <a:t>Открыть рот и проверить ротовую полость, при необходимости очистить</a:t>
            </a:r>
          </a:p>
          <a:p>
            <a:pPr>
              <a:lnSpc>
                <a:spcPct val="80000"/>
              </a:lnSpc>
              <a:buFont typeface="Arial" pitchFamily="34" charset="0"/>
              <a:buChar char="►"/>
            </a:pPr>
            <a:r>
              <a:rPr lang="ru-RU" smtClean="0"/>
              <a:t>Запрокинуть голову (если нет травмы шеи), выдвинуть нижнюю челюсть вперед</a:t>
            </a:r>
          </a:p>
          <a:p>
            <a:pPr>
              <a:lnSpc>
                <a:spcPct val="80000"/>
              </a:lnSpc>
              <a:buFont typeface="Arial" pitchFamily="34" charset="0"/>
              <a:buChar char="►"/>
            </a:pPr>
            <a:r>
              <a:rPr lang="ru-RU" smtClean="0"/>
              <a:t>Сделать 2 вдоха</a:t>
            </a:r>
          </a:p>
          <a:p>
            <a:pPr>
              <a:lnSpc>
                <a:spcPct val="80000"/>
              </a:lnSpc>
              <a:buFont typeface="Arial" pitchFamily="34" charset="0"/>
              <a:buChar char="►"/>
            </a:pPr>
            <a:r>
              <a:rPr lang="ru-RU" smtClean="0"/>
              <a:t>Показателем правильности выполнения вдоха является экскурсия грудной клетки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Типичные ошибки при  дыхательной вентиляции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000125" y="2428875"/>
            <a:ext cx="7772400" cy="4114800"/>
          </a:xfrm>
        </p:spPr>
        <p:txBody>
          <a:bodyPr/>
          <a:lstStyle/>
          <a:p>
            <a:r>
              <a:rPr lang="ru-RU" sz="3600" smtClean="0"/>
              <a:t>Не</a:t>
            </a:r>
            <a:r>
              <a:rPr lang="en-US" sz="3600" smtClean="0"/>
              <a:t> </a:t>
            </a:r>
            <a:r>
              <a:rPr lang="ru-RU" sz="3600" smtClean="0"/>
              <a:t>запрокинута голова     пострадавшего</a:t>
            </a:r>
          </a:p>
          <a:p>
            <a:r>
              <a:rPr lang="ru-RU" sz="3600" smtClean="0"/>
              <a:t>Не создан герметичный пояс</a:t>
            </a:r>
          </a:p>
          <a:p>
            <a:pPr>
              <a:buFont typeface="Arial" pitchFamily="34" charset="0"/>
              <a:buNone/>
            </a:pPr>
            <a:r>
              <a:rPr lang="ru-RU" sz="3600" smtClean="0"/>
              <a:t>   по контуру  рта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350963" y="285750"/>
            <a:ext cx="7793037" cy="15716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smtClean="0"/>
              <a:t/>
            </a:r>
            <a:br>
              <a:rPr lang="ru-RU" sz="5400" smtClean="0"/>
            </a:br>
            <a:r>
              <a:rPr lang="ru-RU" sz="2800" smtClean="0"/>
              <a:t>При травме шеи, выдвинуть нижнюю челюсть, при необходимости немного запрокинуть голову пострадавшего  до 1/3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Осложнения  гипервентиляции: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642938" y="2571750"/>
            <a:ext cx="8240712" cy="3917950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Регургитация и аспирация желудочным содержимым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Уменьшение сердечного выброса в результате поджатия сердца легкими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Баротравма (у детей</a:t>
            </a:r>
            <a:r>
              <a:rPr lang="ru-RU" sz="3600" smtClean="0"/>
              <a:t>)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Соотношение массажа сердца к вентиляции легких  </a:t>
            </a:r>
            <a:r>
              <a:rPr lang="ru-RU" sz="4000" u="sng" smtClean="0"/>
              <a:t>30 : 2</a:t>
            </a:r>
            <a:endParaRPr lang="ru-RU" sz="400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785813" y="2357438"/>
            <a:ext cx="8169275" cy="3775075"/>
          </a:xfrm>
        </p:spPr>
        <p:txBody>
          <a:bodyPr/>
          <a:lstStyle/>
          <a:p>
            <a:r>
              <a:rPr lang="ru-RU" smtClean="0"/>
              <a:t>Оптимальное кровоснабжение головного мозга происходит после 15 – го надавливания;</a:t>
            </a:r>
          </a:p>
          <a:p>
            <a:r>
              <a:rPr lang="ru-RU" smtClean="0"/>
              <a:t>Доказано, что выживаемость при этом выше в 2 – 3 раза;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Остановка сердечной компрессии возможна: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714375" y="2214563"/>
            <a:ext cx="8240713" cy="3917950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 Для дыхательной вентиляции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Для повторной  оценки пульса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Для смены компрессора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Для анализа сердечного ритма 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Для дефибрилляции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При форс мажорных обстоятельствах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57250" y="2017713"/>
            <a:ext cx="8097838" cy="4114800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Обучить алгоритму реагирования при остановке сердца самостоятельно и в паре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Использование дефибриллятора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Оказание первой помощи при механической асфиксии</a:t>
            </a:r>
          </a:p>
          <a:p>
            <a:pPr>
              <a:buFont typeface="Arial" pitchFamily="34" charset="0"/>
              <a:buChar char="►"/>
            </a:pP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Не останавливаем</a:t>
            </a:r>
            <a:br>
              <a:rPr lang="ru-RU" sz="4000" smtClean="0"/>
            </a:br>
            <a:r>
              <a:rPr lang="ru-RU" sz="4000" smtClean="0"/>
              <a:t>непрямой массаж сердца: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85813" y="2286000"/>
            <a:ext cx="8169275" cy="38465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/>
              <a:t> При интубации трахеи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 Для установления внутривенного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 катетера в локтевую вену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 При накладывании электродов от ЭКГ  </a:t>
            </a:r>
          </a:p>
          <a:p>
            <a:pPr>
              <a:buFont typeface="Wingdings" pitchFamily="2" charset="2"/>
              <a:buNone/>
            </a:pPr>
            <a:r>
              <a:rPr lang="ru-RU" smtClean="0"/>
              <a:t>    на грудь пациента.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Особенности проведения СЛР </a:t>
            </a:r>
            <a:br>
              <a:rPr lang="ru-RU" sz="4000" smtClean="0"/>
            </a:br>
            <a:r>
              <a:rPr lang="ru-RU" sz="4000" smtClean="0"/>
              <a:t>у беременных женщин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000125" y="2428875"/>
            <a:ext cx="738981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mtClean="0"/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mtClean="0"/>
              <a:t>Повернуть женщину на  15  -  30</a:t>
            </a:r>
            <a:r>
              <a:rPr lang="en-US" smtClean="0"/>
              <a:t>º</a:t>
            </a:r>
            <a:r>
              <a:rPr lang="ru-RU" smtClean="0"/>
              <a:t>            (под таз, под правый бок положить валик)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714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Вспомогательные факторы, повышающие эффективность  сердечной компрессии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785813" y="2571750"/>
            <a:ext cx="8169275" cy="3560763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 Твердая  и ровная поверхность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 Поднятие ног на 35 – 40</a:t>
            </a:r>
            <a:r>
              <a:rPr lang="en-US" smtClean="0"/>
              <a:t>º</a:t>
            </a:r>
            <a:r>
              <a:rPr lang="ru-RU" smtClean="0"/>
              <a:t> увеличивает объем циркулирующей крови на 500 – 700 мл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Особенности проведения СЛР </a:t>
            </a:r>
            <a:br>
              <a:rPr lang="ru-RU" sz="3600" smtClean="0"/>
            </a:br>
            <a:r>
              <a:rPr lang="ru-RU" sz="3600" smtClean="0"/>
              <a:t> у младенцев до 1 года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214313" y="2017713"/>
            <a:ext cx="8740775" cy="4625975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Похлопывание по подошвам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Неполное запрокидывание головы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Нахождение пульса на плечевой   артерии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Использование пальцевого  метода при проведении сердечной компрессии на глубину 4 см (более старшим детям 5 см)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При оказании помощи одним человеком 30:2 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При оказании помощи двумя спасателями соотношение компрессии к дыханию 15:2 у младенцев и детей до пубертантного периода 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Непрямой массаж сердца при синусовой брадикардии</a:t>
            </a:r>
          </a:p>
          <a:p>
            <a:pPr>
              <a:lnSpc>
                <a:spcPct val="90000"/>
              </a:lnSpc>
              <a:buFont typeface="Arial" pitchFamily="34" charset="0"/>
              <a:buChar char="►"/>
            </a:pPr>
            <a:r>
              <a:rPr lang="ru-RU" sz="2400" smtClean="0"/>
              <a:t>Новорожденным от рождения до недели 3 : 1</a:t>
            </a:r>
          </a:p>
          <a:p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Виды остановок сердца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017713"/>
            <a:ext cx="8597900" cy="4114800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b="1" dirty="0" smtClean="0">
              <a:solidFill>
                <a:srgbClr val="333399">
                  <a:lumMod val="75000"/>
                </a:srgb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333399">
                    <a:lumMod val="75000"/>
                  </a:srgbClr>
                </a:solidFill>
              </a:rPr>
              <a:t>Дефибриллируемые ритмы (шоковые):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lang="ru-RU" sz="2400" dirty="0" smtClean="0"/>
              <a:t>Желудочковая фибрилляция - 70-80%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lang="ru-RU" sz="2400" dirty="0" smtClean="0"/>
              <a:t>Желудочковая тахикардия  без пульса - 5%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defRPr/>
            </a:pPr>
            <a:endParaRPr lang="ru-RU" sz="180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Недефибриллируемые ритмы (не шоковые):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lang="ru-RU" sz="2400" dirty="0" smtClean="0"/>
              <a:t>Асистолия – 20%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defRPr/>
            </a:pPr>
            <a:r>
              <a:rPr lang="ru-RU" sz="2400" dirty="0" smtClean="0"/>
              <a:t>Беспульсовая электрическая активность сердца- 10% 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180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defRPr/>
            </a:pPr>
            <a:endParaRPr lang="ru-RU" sz="1800" b="1" dirty="0" smtClean="0">
              <a:solidFill>
                <a:srgbClr val="333399">
                  <a:lumMod val="75000"/>
                </a:srgbClr>
              </a:solidFill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Желудочковая фибрилляция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0" y="2017713"/>
            <a:ext cx="89550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Дискоординированные сокращения волокон миокарда, приводящие к невозможности формирования сердечного выброса.</a:t>
            </a:r>
          </a:p>
        </p:txBody>
      </p:sp>
      <p:pic>
        <p:nvPicPr>
          <p:cNvPr id="27652" name="Picture 7" descr="combo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143375"/>
            <a:ext cx="807243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Желудочковая тахикардия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571500" y="2017713"/>
            <a:ext cx="8383588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Частота ритма настолько высокая, что за время диастолы  полости желудочков не в состоянии  наполниться достаточным количеством крови, что приводит к резкому снижению сердечного выброса.</a:t>
            </a:r>
          </a:p>
        </p:txBody>
      </p:sp>
      <p:pic>
        <p:nvPicPr>
          <p:cNvPr id="28676" name="Picture 4" descr="combo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572000"/>
            <a:ext cx="8001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001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Асистолия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357188" y="2017713"/>
            <a:ext cx="85979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Отсутствие сердечных сокращений и признаков электрической   активности, подтвержденные в трех отведениях  на ЭКГ</a:t>
            </a:r>
          </a:p>
        </p:txBody>
      </p:sp>
      <p:pic>
        <p:nvPicPr>
          <p:cNvPr id="29700" name="Picture 4" descr="rhythm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071938"/>
            <a:ext cx="7429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Беспульсовая электрическая активность сердца (БЭА)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214313" y="2017713"/>
            <a:ext cx="874077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   Тяжелое угнетение сократимости миокарда с падением сердечного выброса и АД, но при сохраняющихся  сердечных комплексах на ЭКГ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30724" name="Picture 5" descr="C:\Users\User\Desktop\БЭ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214813"/>
            <a:ext cx="7924800" cy="217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       Причины БЭА</a:t>
            </a:r>
          </a:p>
        </p:txBody>
      </p:sp>
      <p:sp>
        <p:nvSpPr>
          <p:cNvPr id="31747" name="Content Placeholder 4"/>
          <p:cNvSpPr>
            <a:spLocks noGrp="1"/>
          </p:cNvSpPr>
          <p:nvPr>
            <p:ph idx="1"/>
          </p:nvPr>
        </p:nvSpPr>
        <p:spPr>
          <a:xfrm>
            <a:off x="428625" y="2000250"/>
            <a:ext cx="8458200" cy="4264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b="1" smtClean="0">
                <a:latin typeface="Arial" pitchFamily="34" charset="0"/>
                <a:cs typeface="Arial" pitchFamily="34" charset="0"/>
              </a:rPr>
              <a:t>                        5 Г:</a:t>
            </a:r>
            <a:endParaRPr lang="ru-RU" b="1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mtClean="0">
                <a:latin typeface="Arial" pitchFamily="34" charset="0"/>
                <a:cs typeface="Arial" pitchFamily="34" charset="0"/>
              </a:rPr>
              <a:t>ипоксия</a:t>
            </a:r>
            <a:r>
              <a:rPr lang="en-US" smtClean="0">
                <a:latin typeface="Arial" pitchFamily="34" charset="0"/>
                <a:cs typeface="Arial" pitchFamily="34" charset="0"/>
              </a:rPr>
              <a:t> - 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ypovolemia)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mtClean="0">
                <a:latin typeface="Arial" pitchFamily="34" charset="0"/>
                <a:cs typeface="Arial" pitchFamily="34" charset="0"/>
              </a:rPr>
              <a:t>иповолемия</a:t>
            </a:r>
            <a:r>
              <a:rPr lang="en-US" smtClean="0">
                <a:latin typeface="Arial" pitchFamily="34" charset="0"/>
                <a:cs typeface="Arial" pitchFamily="34" charset="0"/>
              </a:rPr>
              <a:t>  - 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ypoxia)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mtClean="0">
                <a:latin typeface="Arial" pitchFamily="34" charset="0"/>
                <a:cs typeface="Arial" pitchFamily="34" charset="0"/>
              </a:rPr>
              <a:t>иперкалиемия</a:t>
            </a:r>
            <a:r>
              <a:rPr lang="ru-RU" b="1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mtClean="0">
                <a:latin typeface="Arial" pitchFamily="34" charset="0"/>
                <a:cs typeface="Arial" pitchFamily="34" charset="0"/>
              </a:rPr>
              <a:t>гипокалиемия</a:t>
            </a:r>
            <a:r>
              <a:rPr lang="en-US" smtClean="0">
                <a:latin typeface="Arial" pitchFamily="34" charset="0"/>
                <a:cs typeface="Arial" pitchFamily="34" charset="0"/>
              </a:rPr>
              <a:t> -(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yper/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ypokalemia)-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Г</a:t>
            </a:r>
            <a:r>
              <a:rPr lang="ru-RU" smtClean="0">
                <a:latin typeface="Arial" pitchFamily="34" charset="0"/>
                <a:cs typeface="Arial" pitchFamily="34" charset="0"/>
              </a:rPr>
              <a:t>ипотермия</a:t>
            </a:r>
            <a:r>
              <a:rPr lang="en-US" smtClean="0">
                <a:latin typeface="Arial" pitchFamily="34" charset="0"/>
                <a:cs typeface="Arial" pitchFamily="34" charset="0"/>
              </a:rPr>
              <a:t> - 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ypotermia)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Ацидоз</a:t>
            </a:r>
            <a:r>
              <a:rPr lang="en-US" smtClean="0">
                <a:latin typeface="Arial" pitchFamily="34" charset="0"/>
                <a:cs typeface="Arial" pitchFamily="34" charset="0"/>
              </a:rPr>
              <a:t> - (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H</a:t>
            </a:r>
            <a:r>
              <a:rPr lang="en-US" smtClean="0">
                <a:latin typeface="Arial" pitchFamily="34" charset="0"/>
                <a:cs typeface="Arial" pitchFamily="34" charset="0"/>
              </a:rPr>
              <a:t>ydrogen ion)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ru-RU" smtClean="0">
              <a:latin typeface="Arial" pitchFamily="34" charset="0"/>
              <a:cs typeface="Arial" pitchFamily="34" charset="0"/>
            </a:endParaRP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28625" y="2214563"/>
            <a:ext cx="8526463" cy="4500562"/>
          </a:xfrm>
        </p:spPr>
        <p:txBody>
          <a:bodyPr>
            <a:normAutofit/>
          </a:bodyPr>
          <a:lstStyle/>
          <a:p>
            <a:pPr marL="548640" indent="-411480" algn="just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75-80 %  всех остановок сердца происходят вне больницы</a:t>
            </a:r>
          </a:p>
          <a:p>
            <a:pPr marL="548640" indent="-411480" algn="just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Раннее начало </a:t>
            </a:r>
            <a:r>
              <a:rPr lang="ru-RU" dirty="0" smtClean="0"/>
              <a:t>таких мероприятий как компрессия грудной клетки и искусственная вентиляция увеличивает шанс выживания в 2 раза!</a:t>
            </a:r>
          </a:p>
          <a:p>
            <a:pPr marL="548640" indent="-411480" algn="just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Смерть мозга наступает через 4-6 минут после внезапной остановки сердечной деятельности</a:t>
            </a:r>
            <a:r>
              <a:rPr lang="en-US" dirty="0" smtClean="0"/>
              <a:t> </a:t>
            </a:r>
            <a:endParaRPr lang="ru-RU" dirty="0" smtClean="0"/>
          </a:p>
          <a:p>
            <a:pPr marL="548640" indent="-411480" algn="just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Если реанимационные мероприятия своевременно не начаты шанс выживания снижается каждую минуту на 7-10%.</a:t>
            </a:r>
            <a:endParaRPr lang="en-US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        Причины БЭА</a:t>
            </a:r>
          </a:p>
        </p:txBody>
      </p:sp>
      <p:sp>
        <p:nvSpPr>
          <p:cNvPr id="32771" name="Content Placeholder 4"/>
          <p:cNvSpPr>
            <a:spLocks noGrp="1"/>
          </p:cNvSpPr>
          <p:nvPr>
            <p:ph idx="1"/>
          </p:nvPr>
        </p:nvSpPr>
        <p:spPr>
          <a:xfrm>
            <a:off x="457200" y="2071688"/>
            <a:ext cx="8458200" cy="44291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smtClean="0">
                <a:latin typeface="Arial" pitchFamily="34" charset="0"/>
                <a:cs typeface="Arial" pitchFamily="34" charset="0"/>
              </a:rPr>
              <a:t>5</a:t>
            </a:r>
            <a:r>
              <a:rPr lang="lt-LT" sz="4000" b="1" smtClean="0">
                <a:latin typeface="Arial" pitchFamily="34" charset="0"/>
                <a:cs typeface="Arial" pitchFamily="34" charset="0"/>
              </a:rPr>
              <a:t> T</a:t>
            </a:r>
            <a:r>
              <a:rPr lang="ru-RU" sz="4000" b="1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mtClean="0">
                <a:latin typeface="Arial" pitchFamily="34" charset="0"/>
                <a:cs typeface="Arial" pitchFamily="34" charset="0"/>
              </a:rPr>
              <a:t>Клапанный пневмо</a:t>
            </a:r>
            <a:r>
              <a:rPr lang="ru-RU" sz="4400" b="1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mtClean="0">
                <a:latin typeface="Arial" pitchFamily="34" charset="0"/>
                <a:cs typeface="Arial" pitchFamily="34" charset="0"/>
              </a:rPr>
              <a:t>оракс</a:t>
            </a:r>
            <a:endParaRPr lang="lt-LT" smtClean="0">
              <a:latin typeface="Arial" pitchFamily="34" charset="0"/>
              <a:cs typeface="Arial" pitchFamily="34" charset="0"/>
            </a:endParaRPr>
          </a:p>
          <a:p>
            <a:r>
              <a:rPr lang="lt-LT" b="1" smtClean="0">
                <a:latin typeface="Arial" pitchFamily="34" charset="0"/>
                <a:cs typeface="Arial" pitchFamily="34" charset="0"/>
              </a:rPr>
              <a:t>T</a:t>
            </a:r>
            <a:r>
              <a:rPr lang="ru-RU" smtClean="0">
                <a:latin typeface="Arial" pitchFamily="34" charset="0"/>
                <a:cs typeface="Arial" pitchFamily="34" charset="0"/>
              </a:rPr>
              <a:t>ампонада</a:t>
            </a:r>
            <a:r>
              <a:rPr lang="lt-LT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mtClean="0">
                <a:latin typeface="Arial" pitchFamily="34" charset="0"/>
                <a:cs typeface="Arial" pitchFamily="34" charset="0"/>
              </a:rPr>
              <a:t>сердца</a:t>
            </a:r>
            <a:r>
              <a:rPr lang="lt-LT" smtClean="0">
                <a:latin typeface="Arial" pitchFamily="34" charset="0"/>
                <a:cs typeface="Arial" pitchFamily="34" charset="0"/>
              </a:rPr>
              <a:t>) </a:t>
            </a:r>
          </a:p>
          <a:p>
            <a:r>
              <a:rPr lang="lt-LT" b="1" smtClean="0">
                <a:latin typeface="Arial" pitchFamily="34" charset="0"/>
                <a:cs typeface="Arial" pitchFamily="34" charset="0"/>
              </a:rPr>
              <a:t>T</a:t>
            </a:r>
            <a:r>
              <a:rPr lang="lt-LT" smtClean="0">
                <a:latin typeface="Arial" pitchFamily="34" charset="0"/>
                <a:cs typeface="Arial" pitchFamily="34" charset="0"/>
              </a:rPr>
              <a:t>o</a:t>
            </a:r>
            <a:r>
              <a:rPr lang="ru-RU" smtClean="0">
                <a:latin typeface="Arial" pitchFamily="34" charset="0"/>
                <a:cs typeface="Arial" pitchFamily="34" charset="0"/>
              </a:rPr>
              <a:t>ксины</a:t>
            </a:r>
            <a:endParaRPr lang="en-US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mtClean="0">
                <a:latin typeface="Arial" pitchFamily="34" charset="0"/>
                <a:cs typeface="Arial" pitchFamily="34" charset="0"/>
              </a:rPr>
              <a:t>ромбоэмболия </a:t>
            </a:r>
            <a:r>
              <a:rPr lang="lt-LT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mtClean="0">
                <a:latin typeface="Arial" pitchFamily="34" charset="0"/>
                <a:cs typeface="Arial" pitchFamily="34" charset="0"/>
              </a:rPr>
              <a:t>легочной артерии</a:t>
            </a:r>
            <a:r>
              <a:rPr lang="lt-LT" smtClean="0">
                <a:latin typeface="Arial" pitchFamily="34" charset="0"/>
                <a:cs typeface="Arial" pitchFamily="34" charset="0"/>
              </a:rPr>
              <a:t>)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r>
              <a:rPr lang="ru-RU" b="1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mtClean="0">
                <a:latin typeface="Arial" pitchFamily="34" charset="0"/>
                <a:cs typeface="Arial" pitchFamily="34" charset="0"/>
              </a:rPr>
              <a:t>ромбоз (коронарной артерии)</a:t>
            </a:r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71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Ручной дефибриллятор</a:t>
            </a: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214813" y="2017713"/>
            <a:ext cx="4740275" cy="4114800"/>
          </a:xfrm>
        </p:spPr>
        <p:txBody>
          <a:bodyPr/>
          <a:lstStyle/>
          <a:p>
            <a:pPr defTabSz="762000">
              <a:buClr>
                <a:schemeClr val="tx1"/>
              </a:buClr>
              <a:buFont typeface="Wingdings" pitchFamily="2" charset="2"/>
              <a:buChar char="Ø"/>
            </a:pPr>
            <a:r>
              <a:rPr lang="ru-RU" smtClean="0"/>
              <a:t>Спасатель сам распознает ритмы сердца</a:t>
            </a:r>
            <a:endParaRPr lang="en-US" smtClean="0"/>
          </a:p>
          <a:p>
            <a:pPr defTabSz="762000">
              <a:buClr>
                <a:schemeClr val="tx1"/>
              </a:buClr>
              <a:buFont typeface="Wingdings" pitchFamily="2" charset="2"/>
              <a:buChar char="Ø"/>
            </a:pPr>
            <a:r>
              <a:rPr lang="ru-RU" smtClean="0"/>
              <a:t>Спасатель сам заряжает и наносит разряд</a:t>
            </a:r>
            <a:endParaRPr lang="en-US" smtClean="0"/>
          </a:p>
          <a:p>
            <a:pPr defTabSz="762000">
              <a:buClr>
                <a:schemeClr val="tx1"/>
              </a:buClr>
              <a:buFont typeface="Wingdings" pitchFamily="2" charset="2"/>
              <a:buChar char="Ø"/>
            </a:pPr>
            <a:r>
              <a:rPr lang="ru-RU" smtClean="0"/>
              <a:t>Может быть использован для синхронизированной кардиоверсии</a:t>
            </a:r>
            <a:endParaRPr lang="en-US" smtClean="0"/>
          </a:p>
          <a:p>
            <a:pPr defTabSz="76200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Автоматический внешний дефибриллятор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071938" y="2017713"/>
            <a:ext cx="4883150" cy="4340225"/>
          </a:xfrm>
        </p:spPr>
        <p:txBody>
          <a:bodyPr/>
          <a:lstStyle/>
          <a:p>
            <a:pPr defTabSz="762000">
              <a:lnSpc>
                <a:spcPct val="90000"/>
              </a:lnSpc>
            </a:pPr>
            <a:r>
              <a:rPr lang="ru-RU" smtClean="0"/>
              <a:t>Автоматически анализирует работу сердца</a:t>
            </a:r>
          </a:p>
          <a:p>
            <a:pPr defTabSz="762000">
              <a:lnSpc>
                <a:spcPct val="90000"/>
              </a:lnSpc>
            </a:pPr>
            <a:r>
              <a:rPr lang="ru-RU" smtClean="0"/>
              <a:t>Голосовыми командами инструктирует спасателя, что делать</a:t>
            </a:r>
            <a:endParaRPr lang="en-GB" smtClean="0"/>
          </a:p>
          <a:p>
            <a:pPr defTabSz="762000">
              <a:lnSpc>
                <a:spcPct val="90000"/>
              </a:lnSpc>
            </a:pPr>
            <a:r>
              <a:rPr lang="ru-RU" smtClean="0"/>
              <a:t>Наносит шок после нажатия кнопки</a:t>
            </a:r>
            <a:endParaRPr lang="en-GB" smtClean="0"/>
          </a:p>
          <a:p>
            <a:pPr defTabSz="76200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При работе следуют голосовым инструкциям аппарата (АВД)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143375" y="2017713"/>
            <a:ext cx="4811713" cy="4114800"/>
          </a:xfrm>
        </p:spPr>
        <p:txBody>
          <a:bodyPr/>
          <a:lstStyle/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Включить аппарат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Прикрепить липкие электроды к телу больного</a:t>
            </a:r>
            <a:endParaRPr lang="en-US" smtClean="0"/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Автоматический анализ работы сердца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Если ритм шоковый, отойти от пострадавшего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Нажать кнопку разряд</a:t>
            </a:r>
            <a:endParaRPr lang="en-US" smtClean="0">
              <a:latin typeface="Univers (W1)"/>
            </a:endParaRPr>
          </a:p>
          <a:p>
            <a:pPr defTabSz="76200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071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Преимущества АВД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714375" y="2357438"/>
            <a:ext cx="8240713" cy="3775075"/>
          </a:xfrm>
        </p:spPr>
        <p:txBody>
          <a:bodyPr/>
          <a:lstStyle/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Минимальное время, затрачиваемое на обучение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Не нужно знать ЭКГ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Может управлять  любой человек, не имеющий медицинского образования</a:t>
            </a:r>
          </a:p>
          <a:p>
            <a:pPr defTabSz="762000">
              <a:lnSpc>
                <a:spcPct val="90000"/>
              </a:lnSpc>
              <a:buClr>
                <a:schemeClr val="tx1"/>
              </a:buClr>
            </a:pPr>
            <a:r>
              <a:rPr lang="ru-RU" smtClean="0"/>
              <a:t>Можно обучать широкие слои населения</a:t>
            </a:r>
            <a:endParaRPr lang="en-US" smtClean="0"/>
          </a:p>
          <a:p>
            <a:pPr defTabSz="76200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285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Факторы успеха дефибрилляции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571500" y="2071688"/>
            <a:ext cx="8286750" cy="4357687"/>
          </a:xfrm>
        </p:spPr>
        <p:txBody>
          <a:bodyPr>
            <a:normAutofit/>
          </a:bodyPr>
          <a:lstStyle/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Раннее начало </a:t>
            </a:r>
            <a:r>
              <a:rPr lang="ru-RU" dirty="0" smtClean="0"/>
              <a:t>дефибрилляции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Между повторными нанесениями разрядов проводить эффективную сердечную компрессию и вентиляцию легких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Электроды располагать по вектору электрической оси сердца</a:t>
            </a:r>
          </a:p>
          <a:p>
            <a:pPr marL="548640" indent="-411480" fontAlgn="auto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Char char="►"/>
              <a:defRPr/>
            </a:pPr>
            <a:r>
              <a:rPr lang="ru-RU" dirty="0" smtClean="0"/>
              <a:t>Плотное и равномерное прижатие электродов с использованием специального геля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Техника безопасности при проведении дефибрилляции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500063" y="2286000"/>
            <a:ext cx="8455025" cy="3846513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Поверхность грудной клетки пострадавшего должна быть сухой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Нельзя электроды держать в одной руке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Гель наносить до включения аппарата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Во время нанесения разряда не прикасаться  к пациенту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214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Количество разряда 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357188" y="2071688"/>
            <a:ext cx="8597900" cy="4357687"/>
          </a:xfrm>
        </p:spPr>
        <p:txBody>
          <a:bodyPr/>
          <a:lstStyle/>
          <a:p>
            <a:r>
              <a:rPr lang="ru-RU" u="sng" smtClean="0"/>
              <a:t>Двухфазный</a:t>
            </a:r>
            <a:r>
              <a:rPr lang="ru-RU" smtClean="0"/>
              <a:t> дефибриллятор 120 - 200 Дж последующие дозы повышаем (взрослым)</a:t>
            </a:r>
          </a:p>
          <a:p>
            <a:r>
              <a:rPr lang="ru-RU" smtClean="0"/>
              <a:t>Однофазный дефибриллятор 360 Дж, последующие дозы не повышаем</a:t>
            </a:r>
          </a:p>
          <a:p>
            <a:r>
              <a:rPr lang="ru-RU" u="sng" smtClean="0"/>
              <a:t>Детям до 8 лет</a:t>
            </a:r>
            <a:r>
              <a:rPr lang="ru-RU" smtClean="0"/>
              <a:t>  количество заряда производится из расчета  </a:t>
            </a:r>
          </a:p>
          <a:p>
            <a:pPr>
              <a:buFont typeface="Arial" pitchFamily="34" charset="0"/>
              <a:buNone/>
            </a:pPr>
            <a:r>
              <a:rPr lang="ru-RU" i="1" smtClean="0"/>
              <a:t>  2 - 4 Дж/кг </a:t>
            </a:r>
            <a:r>
              <a:rPr lang="ru-RU" i="1" u="sng" smtClean="0"/>
              <a:t>в</a:t>
            </a:r>
            <a:r>
              <a:rPr lang="ru-RU" u="sng" smtClean="0"/>
              <a:t> зависимости от массы тела.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3000375"/>
            <a:ext cx="7786687" cy="4114800"/>
          </a:xfrm>
        </p:spPr>
        <p:txBody>
          <a:bodyPr>
            <a:normAutofit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Обструкция (закупорка) дыхательных путей инородным телом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4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smtClean="0"/>
              <a:t>Симптомы полной закупорки    дыхательных путей</a:t>
            </a:r>
            <a:r>
              <a:rPr lang="ru-RU" smtClean="0"/>
              <a:t>: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357188" y="2214563"/>
            <a:ext cx="8597900" cy="4143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не дышит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нет кашля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FF0000"/>
                </a:solidFill>
              </a:rPr>
              <a:t>не может говорить</a:t>
            </a:r>
          </a:p>
          <a:p>
            <a:pPr>
              <a:lnSpc>
                <a:spcPct val="90000"/>
              </a:lnSpc>
            </a:pPr>
            <a:r>
              <a:rPr lang="ru-RU" smtClean="0">
                <a:cs typeface="Arial" pitchFamily="34" charset="0"/>
              </a:rPr>
              <a:t>цианоз</a:t>
            </a:r>
          </a:p>
          <a:p>
            <a:pPr>
              <a:lnSpc>
                <a:spcPct val="90000"/>
              </a:lnSpc>
            </a:pPr>
            <a:r>
              <a:rPr lang="ru-RU" smtClean="0">
                <a:cs typeface="Arial" pitchFamily="34" charset="0"/>
              </a:rPr>
              <a:t>пострадавший 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>
                <a:cs typeface="Arial" pitchFamily="34" charset="0"/>
              </a:rPr>
              <a:t>держится за горло</a:t>
            </a:r>
            <a:endParaRPr lang="en-US" smtClean="0">
              <a:cs typeface="Arial" pitchFamily="34" charset="0"/>
            </a:endParaRPr>
          </a:p>
          <a:p>
            <a:endParaRPr lang="ru-RU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4500562" y="1928802"/>
            <a:ext cx="4271962" cy="4291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Показания для реанимации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2286000"/>
            <a:ext cx="8383588" cy="3846513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Отсутствие пульса на сонной артерии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 Отсутствие дыхания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/>
              <a:t>Отсутствие сознания</a:t>
            </a:r>
            <a:r>
              <a:rPr lang="ru-RU" b="1" u="sng" dirty="0"/>
              <a:t>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b="1" u="sng" dirty="0">
                <a:solidFill>
                  <a:schemeClr val="tx2">
                    <a:lumMod val="75000"/>
                  </a:schemeClr>
                </a:solidFill>
              </a:rPr>
              <a:t>немедленно начинать  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      сердечно- легочную реанимацию (- далее СЛР)!!!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214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Прием Геймлиха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3857625" y="2017713"/>
            <a:ext cx="5097463" cy="411480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   Выброс инородного тела  повышением внутрилегочного давления у пострадавшего путем резких надавливании на живот, над пупком.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ru-RU" smtClean="0"/>
              <a:t>	Производиться 5 – 6 надавливаний.</a:t>
            </a:r>
          </a:p>
          <a:p>
            <a:pPr>
              <a:lnSpc>
                <a:spcPct val="90000"/>
              </a:lnSpc>
            </a:pPr>
            <a:endParaRPr lang="ru-RU" smtClean="0"/>
          </a:p>
          <a:p>
            <a:endParaRPr lang="ru-RU" smtClean="0"/>
          </a:p>
        </p:txBody>
      </p:sp>
      <p:pic>
        <p:nvPicPr>
          <p:cNvPr id="4301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071688"/>
            <a:ext cx="2971800" cy="4071937"/>
          </a:xfrm>
          <a:prstGeom prst="rect">
            <a:avLst/>
          </a:prstGeom>
          <a:noFill/>
          <a:ln w="38100">
            <a:solidFill>
              <a:srgbClr val="08080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Прием Геймлиха у беременной женщины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5072063" y="2017713"/>
            <a:ext cx="3883025" cy="4114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/>
              <a:t>  </a:t>
            </a:r>
          </a:p>
          <a:p>
            <a:pPr>
              <a:buFont typeface="Arial" pitchFamily="34" charset="0"/>
              <a:buNone/>
            </a:pPr>
            <a:r>
              <a:rPr lang="ru-RU" smtClean="0"/>
              <a:t>   Надавливание производится   на нижнюю треть грудины</a:t>
            </a:r>
          </a:p>
        </p:txBody>
      </p:sp>
      <p:pic>
        <p:nvPicPr>
          <p:cNvPr id="44036" name="Содержимое 4" descr="Прием Геймлиха беременным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286000"/>
            <a:ext cx="3643312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571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Прием Геймлиха у детей</a:t>
            </a: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1750" y="2357438"/>
            <a:ext cx="3768725" cy="33829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Прием Геймлиха у младенцев</a:t>
            </a:r>
          </a:p>
        </p:txBody>
      </p:sp>
      <p:pic>
        <p:nvPicPr>
          <p:cNvPr id="46083" name="Picture 5" descr="Scan100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2357438"/>
            <a:ext cx="8072437" cy="3500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Противопоказания для реанимации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182688" y="2286000"/>
            <a:ext cx="7772400" cy="3846513"/>
          </a:xfrm>
        </p:spPr>
        <p:txBody>
          <a:bodyPr/>
          <a:lstStyle/>
          <a:p>
            <a:r>
              <a:rPr lang="ru-RU" smtClean="0"/>
              <a:t>Терминальные стадии неизлечимого заболевания</a:t>
            </a:r>
            <a:endParaRPr lang="en-US" smtClean="0"/>
          </a:p>
          <a:p>
            <a:r>
              <a:rPr lang="ru-RU" smtClean="0"/>
              <a:t>Травмы не совместимые с жизнью</a:t>
            </a:r>
            <a:endParaRPr lang="en-US" smtClean="0"/>
          </a:p>
          <a:p>
            <a:r>
              <a:rPr lang="ru-RU" smtClean="0"/>
              <a:t>Признаки биологической смерти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Оказание помощи при остановке сердца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714375" y="2286000"/>
            <a:ext cx="8240713" cy="42148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Проверить сознание (хлопаем по плечу, окликаем) 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Если нет сознания, вызвать на помощь или принести АВД (скорую помощь и АВД)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Проверить пульс на сонной артерии – 5-10 сек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Если нет пульса, провести сердечную компрессию - 30 надавливаний в течении 18-20 сек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Открыть рот, очистить ротовую полость.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Запрокинуть голову (если нет травмы шеи), выдвинуть нижнюю челюсть и сделать 2 вдоха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Провести дефибрилляцию (если шоковый ритм)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n-US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Нахождение пульса </a:t>
            </a:r>
            <a:br>
              <a:rPr lang="ru-RU" smtClean="0"/>
            </a:br>
            <a:r>
              <a:rPr lang="ru-RU" smtClean="0"/>
              <a:t>у взрослого человека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714375" y="2286000"/>
            <a:ext cx="8240713" cy="3846513"/>
          </a:xfrm>
        </p:spPr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mtClean="0"/>
              <a:t>На сонной артерии на своей стороне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Кончиками пальцев</a:t>
            </a:r>
          </a:p>
          <a:p>
            <a:pPr>
              <a:buFont typeface="Arial" pitchFamily="34" charset="0"/>
              <a:buChar char="►"/>
            </a:pPr>
            <a:r>
              <a:rPr lang="ru-RU" smtClean="0"/>
              <a:t>Время 5 - 10 секунд</a:t>
            </a:r>
          </a:p>
          <a:p>
            <a:pPr>
              <a:buFont typeface="Arial" pitchFamily="34" charset="0"/>
              <a:buChar char="►"/>
            </a:pPr>
            <a:endParaRPr lang="ru-RU" smtClean="0"/>
          </a:p>
          <a:p>
            <a:endParaRPr lang="ru-RU" smtClean="0"/>
          </a:p>
        </p:txBody>
      </p:sp>
      <p:pic>
        <p:nvPicPr>
          <p:cNvPr id="9220" name="Picture 7" descr="Scan100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143375"/>
            <a:ext cx="82296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Когда необходимо начинать непрямой массаж сердца?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714375" y="2017713"/>
            <a:ext cx="8240713" cy="4114800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При отсутствие пульса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ru-RU" dirty="0" smtClean="0"/>
              <a:t>на сонной артерии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При 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сомнении</a:t>
            </a:r>
            <a:r>
              <a:rPr lang="ru-RU" dirty="0" smtClean="0"/>
              <a:t> о наличии пульса у пострадавшего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У детей при </a:t>
            </a:r>
            <a:r>
              <a:rPr lang="ru-RU" u="sng" dirty="0" err="1" smtClean="0">
                <a:solidFill>
                  <a:schemeClr val="tx2">
                    <a:lumMod val="75000"/>
                  </a:schemeClr>
                </a:solidFill>
              </a:rPr>
              <a:t>урежении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 ритма </a:t>
            </a:r>
            <a:r>
              <a:rPr lang="ru-RU" dirty="0" smtClean="0"/>
              <a:t>сердечных сокращений 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меньше 60 ударов </a:t>
            </a:r>
            <a:r>
              <a:rPr lang="ru-RU" dirty="0" smtClean="0"/>
              <a:t>в минуту с признаками плохой перфузии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Структура сердечно-легочной реанимации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►"/>
            </a:pPr>
            <a:r>
              <a:rPr lang="ru-RU" sz="3600" smtClean="0"/>
              <a:t>1 цикл - 30 сердечных компрессий и 2 вдоха </a:t>
            </a:r>
          </a:p>
          <a:p>
            <a:pPr>
              <a:buFont typeface="Arial" pitchFamily="34" charset="0"/>
              <a:buChar char="►"/>
            </a:pPr>
            <a:r>
              <a:rPr lang="ru-RU" sz="3600" smtClean="0"/>
              <a:t>1 период - 5 циклов    </a:t>
            </a:r>
          </a:p>
          <a:p>
            <a:pPr>
              <a:buFont typeface="Arial" pitchFamily="34" charset="0"/>
              <a:buChar char="►"/>
            </a:pPr>
            <a:r>
              <a:rPr lang="ru-RU" sz="3600" smtClean="0"/>
              <a:t>Стоп-анализ – прекращение сердечно-лёгочной реанимации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2951</TotalTime>
  <Words>1142</Words>
  <Application>Microsoft Office PowerPoint</Application>
  <PresentationFormat>Экран (4:3)</PresentationFormat>
  <Paragraphs>197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2" baseType="lpstr">
      <vt:lpstr>Tahoma</vt:lpstr>
      <vt:lpstr>Arial</vt:lpstr>
      <vt:lpstr>Times New Roman</vt:lpstr>
      <vt:lpstr>Wingdings 2</vt:lpstr>
      <vt:lpstr>Wingdings</vt:lpstr>
      <vt:lpstr>Wingdings 3</vt:lpstr>
      <vt:lpstr>Book Antiqua</vt:lpstr>
      <vt:lpstr>Univers (W1)</vt:lpstr>
      <vt:lpstr>Апекс</vt:lpstr>
      <vt:lpstr>Основы сердечно-легочной реанимации</vt:lpstr>
      <vt:lpstr> </vt:lpstr>
      <vt:lpstr>Презентация PowerPoint</vt:lpstr>
      <vt:lpstr>Показания для реанимации</vt:lpstr>
      <vt:lpstr>Противопоказания для реанимации</vt:lpstr>
      <vt:lpstr>Оказание помощи при остановке сердца</vt:lpstr>
      <vt:lpstr>Нахождение пульса  у взрослого человека</vt:lpstr>
      <vt:lpstr>Когда необходимо начинать непрямой массаж сердца?</vt:lpstr>
      <vt:lpstr>Структура сердечно-легочной реанимации</vt:lpstr>
      <vt:lpstr>Что такое стоп – анализ?</vt:lpstr>
      <vt:lpstr>Константы алгоритма</vt:lpstr>
      <vt:lpstr>Подготовка к сердечной компрессии</vt:lpstr>
      <vt:lpstr>Принципы сердечной компрессии</vt:lpstr>
      <vt:lpstr>Техника дыхательной вентиляции</vt:lpstr>
      <vt:lpstr>Типичные ошибки при  дыхательной вентиляции</vt:lpstr>
      <vt:lpstr> При травме шеи, выдвинуть нижнюю челюсть, при необходимости немного запрокинуть голову пострадавшего  до 1/3</vt:lpstr>
      <vt:lpstr>Осложнения  гипервентиляции:</vt:lpstr>
      <vt:lpstr>Соотношение массажа сердца к вентиляции легких  30 : 2</vt:lpstr>
      <vt:lpstr>Остановка сердечной компрессии возможна: </vt:lpstr>
      <vt:lpstr>Не останавливаем непрямой массаж сердца:</vt:lpstr>
      <vt:lpstr>Особенности проведения СЛР  у беременных женщин</vt:lpstr>
      <vt:lpstr>Вспомогательные факторы, повышающие эффективность  сердечной компрессии</vt:lpstr>
      <vt:lpstr>Особенности проведения СЛР   у младенцев до 1 года</vt:lpstr>
      <vt:lpstr>Виды остановок сердца</vt:lpstr>
      <vt:lpstr>Желудочковая фибрилляция</vt:lpstr>
      <vt:lpstr>Желудочковая тахикардия</vt:lpstr>
      <vt:lpstr>Асистолия</vt:lpstr>
      <vt:lpstr>Беспульсовая электрическая активность сердца (БЭА)</vt:lpstr>
      <vt:lpstr>          Причины БЭА</vt:lpstr>
      <vt:lpstr>        Причины БЭА</vt:lpstr>
      <vt:lpstr>Ручной дефибриллятор</vt:lpstr>
      <vt:lpstr>Автоматический внешний дефибриллятор</vt:lpstr>
      <vt:lpstr>При работе следуют голосовым инструкциям аппарата (АВД)</vt:lpstr>
      <vt:lpstr>Преимущества АВД</vt:lpstr>
      <vt:lpstr>Факторы успеха дефибрилляции</vt:lpstr>
      <vt:lpstr>Техника безопасности при проведении дефибрилляции</vt:lpstr>
      <vt:lpstr>Количество разряда </vt:lpstr>
      <vt:lpstr>Презентация PowerPoint</vt:lpstr>
      <vt:lpstr>Симптомы полной закупорки    дыхательных путей:</vt:lpstr>
      <vt:lpstr>Прием Геймлиха</vt:lpstr>
      <vt:lpstr>Прием Геймлиха у беременной женщины</vt:lpstr>
      <vt:lpstr>Прием Геймлиха у детей</vt:lpstr>
      <vt:lpstr>Прием Геймлиха у младенцев</vt:lpstr>
    </vt:vector>
  </TitlesOfParts>
  <Company>Н О М Е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Диагностика инфаркта миокарда</dc:title>
  <dc:creator>Нина Александровна Новикова</dc:creator>
  <cp:lastModifiedBy>Валерия</cp:lastModifiedBy>
  <cp:revision>79</cp:revision>
  <dcterms:created xsi:type="dcterms:W3CDTF">2004-01-02T10:42:43Z</dcterms:created>
  <dcterms:modified xsi:type="dcterms:W3CDTF">2016-11-17T10:54:20Z</dcterms:modified>
</cp:coreProperties>
</file>