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0" r:id="rId3"/>
    <p:sldId id="259" r:id="rId4"/>
    <p:sldId id="261" r:id="rId5"/>
    <p:sldId id="266" r:id="rId6"/>
    <p:sldId id="267" r:id="rId7"/>
    <p:sldId id="268" r:id="rId8"/>
    <p:sldId id="269" r:id="rId9"/>
    <p:sldId id="281" r:id="rId10"/>
    <p:sldId id="270" r:id="rId11"/>
    <p:sldId id="271" r:id="rId12"/>
    <p:sldId id="272" r:id="rId13"/>
    <p:sldId id="273" r:id="rId14"/>
    <p:sldId id="274" r:id="rId15"/>
    <p:sldId id="275" r:id="rId16"/>
    <p:sldId id="277" r:id="rId17"/>
    <p:sldId id="278" r:id="rId18"/>
    <p:sldId id="279" r:id="rId19"/>
    <p:sldId id="283" r:id="rId20"/>
    <p:sldId id="284" r:id="rId21"/>
    <p:sldId id="285" r:id="rId22"/>
    <p:sldId id="286" r:id="rId23"/>
    <p:sldId id="287" r:id="rId24"/>
    <p:sldId id="288" r:id="rId25"/>
    <p:sldId id="290" r:id="rId26"/>
    <p:sldId id="291" r:id="rId27"/>
    <p:sldId id="292"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99"/>
    <a:srgbClr val="FFCCCC"/>
    <a:srgbClr val="99FF99"/>
    <a:srgbClr val="CCFFFF"/>
    <a:srgbClr val="CC66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727" autoAdjust="0"/>
    <p:restoredTop sz="94660"/>
  </p:normalViewPr>
  <p:slideViewPr>
    <p:cSldViewPr>
      <p:cViewPr>
        <p:scale>
          <a:sx n="72" d="100"/>
          <a:sy n="72" d="100"/>
        </p:scale>
        <p:origin x="-1104" y="-75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3A278120-8069-458F-A4AA-52BB94B215A7}" type="datetimeFigureOut">
              <a:rPr lang="ru-RU" smtClean="0"/>
              <a:pPr/>
              <a:t>10.06.2016</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10469261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A278120-8069-458F-A4AA-52BB94B215A7}" type="datetimeFigureOut">
              <a:rPr lang="ru-RU" smtClean="0"/>
              <a:pPr/>
              <a:t>10.06.2016</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15061201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A278120-8069-458F-A4AA-52BB94B215A7}" type="datetimeFigureOut">
              <a:rPr lang="ru-RU" smtClean="0"/>
              <a:pPr/>
              <a:t>10.06.2016</a:t>
            </a:fld>
            <a:endParaRPr lang="ru-RU"/>
          </a:p>
        </p:txBody>
      </p:sp>
      <p:sp>
        <p:nvSpPr>
          <p:cNvPr id="5" name="Footer Placeholder 4"/>
          <p:cNvSpPr>
            <a:spLocks noGrp="1"/>
          </p:cNvSpPr>
          <p:nvPr>
            <p:ph type="ftr" sz="quarter" idx="11"/>
          </p:nvPr>
        </p:nvSpPr>
        <p:spPr/>
        <p:txBody>
          <a:bodyPr/>
          <a:lstStyle/>
          <a:p>
            <a:endParaRPr lang="ru-RU"/>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13DE849A-3F51-4601-9A23-05E110B2DCF4}" type="slidenum">
              <a:rPr lang="ru-RU" smtClean="0"/>
              <a:pPr/>
              <a:t>‹#›</a:t>
            </a:fld>
            <a:endParaRPr lang="ru-RU"/>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20183532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3A278120-8069-458F-A4AA-52BB94B215A7}" type="datetimeFigureOut">
              <a:rPr lang="ru-RU" smtClean="0"/>
              <a:pPr/>
              <a:t>10.06.2016</a:t>
            </a:fld>
            <a:endParaRPr lang="ru-RU"/>
          </a:p>
        </p:txBody>
      </p:sp>
      <p:sp>
        <p:nvSpPr>
          <p:cNvPr id="6" name="Footer Placeholder 5"/>
          <p:cNvSpPr>
            <a:spLocks noGrp="1"/>
          </p:cNvSpPr>
          <p:nvPr>
            <p:ph type="ftr" sz="quarter" idx="11"/>
          </p:nvPr>
        </p:nvSpPr>
        <p:spPr/>
        <p:txBody>
          <a:bodyPr/>
          <a:lstStyle/>
          <a:p>
            <a:endParaRPr lang="ru-RU"/>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4341628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3A278120-8069-458F-A4AA-52BB94B215A7}" type="datetimeFigureOut">
              <a:rPr lang="ru-RU" smtClean="0"/>
              <a:pPr/>
              <a:t>10.06.2016</a:t>
            </a:fld>
            <a:endParaRPr lang="ru-RU"/>
          </a:p>
        </p:txBody>
      </p:sp>
      <p:sp>
        <p:nvSpPr>
          <p:cNvPr id="6" name="Footer Placeholder 5"/>
          <p:cNvSpPr>
            <a:spLocks noGrp="1"/>
          </p:cNvSpPr>
          <p:nvPr>
            <p:ph type="ftr" sz="quarter" idx="11"/>
          </p:nvPr>
        </p:nvSpPr>
        <p:spPr/>
        <p:txBody>
          <a:bodyPr/>
          <a:lstStyle/>
          <a:p>
            <a:endParaRPr lang="ru-RU"/>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13DE849A-3F51-4601-9A23-05E110B2DCF4}" type="slidenum">
              <a:rPr lang="ru-RU" smtClean="0"/>
              <a:pPr/>
              <a:t>‹#›</a:t>
            </a:fld>
            <a:endParaRPr lang="ru-RU"/>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29664086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3A278120-8069-458F-A4AA-52BB94B215A7}" type="datetimeFigureOut">
              <a:rPr lang="ru-RU" smtClean="0"/>
              <a:pPr/>
              <a:t>10.06.2016</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6289822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3A278120-8069-458F-A4AA-52BB94B215A7}" type="datetimeFigureOut">
              <a:rPr lang="ru-RU" smtClean="0"/>
              <a:pPr/>
              <a:t>10.06.2016</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8890913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3A278120-8069-458F-A4AA-52BB94B215A7}" type="datetimeFigureOut">
              <a:rPr lang="ru-RU" smtClean="0"/>
              <a:pPr/>
              <a:t>10.06.2016</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4072967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3A278120-8069-458F-A4AA-52BB94B215A7}" type="datetimeFigureOut">
              <a:rPr lang="ru-RU" smtClean="0"/>
              <a:pPr/>
              <a:t>10.06.2016</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17102349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A278120-8069-458F-A4AA-52BB94B215A7}" type="datetimeFigureOut">
              <a:rPr lang="ru-RU" smtClean="0"/>
              <a:pPr/>
              <a:t>10.06.2016</a:t>
            </a:fld>
            <a:endParaRPr lang="ru-RU"/>
          </a:p>
        </p:txBody>
      </p:sp>
      <p:sp>
        <p:nvSpPr>
          <p:cNvPr id="5" name="Footer Placeholder 4"/>
          <p:cNvSpPr>
            <a:spLocks noGrp="1"/>
          </p:cNvSpPr>
          <p:nvPr>
            <p:ph type="ftr" sz="quarter" idx="11"/>
          </p:nvPr>
        </p:nvSpPr>
        <p:spPr/>
        <p:txBody>
          <a:bodyPr/>
          <a:lstStyle/>
          <a:p>
            <a:endParaRPr lang="ru-RU"/>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34487102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3A278120-8069-458F-A4AA-52BB94B215A7}" type="datetimeFigureOut">
              <a:rPr lang="ru-RU" smtClean="0"/>
              <a:pPr/>
              <a:t>10.06.2016</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10575873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3A278120-8069-458F-A4AA-52BB94B215A7}" type="datetimeFigureOut">
              <a:rPr lang="ru-RU" smtClean="0"/>
              <a:pPr/>
              <a:t>10.06.2016</a:t>
            </a:fld>
            <a:endParaRPr lang="ru-RU"/>
          </a:p>
        </p:txBody>
      </p:sp>
      <p:sp>
        <p:nvSpPr>
          <p:cNvPr id="8" name="Footer Placeholder 7"/>
          <p:cNvSpPr>
            <a:spLocks noGrp="1"/>
          </p:cNvSpPr>
          <p:nvPr>
            <p:ph type="ftr" sz="quarter" idx="11"/>
          </p:nvPr>
        </p:nvSpPr>
        <p:spPr/>
        <p:txBody>
          <a:bodyPr/>
          <a:lstStyle/>
          <a:p>
            <a:endParaRPr lang="ru-RU"/>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40688784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3A278120-8069-458F-A4AA-52BB94B215A7}" type="datetimeFigureOut">
              <a:rPr lang="ru-RU" smtClean="0"/>
              <a:pPr/>
              <a:t>10.06.2016</a:t>
            </a:fld>
            <a:endParaRPr lang="ru-RU"/>
          </a:p>
        </p:txBody>
      </p:sp>
      <p:sp>
        <p:nvSpPr>
          <p:cNvPr id="4" name="Footer Placeholder 3"/>
          <p:cNvSpPr>
            <a:spLocks noGrp="1"/>
          </p:cNvSpPr>
          <p:nvPr>
            <p:ph type="ftr" sz="quarter" idx="11"/>
          </p:nvPr>
        </p:nvSpPr>
        <p:spPr/>
        <p:txBody>
          <a:bodyPr/>
          <a:lstStyle/>
          <a:p>
            <a:endParaRPr lang="ru-RU"/>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3646301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278120-8069-458F-A4AA-52BB94B215A7}" type="datetimeFigureOut">
              <a:rPr lang="ru-RU" smtClean="0"/>
              <a:pPr/>
              <a:t>10.06.2016</a:t>
            </a:fld>
            <a:endParaRPr lang="ru-RU"/>
          </a:p>
        </p:txBody>
      </p:sp>
      <p:sp>
        <p:nvSpPr>
          <p:cNvPr id="3" name="Footer Placeholder 2"/>
          <p:cNvSpPr>
            <a:spLocks noGrp="1"/>
          </p:cNvSpPr>
          <p:nvPr>
            <p:ph type="ftr" sz="quarter" idx="11"/>
          </p:nvPr>
        </p:nvSpPr>
        <p:spPr/>
        <p:txBody>
          <a:bodyPr/>
          <a:lstStyle/>
          <a:p>
            <a:endParaRPr lang="ru-RU"/>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40831290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3A278120-8069-458F-A4AA-52BB94B215A7}" type="datetimeFigureOut">
              <a:rPr lang="ru-RU" smtClean="0"/>
              <a:pPr/>
              <a:t>10.06.2016</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31101955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3A278120-8069-458F-A4AA-52BB94B215A7}" type="datetimeFigureOut">
              <a:rPr lang="ru-RU" smtClean="0"/>
              <a:pPr/>
              <a:t>10.06.2016</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16379627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3A278120-8069-458F-A4AA-52BB94B215A7}" type="datetimeFigureOut">
              <a:rPr lang="ru-RU" smtClean="0"/>
              <a:pPr/>
              <a:t>10.06.2016</a:t>
            </a:fld>
            <a:endParaRPr lang="ru-RU"/>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243249844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bone-surgery.ru/view/stomatologicheskaya_implantologiya/" TargetMode="External"/><Relationship Id="rId2" Type="http://schemas.openxmlformats.org/officeDocument/2006/relationships/hyperlink" Target="http://bone-surgery.ru/view/osobennosti_konstruirovaniya_zubnyh_protezov_s_ispolzovaniem_implantatov/" TargetMode="Externa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hyperlink" Target="http://vmede.org/sait/?page=11&amp;id=Stomatologiya_ortop_lebedenko_2011&amp;menu=Stomatologiya_ortop_lebedenko_2011"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47664" y="1484784"/>
            <a:ext cx="6600451" cy="2860550"/>
          </a:xfrm>
        </p:spPr>
        <p:txBody>
          <a:bodyPr>
            <a:noAutofit/>
          </a:bodyPr>
          <a:lstStyle/>
          <a:p>
            <a:pPr algn="ctr"/>
            <a:r>
              <a:rPr lang="ru-RU" sz="2800" b="1" dirty="0" smtClean="0"/>
              <a:t>Особенности конструирования зубных протезов при опоре на имплантаты. Принципы выбора рациональных структур имплантатов по критериям </a:t>
            </a:r>
            <a:r>
              <a:rPr lang="ru-RU" sz="2800" b="1" dirty="0" smtClean="0"/>
              <a:t>механики</a:t>
            </a:r>
            <a:endParaRPr lang="ru-RU" sz="2800" b="1" dirty="0"/>
          </a:p>
        </p:txBody>
      </p:sp>
      <p:sp>
        <p:nvSpPr>
          <p:cNvPr id="6" name="Подзаголовок 6"/>
          <p:cNvSpPr>
            <a:spLocks noGrp="1"/>
          </p:cNvSpPr>
          <p:nvPr>
            <p:ph type="subTitle" idx="1"/>
          </p:nvPr>
        </p:nvSpPr>
        <p:spPr>
          <a:xfrm>
            <a:off x="4514840" y="4887654"/>
            <a:ext cx="4629160" cy="1752600"/>
          </a:xfrm>
        </p:spPr>
        <p:txBody>
          <a:bodyPr>
            <a:noAutofit/>
          </a:bodyPr>
          <a:lstStyle/>
          <a:p>
            <a:pPr algn="l"/>
            <a:r>
              <a:rPr lang="ru-RU" sz="2400" b="1" i="1" dirty="0" smtClean="0">
                <a:solidFill>
                  <a:schemeClr val="accent1">
                    <a:lumMod val="75000"/>
                  </a:schemeClr>
                </a:solidFill>
                <a:latin typeface="Times New Roman" panose="02020603050405020304" pitchFamily="18" charset="0"/>
                <a:cs typeface="Times New Roman" panose="02020603050405020304" pitchFamily="18" charset="0"/>
              </a:rPr>
              <a:t>Выполнила:  </a:t>
            </a:r>
            <a:r>
              <a:rPr lang="ru-RU" sz="2400" b="1" i="1" dirty="0" err="1" smtClean="0">
                <a:solidFill>
                  <a:schemeClr val="accent1">
                    <a:lumMod val="75000"/>
                  </a:schemeClr>
                </a:solidFill>
                <a:latin typeface="Times New Roman" panose="02020603050405020304" pitchFamily="18" charset="0"/>
                <a:cs typeface="Times New Roman" panose="02020603050405020304" pitchFamily="18" charset="0"/>
              </a:rPr>
              <a:t>Дильдебаева</a:t>
            </a:r>
            <a:r>
              <a:rPr lang="ru-RU" sz="2400" b="1" i="1" dirty="0" smtClean="0">
                <a:solidFill>
                  <a:schemeClr val="accent1">
                    <a:lumMod val="75000"/>
                  </a:schemeClr>
                </a:solidFill>
                <a:latin typeface="Times New Roman" panose="02020603050405020304" pitchFamily="18" charset="0"/>
                <a:cs typeface="Times New Roman" panose="02020603050405020304" pitchFamily="18" charset="0"/>
              </a:rPr>
              <a:t> Г.А.</a:t>
            </a:r>
          </a:p>
          <a:p>
            <a:pPr algn="l"/>
            <a:r>
              <a:rPr lang="kk-KZ" sz="2000" b="1" i="1" dirty="0" smtClean="0">
                <a:solidFill>
                  <a:schemeClr val="accent1">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ru-RU" sz="2000" b="1" i="1" dirty="0" smtClean="0">
              <a:solidFill>
                <a:schemeClr val="accent1">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ru-RU" sz="2000" b="1" i="1" dirty="0" smtClean="0">
                <a:solidFill>
                  <a:schemeClr val="accent1">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ru-RU" sz="2000" b="1" i="1" dirty="0">
              <a:solidFill>
                <a:schemeClr val="accent1">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7" name="Подзаголовок 7"/>
          <p:cNvSpPr txBox="1">
            <a:spLocks/>
          </p:cNvSpPr>
          <p:nvPr/>
        </p:nvSpPr>
        <p:spPr bwMode="auto">
          <a:xfrm>
            <a:off x="3714744" y="6215082"/>
            <a:ext cx="2000264" cy="4000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defRPr/>
            </a:pPr>
            <a:endParaRPr kumimoji="0" lang="ru-RU" sz="1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642918"/>
            <a:ext cx="8229600" cy="1066800"/>
          </a:xfrm>
        </p:spPr>
        <p:txBody>
          <a:bodyPr>
            <a:normAutofit fontScale="90000"/>
          </a:bodyPr>
          <a:lstStyle/>
          <a:p>
            <a:r>
              <a:rPr lang="ru-RU" b="1" dirty="0" smtClean="0"/>
              <a:t>ТРЕБОВАНИЯ К ПРОТЕЗИРОВАНИЮ НА ДЕНТАЛЬНЫХ ИМПЛАНТАТАХ</a:t>
            </a:r>
            <a:endParaRPr lang="ru-RU" b="1" dirty="0"/>
          </a:p>
        </p:txBody>
      </p:sp>
      <p:sp>
        <p:nvSpPr>
          <p:cNvPr id="3" name="Содержимое 2"/>
          <p:cNvSpPr>
            <a:spLocks noGrp="1"/>
          </p:cNvSpPr>
          <p:nvPr>
            <p:ph idx="1"/>
          </p:nvPr>
        </p:nvSpPr>
        <p:spPr>
          <a:xfrm>
            <a:off x="0" y="1785926"/>
            <a:ext cx="9001156" cy="285752"/>
          </a:xfrm>
        </p:spPr>
        <p:txBody>
          <a:bodyPr>
            <a:normAutofit lnSpcReduction="10000"/>
          </a:bodyPr>
          <a:lstStyle/>
          <a:p>
            <a:r>
              <a:rPr lang="ru-RU" sz="1400" dirty="0" err="1" smtClean="0"/>
              <a:t>Ахенские</a:t>
            </a:r>
            <a:r>
              <a:rPr lang="ru-RU" sz="1400" dirty="0" smtClean="0"/>
              <a:t> требования к протезированию на дентальных имплантатах (</a:t>
            </a:r>
            <a:r>
              <a:rPr lang="ru-RU" sz="1400" dirty="0" err="1" smtClean="0"/>
              <a:t>Spiekermann</a:t>
            </a:r>
            <a:r>
              <a:rPr lang="ru-RU" sz="1400" dirty="0" smtClean="0"/>
              <a:t> H., 1994)</a:t>
            </a:r>
            <a:endParaRPr lang="ru-RU" sz="1400" dirty="0"/>
          </a:p>
        </p:txBody>
      </p:sp>
      <p:pic>
        <p:nvPicPr>
          <p:cNvPr id="27650" name="Picture 2" descr="http://vmede.org/sait/content/Stomatologiya_ortop_lebedenko_2011/11_files/mb4_004.png"/>
          <p:cNvPicPr>
            <a:picLocks noChangeAspect="1" noChangeArrowheads="1"/>
          </p:cNvPicPr>
          <p:nvPr/>
        </p:nvPicPr>
        <p:blipFill>
          <a:blip r:embed="rId2" cstate="print"/>
          <a:srcRect/>
          <a:stretch>
            <a:fillRect/>
          </a:stretch>
        </p:blipFill>
        <p:spPr bwMode="auto">
          <a:xfrm>
            <a:off x="1428728" y="2071678"/>
            <a:ext cx="6476418" cy="464347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928670"/>
            <a:ext cx="5000660" cy="5572164"/>
          </a:xfrm>
        </p:spPr>
        <p:txBody>
          <a:bodyPr>
            <a:normAutofit lnSpcReduction="10000"/>
          </a:bodyPr>
          <a:lstStyle/>
          <a:p>
            <a:r>
              <a:rPr lang="ru-RU" sz="1800" dirty="0" smtClean="0"/>
              <a:t>В настоящее время для планирования ортопедического лечения с опорой на внутрикостные имплантаты все шире применяются компьютерные технологии:</a:t>
            </a:r>
          </a:p>
          <a:p>
            <a:pPr>
              <a:buNone/>
            </a:pPr>
            <a:r>
              <a:rPr lang="ru-RU" sz="1800" dirty="0" smtClean="0"/>
              <a:t>•  компьютерная рентгеновская томография с возможностью 3D-реконструкции;</a:t>
            </a:r>
          </a:p>
          <a:p>
            <a:pPr>
              <a:buNone/>
            </a:pPr>
            <a:r>
              <a:rPr lang="ru-RU" sz="1800" dirty="0" smtClean="0"/>
              <a:t>•  специальные программы для виртуального подбора протеза, опирающегося на внутрикостные имплантаты с прецизионным выбором типа, размера и положения;</a:t>
            </a:r>
          </a:p>
          <a:p>
            <a:pPr>
              <a:buNone/>
            </a:pPr>
            <a:r>
              <a:rPr lang="ru-RU" sz="1800" dirty="0" smtClean="0"/>
              <a:t>•  специальные сопряженные с </a:t>
            </a:r>
            <a:r>
              <a:rPr lang="ru-RU" sz="1800" dirty="0" err="1" smtClean="0"/>
              <a:t>пп</a:t>
            </a:r>
            <a:r>
              <a:rPr lang="ru-RU" sz="1800" dirty="0" smtClean="0"/>
              <a:t>. 1, 2 CAD-CAM-системы, позволяющие автоматически изготавливать хирургические шаблоны с втулками оптимального направления и диаметра.</a:t>
            </a:r>
          </a:p>
          <a:p>
            <a:pPr>
              <a:buNone/>
            </a:pPr>
            <a:endParaRPr lang="ru-RU" sz="1800" dirty="0"/>
          </a:p>
        </p:txBody>
      </p:sp>
      <p:pic>
        <p:nvPicPr>
          <p:cNvPr id="32770" name="Picture 2" descr="http://capetowndentist.co.za/images/tech/3.jpg"/>
          <p:cNvPicPr>
            <a:picLocks noChangeAspect="1" noChangeArrowheads="1"/>
          </p:cNvPicPr>
          <p:nvPr/>
        </p:nvPicPr>
        <p:blipFill>
          <a:blip r:embed="rId2" cstate="print"/>
          <a:srcRect/>
          <a:stretch>
            <a:fillRect/>
          </a:stretch>
        </p:blipFill>
        <p:spPr bwMode="auto">
          <a:xfrm>
            <a:off x="5334000" y="357166"/>
            <a:ext cx="3810000" cy="3238501"/>
          </a:xfrm>
          <a:prstGeom prst="rect">
            <a:avLst/>
          </a:prstGeom>
          <a:noFill/>
        </p:spPr>
      </p:pic>
      <p:pic>
        <p:nvPicPr>
          <p:cNvPr id="32772" name="Picture 4" descr="http://www.tabib.ru/images/3d_tamograf3.jpg"/>
          <p:cNvPicPr>
            <a:picLocks noChangeAspect="1" noChangeArrowheads="1"/>
          </p:cNvPicPr>
          <p:nvPr/>
        </p:nvPicPr>
        <p:blipFill>
          <a:blip r:embed="rId3" cstate="print"/>
          <a:srcRect/>
          <a:stretch>
            <a:fillRect/>
          </a:stretch>
        </p:blipFill>
        <p:spPr bwMode="auto">
          <a:xfrm>
            <a:off x="5127121" y="3643290"/>
            <a:ext cx="4016879" cy="321471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mosaica.ru/sites/default/files/news/preview/2011/11/17/medzentr.jpg"/>
          <p:cNvPicPr>
            <a:picLocks noChangeAspect="1" noChangeArrowheads="1"/>
          </p:cNvPicPr>
          <p:nvPr/>
        </p:nvPicPr>
        <p:blipFill>
          <a:blip r:embed="rId2" cstate="print"/>
          <a:srcRect/>
          <a:stretch>
            <a:fillRect/>
          </a:stretch>
        </p:blipFill>
        <p:spPr bwMode="auto">
          <a:xfrm>
            <a:off x="214282" y="1285860"/>
            <a:ext cx="3704192" cy="2857520"/>
          </a:xfrm>
          <a:prstGeom prst="rect">
            <a:avLst/>
          </a:prstGeom>
          <a:noFill/>
        </p:spPr>
      </p:pic>
      <p:sp>
        <p:nvSpPr>
          <p:cNvPr id="2" name="Заголовок 1"/>
          <p:cNvSpPr>
            <a:spLocks noGrp="1"/>
          </p:cNvSpPr>
          <p:nvPr>
            <p:ph type="title"/>
          </p:nvPr>
        </p:nvSpPr>
        <p:spPr>
          <a:xfrm>
            <a:off x="500034" y="571480"/>
            <a:ext cx="8229600" cy="928694"/>
          </a:xfrm>
        </p:spPr>
        <p:txBody>
          <a:bodyPr>
            <a:noAutofit/>
          </a:bodyPr>
          <a:lstStyle/>
          <a:p>
            <a:r>
              <a:rPr lang="ru-RU" sz="2400" b="1" dirty="0" smtClean="0"/>
              <a:t>ПЛАНИРОВАНИЕ ОРТОПЕДИЧЕСКОГО ЛЕЧЕНИЯ С 			ОПОРОЙ НА ИМПЛАНТАТЫ</a:t>
            </a:r>
            <a:endParaRPr lang="ru-RU" sz="2400" b="1" dirty="0"/>
          </a:p>
        </p:txBody>
      </p:sp>
      <p:sp>
        <p:nvSpPr>
          <p:cNvPr id="3" name="Содержимое 2"/>
          <p:cNvSpPr>
            <a:spLocks noGrp="1"/>
          </p:cNvSpPr>
          <p:nvPr>
            <p:ph idx="1"/>
          </p:nvPr>
        </p:nvSpPr>
        <p:spPr>
          <a:xfrm>
            <a:off x="428596" y="1643050"/>
            <a:ext cx="8286808" cy="4786346"/>
          </a:xfrm>
        </p:spPr>
        <p:txBody>
          <a:bodyPr>
            <a:normAutofit/>
          </a:bodyPr>
          <a:lstStyle/>
          <a:p>
            <a:pPr>
              <a:buNone/>
            </a:pPr>
            <a:r>
              <a:rPr lang="ru-RU" sz="1800" dirty="0" smtClean="0"/>
              <a:t>					Планирование стоматологического 				лечения с использованием имплантатов 				должно проводиться совместно 					следующими специалистами: 					ортопедом, хирургом и зубным 					техником.</a:t>
            </a:r>
          </a:p>
          <a:p>
            <a:pPr>
              <a:buNone/>
            </a:pPr>
            <a:r>
              <a:rPr lang="ru-RU" sz="1800" dirty="0" smtClean="0"/>
              <a:t>					Ортопедическое планирование 					начинается с изготовления 					хирургического шаблона для установки имплантатов в </a:t>
            </a:r>
            <a:r>
              <a:rPr lang="ru-RU" sz="1800" dirty="0" err="1" smtClean="0"/>
              <a:t>ортопедически</a:t>
            </a:r>
            <a:r>
              <a:rPr lang="ru-RU" sz="1800" dirty="0" smtClean="0"/>
              <a:t> выгодном положении и под оптимальным углом. Этим шаблоном пользуется хирург при установке имплантатов. До операции снимают оттиск с челюстей, изготавливают гипсовые модели и пластиночный протез - хирургический шаблон. В нем могут быть установлены направляющие гильзы.</a:t>
            </a:r>
          </a:p>
          <a:p>
            <a:endParaRPr lang="ru-RU" sz="1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928670"/>
            <a:ext cx="5643602" cy="5572164"/>
          </a:xfrm>
        </p:spPr>
        <p:txBody>
          <a:bodyPr>
            <a:normAutofit lnSpcReduction="10000"/>
          </a:bodyPr>
          <a:lstStyle/>
          <a:p>
            <a:r>
              <a:rPr lang="ru-RU" sz="1800" dirty="0" smtClean="0"/>
              <a:t>Для успешной установки имплантатов необходимо выполнять следующие требования:</a:t>
            </a:r>
          </a:p>
          <a:p>
            <a:pPr>
              <a:buNone/>
            </a:pPr>
            <a:r>
              <a:rPr lang="ru-RU" sz="1800" dirty="0" smtClean="0"/>
              <a:t>•  оптимальное соотношение высоты коронки и имплантата 1÷2;</a:t>
            </a:r>
          </a:p>
          <a:p>
            <a:pPr>
              <a:buNone/>
            </a:pPr>
            <a:r>
              <a:rPr lang="ru-RU" sz="1800" dirty="0" smtClean="0"/>
              <a:t>•  ширина костной ткани в щечно-язычном отделе не менее 6 мм;</a:t>
            </a:r>
          </a:p>
          <a:p>
            <a:pPr>
              <a:buNone/>
            </a:pPr>
            <a:r>
              <a:rPr lang="ru-RU" sz="1800" dirty="0" smtClean="0"/>
              <a:t>•  количество кости над нижнечелюстным каналом и дном альвеолярной бухты верхнечелюстного синуса 10 мм;</a:t>
            </a:r>
          </a:p>
          <a:p>
            <a:pPr>
              <a:buNone/>
            </a:pPr>
            <a:r>
              <a:rPr lang="ru-RU" sz="1800" dirty="0" smtClean="0"/>
              <a:t>•  для изготовления зубных протезов с опорой на имплантаты расстояние между зубными дугами верхней и нижней челюстей не менее 5 мм;</a:t>
            </a:r>
          </a:p>
          <a:p>
            <a:pPr>
              <a:buNone/>
            </a:pPr>
            <a:r>
              <a:rPr lang="ru-RU" sz="1800" dirty="0" smtClean="0"/>
              <a:t>•  расстояние между имплантатом и рядом расположенным зубом не менее 4 мм;</a:t>
            </a:r>
          </a:p>
          <a:p>
            <a:pPr>
              <a:buNone/>
            </a:pPr>
            <a:r>
              <a:rPr lang="ru-RU" sz="1800" dirty="0" smtClean="0"/>
              <a:t>•  </a:t>
            </a:r>
            <a:r>
              <a:rPr lang="ru-RU" sz="1800" dirty="0" err="1" smtClean="0"/>
              <a:t>мезиодистальное</a:t>
            </a:r>
            <a:r>
              <a:rPr lang="ru-RU" sz="1800" dirty="0" smtClean="0"/>
              <a:t> расстояние между имплантатами 8 мм.</a:t>
            </a:r>
          </a:p>
          <a:p>
            <a:endParaRPr lang="ru-RU" sz="1800" dirty="0"/>
          </a:p>
        </p:txBody>
      </p:sp>
      <p:pic>
        <p:nvPicPr>
          <p:cNvPr id="30722" name="Picture 2" descr="http://www.anunturi.md/poze_anunturi/64356.jpg"/>
          <p:cNvPicPr>
            <a:picLocks noChangeAspect="1" noChangeArrowheads="1"/>
          </p:cNvPicPr>
          <p:nvPr/>
        </p:nvPicPr>
        <p:blipFill>
          <a:blip r:embed="rId2" cstate="print"/>
          <a:srcRect/>
          <a:stretch>
            <a:fillRect/>
          </a:stretch>
        </p:blipFill>
        <p:spPr bwMode="auto">
          <a:xfrm>
            <a:off x="5715008" y="1000108"/>
            <a:ext cx="3143272" cy="3143272"/>
          </a:xfrm>
          <a:prstGeom prst="rect">
            <a:avLst/>
          </a:prstGeom>
          <a:noFill/>
        </p:spPr>
      </p:pic>
      <p:pic>
        <p:nvPicPr>
          <p:cNvPr id="30724" name="Picture 4" descr="http://www.dentstudio.ru/files/18.jpg"/>
          <p:cNvPicPr>
            <a:picLocks noChangeAspect="1" noChangeArrowheads="1"/>
          </p:cNvPicPr>
          <p:nvPr/>
        </p:nvPicPr>
        <p:blipFill>
          <a:blip r:embed="rId3" cstate="print"/>
          <a:srcRect/>
          <a:stretch>
            <a:fillRect/>
          </a:stretch>
        </p:blipFill>
        <p:spPr bwMode="auto">
          <a:xfrm>
            <a:off x="5685700" y="4357694"/>
            <a:ext cx="3205551" cy="2000264"/>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642918"/>
            <a:ext cx="8229600" cy="1428760"/>
          </a:xfrm>
        </p:spPr>
        <p:txBody>
          <a:bodyPr>
            <a:normAutofit lnSpcReduction="10000"/>
          </a:bodyPr>
          <a:lstStyle/>
          <a:p>
            <a:r>
              <a:rPr lang="ru-RU" sz="1600" dirty="0" smtClean="0"/>
              <a:t>При оценке костной ткани по возможности и перспективам имплантации учитывают ее объем и качество в предполагаемом месте введения </a:t>
            </a:r>
            <a:r>
              <a:rPr lang="ru-RU" sz="1600" dirty="0" err="1" smtClean="0"/>
              <a:t>импланта-тов</a:t>
            </a:r>
            <a:r>
              <a:rPr lang="ru-RU" sz="1600" dirty="0" smtClean="0"/>
              <a:t>.</a:t>
            </a:r>
          </a:p>
          <a:p>
            <a:r>
              <a:rPr lang="ru-RU" sz="1600" dirty="0" smtClean="0"/>
              <a:t>Кость в </a:t>
            </a:r>
            <a:r>
              <a:rPr lang="ru-RU" sz="1600" dirty="0" err="1" smtClean="0"/>
              <a:t>имплантологии</a:t>
            </a:r>
            <a:r>
              <a:rPr lang="ru-RU" sz="1600" dirty="0" smtClean="0"/>
              <a:t> принято классифицировать по двум параметрам: плотности и способности к </a:t>
            </a:r>
            <a:r>
              <a:rPr lang="ru-RU" sz="1600" dirty="0" err="1" smtClean="0"/>
              <a:t>остеоинтеграции</a:t>
            </a:r>
            <a:r>
              <a:rPr lang="ru-RU" sz="1600" dirty="0" smtClean="0"/>
              <a:t>.</a:t>
            </a:r>
          </a:p>
          <a:p>
            <a:endParaRPr lang="ru-RU" sz="1600" dirty="0"/>
          </a:p>
        </p:txBody>
      </p:sp>
      <p:sp>
        <p:nvSpPr>
          <p:cNvPr id="4" name="Содержимое 2"/>
          <p:cNvSpPr txBox="1">
            <a:spLocks/>
          </p:cNvSpPr>
          <p:nvPr/>
        </p:nvSpPr>
        <p:spPr>
          <a:xfrm>
            <a:off x="0" y="2071678"/>
            <a:ext cx="4857752" cy="4572032"/>
          </a:xfrm>
          <a:prstGeom prst="rect">
            <a:avLst/>
          </a:prstGeom>
          <a:ln>
            <a:solidFill>
              <a:srgbClr val="0070C0"/>
            </a:solidFill>
          </a:ln>
        </p:spPr>
        <p:txBody>
          <a:bodyPr vert="horz">
            <a:normAutofit fontScale="92500" lnSpcReduction="10000"/>
          </a:bodyPr>
          <a:lstStyle/>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ru-RU" sz="1600" b="1" i="0" u="none" strike="noStrike" kern="1200" cap="none" spc="0" normalizeH="0" baseline="0" noProof="0" smtClean="0">
                <a:ln>
                  <a:noFill/>
                </a:ln>
                <a:solidFill>
                  <a:schemeClr val="tx1"/>
                </a:solidFill>
                <a:effectLst/>
                <a:uLnTx/>
                <a:uFillTx/>
                <a:latin typeface="+mn-lt"/>
                <a:ea typeface="+mn-ea"/>
                <a:cs typeface="+mn-cs"/>
              </a:rPr>
              <a:t>Плотность кости </a:t>
            </a:r>
            <a:r>
              <a:rPr kumimoji="0" lang="ru-RU" sz="1600" b="0" i="0" u="none" strike="noStrike" kern="1200" cap="none" spc="0" normalizeH="0" baseline="0" noProof="0" smtClean="0">
                <a:ln>
                  <a:noFill/>
                </a:ln>
                <a:solidFill>
                  <a:schemeClr val="tx1"/>
                </a:solidFill>
                <a:effectLst/>
                <a:uLnTx/>
                <a:uFillTx/>
                <a:latin typeface="+mn-lt"/>
                <a:ea typeface="+mn-ea"/>
                <a:cs typeface="+mn-cs"/>
              </a:rPr>
              <a:t>Lekholm и Zarb (1985) различают четырех видов:</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ru-RU" sz="1600" b="0" i="0" u="none" strike="noStrike" kern="1200" cap="none" spc="0" normalizeH="0" baseline="0" noProof="0" smtClean="0">
                <a:ln>
                  <a:noFill/>
                </a:ln>
                <a:solidFill>
                  <a:schemeClr val="tx1"/>
                </a:solidFill>
                <a:effectLst/>
                <a:uLnTx/>
                <a:uFillTx/>
                <a:latin typeface="+mn-lt"/>
                <a:ea typeface="+mn-ea"/>
                <a:cs typeface="+mn-cs"/>
              </a:rPr>
              <a:t>•  D-1. Кость плотная и однородная - кортикальная кость. Соотношение компактного и губчатого слоя 2÷1.</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ru-RU" sz="1600" b="0" i="0" u="none" strike="noStrike" kern="1200" cap="none" spc="0" normalizeH="0" baseline="0" noProof="0" smtClean="0">
                <a:ln>
                  <a:noFill/>
                </a:ln>
                <a:solidFill>
                  <a:schemeClr val="tx1"/>
                </a:solidFill>
                <a:effectLst/>
                <a:uLnTx/>
                <a:uFillTx/>
                <a:latin typeface="+mn-lt"/>
                <a:ea typeface="+mn-ea"/>
                <a:cs typeface="+mn-cs"/>
              </a:rPr>
              <a:t>•  D-2. Кортикальная пластина достаточно тонкая, а губчатая кость довольно плотная - плотная кортикально-губчатая кость. Соотношение компактного и губчатого слоя 1+1.</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ru-RU" sz="1600" b="0" i="0" u="none" strike="noStrike" kern="1200" cap="none" spc="0" normalizeH="0" baseline="0" noProof="0" smtClean="0">
                <a:ln>
                  <a:noFill/>
                </a:ln>
                <a:solidFill>
                  <a:schemeClr val="tx1"/>
                </a:solidFill>
                <a:effectLst/>
                <a:uLnTx/>
                <a:uFillTx/>
                <a:latin typeface="+mn-lt"/>
                <a:ea typeface="+mn-ea"/>
                <a:cs typeface="+mn-cs"/>
              </a:rPr>
              <a:t>•  D-3. Кортикальная пластина очень тонкая, а губчатая кость пористая - рыхлая кортикально-губчатая кость. Соотношение компактного и губчатого слоя меньше 0,5+1.</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ru-RU" sz="1600" b="0" i="0" u="none" strike="noStrike" kern="1200" cap="none" spc="0" normalizeH="0" baseline="0" noProof="0" smtClean="0">
                <a:ln>
                  <a:noFill/>
                </a:ln>
                <a:solidFill>
                  <a:schemeClr val="tx1"/>
                </a:solidFill>
                <a:effectLst/>
                <a:uLnTx/>
                <a:uFillTx/>
                <a:latin typeface="+mn-lt"/>
                <a:ea typeface="+mn-ea"/>
                <a:cs typeface="+mn-cs"/>
              </a:rPr>
              <a:t>•  D-4. Кортикальная пластина не определяется. Губчатая кость очень пористая - тонкий кортикальный слой с очень пористым губчатым веществом. Соотношение компактного и губчатого слоя 0,5+1,5.</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endParaRPr kumimoji="0" lang="ru-RU" sz="1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Содержимое 2"/>
          <p:cNvSpPr txBox="1">
            <a:spLocks/>
          </p:cNvSpPr>
          <p:nvPr/>
        </p:nvSpPr>
        <p:spPr>
          <a:xfrm>
            <a:off x="4857752" y="2071678"/>
            <a:ext cx="4286248" cy="4572032"/>
          </a:xfrm>
          <a:prstGeom prst="rect">
            <a:avLst/>
          </a:prstGeom>
          <a:ln>
            <a:solidFill>
              <a:srgbClr val="0070C0"/>
            </a:solidFill>
          </a:ln>
        </p:spPr>
        <p:txBody>
          <a:bodyPr vert="horz">
            <a:normAutofit/>
          </a:bodyPr>
          <a:lstStyle/>
          <a:p>
            <a:r>
              <a:rPr lang="ru-RU" sz="1600" dirty="0"/>
              <a:t>С точки зрения способности к </a:t>
            </a:r>
            <a:r>
              <a:rPr lang="ru-RU" sz="1600" b="1" dirty="0" err="1"/>
              <a:t>остеоинтеграции</a:t>
            </a:r>
            <a:r>
              <a:rPr lang="ru-RU" sz="1600" dirty="0"/>
              <a:t> выделяют три вида качества кости:</a:t>
            </a:r>
          </a:p>
          <a:p>
            <a:r>
              <a:rPr lang="ru-RU" sz="1600" dirty="0"/>
              <a:t>•  1 - кость с нормальным потенциалом заживления (ПЗК-1);</a:t>
            </a:r>
          </a:p>
          <a:p>
            <a:r>
              <a:rPr lang="ru-RU" sz="1600" dirty="0"/>
              <a:t>•  2 - кость со средним потенциалом заживления (ПЗК-2);</a:t>
            </a:r>
          </a:p>
          <a:p>
            <a:r>
              <a:rPr lang="ru-RU" sz="1600" dirty="0"/>
              <a:t>•  3 - кость с низким потенциалом заживления (ПЗК-3).</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endParaRPr kumimoji="0" lang="ru-RU" sz="1600" b="0" i="0" u="none" strike="noStrike" kern="1200" cap="none" spc="0" normalizeH="0" baseline="0" noProof="0" dirty="0">
              <a:ln>
                <a:noFill/>
              </a:ln>
              <a:solidFill>
                <a:schemeClr val="tx1"/>
              </a:solidFill>
              <a:effectLst/>
              <a:uLnTx/>
              <a:uFillTx/>
              <a:latin typeface="+mn-lt"/>
              <a:ea typeface="+mn-ea"/>
              <a:cs typeface="+mn-cs"/>
            </a:endParaRPr>
          </a:p>
        </p:txBody>
      </p:sp>
      <p:pic>
        <p:nvPicPr>
          <p:cNvPr id="29698" name="Picture 2" descr="http://www.emeds.ru/images/implant3.jpg"/>
          <p:cNvPicPr>
            <a:picLocks noChangeAspect="1" noChangeArrowheads="1"/>
          </p:cNvPicPr>
          <p:nvPr/>
        </p:nvPicPr>
        <p:blipFill>
          <a:blip r:embed="rId2" cstate="print"/>
          <a:srcRect/>
          <a:stretch>
            <a:fillRect/>
          </a:stretch>
        </p:blipFill>
        <p:spPr bwMode="auto">
          <a:xfrm>
            <a:off x="5500694" y="4357694"/>
            <a:ext cx="2643206" cy="2231689"/>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1"/>
          </p:nvPr>
        </p:nvSpPr>
        <p:spPr>
          <a:xfrm>
            <a:off x="0" y="642918"/>
            <a:ext cx="9144000" cy="2857520"/>
          </a:xfrm>
        </p:spPr>
        <p:txBody>
          <a:bodyPr>
            <a:normAutofit lnSpcReduction="10000"/>
          </a:bodyPr>
          <a:lstStyle/>
          <a:p>
            <a:r>
              <a:rPr lang="ru-RU" sz="1600" dirty="0" smtClean="0"/>
              <a:t>Для определения качества кости используют компьютерную томографию, </a:t>
            </a:r>
            <a:r>
              <a:rPr lang="ru-RU" sz="1600" dirty="0" err="1" smtClean="0"/>
              <a:t>остеоденситометрию</a:t>
            </a:r>
            <a:r>
              <a:rPr lang="ru-RU" sz="1600" dirty="0" smtClean="0"/>
              <a:t>, морфологическое исследование </a:t>
            </a:r>
            <a:r>
              <a:rPr lang="ru-RU" sz="1600" dirty="0" err="1" smtClean="0"/>
              <a:t>биоптата</a:t>
            </a:r>
            <a:r>
              <a:rPr lang="ru-RU" sz="1600" dirty="0" smtClean="0"/>
              <a:t> кости, предварительно изъятого из кости челюсти.</a:t>
            </a:r>
          </a:p>
          <a:p>
            <a:r>
              <a:rPr lang="ru-RU" sz="1600" dirty="0" smtClean="0"/>
              <a:t>Объем и структуру костного ложа определяют при рентгенологическом обследовании. Для определения толщины слизистой оболочки полости рта изготавливают пластмассовые каппы с металлическими шариками диаметром от 5 до 7 мм, которые прилегают к слизистой оболочке альвеолярного гребня. Число шариков и их место должны соответствовать числу и месту будущих </a:t>
            </a:r>
            <a:r>
              <a:rPr lang="ru-RU" sz="1600" dirty="0" err="1" smtClean="0"/>
              <a:t>им-плантатов</a:t>
            </a:r>
            <a:r>
              <a:rPr lang="ru-RU" sz="1600" dirty="0" smtClean="0"/>
              <a:t>. Каппы вводят в рот, и после этого делают рентгеновский снимок, на котором по расстоянию между </a:t>
            </a:r>
            <a:r>
              <a:rPr lang="ru-RU" sz="1600" dirty="0" err="1" smtClean="0"/>
              <a:t>рентгеноконтрастными</a:t>
            </a:r>
            <a:r>
              <a:rPr lang="ru-RU" sz="1600" dirty="0" smtClean="0"/>
              <a:t> шариками и костью рассчитывают толщину слизистой оболочки и костной ткани.</a:t>
            </a:r>
          </a:p>
          <a:p>
            <a:endParaRPr lang="ru-RU" sz="1600" dirty="0"/>
          </a:p>
        </p:txBody>
      </p:sp>
      <p:pic>
        <p:nvPicPr>
          <p:cNvPr id="28674" name="Picture 2" descr="http://vmede.org/sait/content/Stomatologiya_ortop_lebedenko_2011/11_files/mb4_008.jpeg"/>
          <p:cNvPicPr>
            <a:picLocks noChangeAspect="1" noChangeArrowheads="1"/>
          </p:cNvPicPr>
          <p:nvPr/>
        </p:nvPicPr>
        <p:blipFill>
          <a:blip r:embed="rId2" cstate="print"/>
          <a:srcRect/>
          <a:stretch>
            <a:fillRect/>
          </a:stretch>
        </p:blipFill>
        <p:spPr bwMode="auto">
          <a:xfrm>
            <a:off x="1404797" y="3429000"/>
            <a:ext cx="6098557" cy="342900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500042"/>
            <a:ext cx="8229600" cy="1066800"/>
          </a:xfrm>
        </p:spPr>
        <p:txBody>
          <a:bodyPr>
            <a:noAutofit/>
          </a:bodyPr>
          <a:lstStyle/>
          <a:p>
            <a:r>
              <a:rPr lang="ru-RU" sz="2400" b="1" dirty="0" smtClean="0"/>
              <a:t>ОСОБЕННОСТИ ОРТОПЕДИЧЕСКОГО ЛЕЧЕНИЯ С 			ОПОРОЙ НА  ИМПЛАНТАТЫ</a:t>
            </a:r>
            <a:endParaRPr lang="ru-RU" sz="2400" b="1" dirty="0"/>
          </a:p>
        </p:txBody>
      </p:sp>
      <p:sp>
        <p:nvSpPr>
          <p:cNvPr id="3" name="Содержимое 2"/>
          <p:cNvSpPr>
            <a:spLocks noGrp="1"/>
          </p:cNvSpPr>
          <p:nvPr>
            <p:ph idx="1"/>
          </p:nvPr>
        </p:nvSpPr>
        <p:spPr>
          <a:xfrm>
            <a:off x="357158" y="1714488"/>
            <a:ext cx="8229600" cy="4714908"/>
          </a:xfrm>
        </p:spPr>
        <p:txBody>
          <a:bodyPr>
            <a:normAutofit lnSpcReduction="10000"/>
          </a:bodyPr>
          <a:lstStyle/>
          <a:p>
            <a:r>
              <a:rPr lang="ru-RU" sz="1800" dirty="0" smtClean="0"/>
              <a:t>Различают 2 основных способа протезирования на имплантатах:</a:t>
            </a:r>
          </a:p>
          <a:p>
            <a:pPr>
              <a:buNone/>
            </a:pPr>
            <a:r>
              <a:rPr lang="ru-RU" sz="1800" dirty="0" smtClean="0"/>
              <a:t>•  </a:t>
            </a:r>
            <a:r>
              <a:rPr lang="ru-RU" sz="1800" b="1" dirty="0" smtClean="0"/>
              <a:t>непосредственное,</a:t>
            </a:r>
            <a:r>
              <a:rPr lang="ru-RU" sz="1800" dirty="0" smtClean="0"/>
              <a:t> когда прямо на операционном столе производят фиксацию заранее изготовленного зубного протеза (этот способ достаточно сложен, поскольку требует идеального совпадения параметров опор, сконструированных на гипсовых моделях, или изготовленных в течение нескольких часов после операции, или заранее на основании компьютерного сканирования, моделирования и изготовления);</a:t>
            </a:r>
          </a:p>
          <a:p>
            <a:pPr>
              <a:buNone/>
            </a:pPr>
            <a:r>
              <a:rPr lang="ru-RU" sz="1800" dirty="0" smtClean="0"/>
              <a:t>•  </a:t>
            </a:r>
            <a:r>
              <a:rPr lang="ru-RU" sz="1800" b="1" dirty="0" smtClean="0"/>
              <a:t>отсроченное</a:t>
            </a:r>
            <a:r>
              <a:rPr lang="ru-RU" sz="1800" dirty="0" smtClean="0"/>
              <a:t> протезирование, которое осуществляют через некоторое время после имплантации - в ближайшие или отдаленные сроки.</a:t>
            </a:r>
          </a:p>
          <a:p>
            <a:r>
              <a:rPr lang="ru-RU" sz="1800" dirty="0" smtClean="0"/>
              <a:t>Отдаленное протезирование через 4-6 </a:t>
            </a:r>
            <a:r>
              <a:rPr lang="ru-RU" sz="1800" dirty="0" err="1" smtClean="0"/>
              <a:t>мес</a:t>
            </a:r>
            <a:r>
              <a:rPr lang="ru-RU" sz="1800" dirty="0" smtClean="0"/>
              <a:t>- преимущество этого метода заключается в том, что </a:t>
            </a:r>
            <a:r>
              <a:rPr lang="ru-RU" sz="1800" dirty="0" err="1" smtClean="0"/>
              <a:t>репаративные</a:t>
            </a:r>
            <a:r>
              <a:rPr lang="ru-RU" sz="1800" dirty="0" smtClean="0"/>
              <a:t> процессы в первой фазе приживления имплантата протекают изолированно от среды полости рта. Сейчас благодаря улучшению качества поверхности винтовых имплантатов эти сроки стали меньше (от 2 до 3 </a:t>
            </a:r>
            <a:r>
              <a:rPr lang="ru-RU" sz="1800" dirty="0" err="1" smtClean="0"/>
              <a:t>мес</a:t>
            </a:r>
            <a:r>
              <a:rPr lang="ru-RU" sz="1800" dirty="0" smtClean="0"/>
              <a:t>).</a:t>
            </a:r>
          </a:p>
          <a:p>
            <a:endParaRPr lang="ru-RU" sz="1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500042"/>
            <a:ext cx="4572000" cy="2714644"/>
          </a:xfrm>
          <a:solidFill>
            <a:srgbClr val="CCFFFF"/>
          </a:solidFill>
        </p:spPr>
        <p:txBody>
          <a:bodyPr>
            <a:normAutofit lnSpcReduction="10000"/>
          </a:bodyPr>
          <a:lstStyle/>
          <a:p>
            <a:r>
              <a:rPr lang="ru-RU" sz="1600" dirty="0" smtClean="0"/>
              <a:t> Показания к одноэтапному протезированию с использованием дентальной имплантации</a:t>
            </a:r>
          </a:p>
          <a:p>
            <a:pPr>
              <a:buNone/>
            </a:pPr>
            <a:r>
              <a:rPr lang="ru-RU" sz="1600" dirty="0" smtClean="0"/>
              <a:t>•  Широкий альвеолярный гребень.</a:t>
            </a:r>
          </a:p>
          <a:p>
            <a:pPr>
              <a:buNone/>
            </a:pPr>
            <a:r>
              <a:rPr lang="ru-RU" sz="1600" dirty="0" smtClean="0"/>
              <a:t>•  Большая зона прикрепления десны.</a:t>
            </a:r>
          </a:p>
          <a:p>
            <a:pPr>
              <a:buNone/>
            </a:pPr>
            <a:r>
              <a:rPr lang="ru-RU" sz="1600" dirty="0" smtClean="0"/>
              <a:t>•  Плотная кость с выраженной кортикальной пластинкой.</a:t>
            </a:r>
          </a:p>
          <a:p>
            <a:pPr>
              <a:buNone/>
            </a:pPr>
            <a:r>
              <a:rPr lang="ru-RU" sz="1600" dirty="0" smtClean="0"/>
              <a:t>•  Хорошая гигиена полости рта.</a:t>
            </a:r>
          </a:p>
          <a:p>
            <a:pPr>
              <a:buNone/>
            </a:pPr>
            <a:r>
              <a:rPr lang="ru-RU" sz="1600" dirty="0" smtClean="0"/>
              <a:t>•  Стабильный временный протез.</a:t>
            </a:r>
          </a:p>
          <a:p>
            <a:endParaRPr lang="ru-RU" sz="1600" dirty="0"/>
          </a:p>
        </p:txBody>
      </p:sp>
      <p:sp>
        <p:nvSpPr>
          <p:cNvPr id="4" name="Содержимое 2"/>
          <p:cNvSpPr txBox="1">
            <a:spLocks/>
          </p:cNvSpPr>
          <p:nvPr/>
        </p:nvSpPr>
        <p:spPr>
          <a:xfrm>
            <a:off x="4572000" y="642918"/>
            <a:ext cx="4572000" cy="2643206"/>
          </a:xfrm>
          <a:prstGeom prst="rect">
            <a:avLst/>
          </a:prstGeom>
          <a:solidFill>
            <a:srgbClr val="99FF99"/>
          </a:solidFill>
        </p:spPr>
        <p:txBody>
          <a:bodyPr vert="horz">
            <a:normAutofit/>
          </a:bodyPr>
          <a:lstStyle/>
          <a:p>
            <a:r>
              <a:rPr kumimoji="0" lang="ru-RU" sz="1600" b="0" i="0" u="none" strike="noStrike" kern="1200" cap="none" spc="0" normalizeH="0" baseline="0" noProof="0" dirty="0" smtClean="0">
                <a:ln>
                  <a:noFill/>
                </a:ln>
                <a:solidFill>
                  <a:schemeClr val="tx1"/>
                </a:solidFill>
                <a:effectLst/>
                <a:uLnTx/>
                <a:uFillTx/>
                <a:latin typeface="+mn-lt"/>
                <a:ea typeface="+mn-ea"/>
                <a:cs typeface="+mn-cs"/>
              </a:rPr>
              <a:t> </a:t>
            </a:r>
            <a:r>
              <a:rPr lang="ru-RU" sz="1600" dirty="0"/>
              <a:t> Показания к двухэтапной дентальной имплантации</a:t>
            </a:r>
          </a:p>
          <a:p>
            <a:r>
              <a:rPr lang="ru-RU" sz="1600" dirty="0"/>
              <a:t>•  Соматические заболевания.</a:t>
            </a:r>
          </a:p>
          <a:p>
            <a:r>
              <a:rPr lang="ru-RU" sz="1600" dirty="0"/>
              <a:t>•  Вредные привычки (курение).</a:t>
            </a:r>
          </a:p>
          <a:p>
            <a:r>
              <a:rPr lang="ru-RU" sz="1600" dirty="0"/>
              <a:t>•  Низкая плотность кости.</a:t>
            </a:r>
          </a:p>
          <a:p>
            <a:r>
              <a:rPr lang="ru-RU" sz="1600" dirty="0"/>
              <a:t>•  Плохой потенциал заживления.</a:t>
            </a:r>
          </a:p>
          <a:p>
            <a:r>
              <a:rPr lang="ru-RU" sz="1600" dirty="0"/>
              <a:t>•  Необходимость увеличения размеров альвеолярного отростка (аугментация).</a:t>
            </a:r>
          </a:p>
          <a:p>
            <a:r>
              <a:rPr lang="ru-RU" sz="1600" dirty="0"/>
              <a:t>•  </a:t>
            </a:r>
            <a:r>
              <a:rPr lang="ru-RU" sz="1600" dirty="0" err="1"/>
              <a:t>Пародонтальные</a:t>
            </a:r>
            <a:r>
              <a:rPr lang="ru-RU" sz="1600" dirty="0"/>
              <a:t> факторы риска.</a:t>
            </a:r>
          </a:p>
          <a:p>
            <a:pPr marL="365760" marR="0" lvl="0" indent="-256032" algn="l" defTabSz="914400" rtl="0" eaLnBrk="1" fontAlgn="auto" latinLnBrk="0" hangingPunct="1">
              <a:lnSpc>
                <a:spcPct val="100000"/>
              </a:lnSpc>
              <a:spcBef>
                <a:spcPts val="300"/>
              </a:spcBef>
              <a:spcAft>
                <a:spcPts val="0"/>
              </a:spcAft>
              <a:buClr>
                <a:schemeClr val="accent3"/>
              </a:buClr>
              <a:buSzTx/>
              <a:tabLst/>
              <a:defRPr/>
            </a:pPr>
            <a:endParaRPr kumimoji="0" lang="ru-RU" sz="1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Содержимое 2"/>
          <p:cNvSpPr txBox="1">
            <a:spLocks/>
          </p:cNvSpPr>
          <p:nvPr/>
        </p:nvSpPr>
        <p:spPr>
          <a:xfrm>
            <a:off x="428596" y="3357562"/>
            <a:ext cx="8229600" cy="3108402"/>
          </a:xfrm>
          <a:prstGeom prst="rect">
            <a:avLst/>
          </a:prstGeom>
        </p:spPr>
        <p:txBody>
          <a:bodyPr vert="horz">
            <a:normAutofit/>
          </a:bodyPr>
          <a:lstStyle/>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ru-RU" sz="1600" b="0" i="0" u="none" strike="noStrike" kern="1200" cap="none" spc="0" normalizeH="0" baseline="0" noProof="0" smtClean="0">
                <a:ln>
                  <a:noFill/>
                </a:ln>
                <a:solidFill>
                  <a:schemeClr val="tx1"/>
                </a:solidFill>
                <a:effectLst/>
                <a:uLnTx/>
                <a:uFillTx/>
                <a:latin typeface="+mn-lt"/>
                <a:ea typeface="+mn-ea"/>
                <a:cs typeface="+mn-cs"/>
              </a:rPr>
              <a:t>При конструировании зубных протезов с опорой на имплантаты необходимо учитывать характер межальвеолярных взаимоотношений. При большом пространственном расхождении вершин альвеолярных гребней возникают неблагоприятные биомеханические условия для функционирования имплантата. В таких случаях целесообразнее сделать выбор в пользу съемного протеза.</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ru-RU" sz="1600" b="0" i="0" u="none" strike="noStrike" kern="1200" cap="none" spc="0" normalizeH="0" baseline="0" noProof="0" smtClean="0">
                <a:ln>
                  <a:noFill/>
                </a:ln>
                <a:solidFill>
                  <a:schemeClr val="tx1"/>
                </a:solidFill>
                <a:effectLst/>
                <a:uLnTx/>
                <a:uFillTx/>
                <a:latin typeface="+mn-lt"/>
                <a:ea typeface="+mn-ea"/>
                <a:cs typeface="+mn-cs"/>
              </a:rPr>
              <a:t>Воссоздание требуемой высоты нижнего отдела лица приводит к резкому увеличению внеальвеолярной части протеза. В этом случае следует изготовить съемную конструкцию, используя имплантаты лишь в качестве дополнительных опор, улучшающих фиксацию и устойчивость съемных протезов с разъемным соединительным элементом с винтовой или замковой фиксацией.</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endParaRPr kumimoji="0" lang="ru-RU" sz="1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1"/>
          </p:nvPr>
        </p:nvSpPr>
        <p:spPr>
          <a:xfrm>
            <a:off x="-108520" y="27725"/>
            <a:ext cx="9252520" cy="4985451"/>
          </a:xfrm>
        </p:spPr>
        <p:style>
          <a:lnRef idx="2">
            <a:schemeClr val="accent2">
              <a:shade val="50000"/>
            </a:schemeClr>
          </a:lnRef>
          <a:fillRef idx="1">
            <a:schemeClr val="accent2"/>
          </a:fillRef>
          <a:effectRef idx="0">
            <a:schemeClr val="accent2"/>
          </a:effectRef>
          <a:fontRef idx="minor">
            <a:schemeClr val="lt1"/>
          </a:fontRef>
        </p:style>
        <p:txBody>
          <a:bodyPr>
            <a:normAutofit lnSpcReduction="10000"/>
          </a:bodyPr>
          <a:lstStyle/>
          <a:p>
            <a:pPr>
              <a:buNone/>
            </a:pPr>
            <a:r>
              <a:rPr lang="ru-RU" sz="1600" dirty="0" smtClean="0"/>
              <a:t>					</a:t>
            </a:r>
            <a:r>
              <a:rPr lang="ru-RU" b="1" dirty="0" smtClean="0"/>
              <a:t>При протезировании необходимо учитывать 				взаимоотношения с зубами-антагонистами, 				желательно использовать </a:t>
            </a:r>
            <a:r>
              <a:rPr lang="ru-RU" b="1" dirty="0" err="1" smtClean="0"/>
              <a:t>артикуляторы</a:t>
            </a:r>
            <a:r>
              <a:rPr lang="ru-RU" b="1" dirty="0" smtClean="0"/>
              <a:t>, 				настроенные на индивидуальные параметры 				височно-нижнечелюстного сустава, для 				правильного конструирования 					</a:t>
            </a:r>
            <a:r>
              <a:rPr lang="ru-RU" b="1" dirty="0" err="1" smtClean="0"/>
              <a:t>окклюзионных</a:t>
            </a:r>
            <a:r>
              <a:rPr lang="ru-RU" b="1" dirty="0" smtClean="0"/>
              <a:t> кривых, </a:t>
            </a:r>
            <a:r>
              <a:rPr lang="ru-RU" b="1" dirty="0" err="1" smtClean="0"/>
              <a:t>окклюзионных</a:t>
            </a:r>
            <a:r>
              <a:rPr lang="ru-RU" b="1" dirty="0" smtClean="0"/>
              <a:t> 				поверхностей и создания </a:t>
            </a:r>
            <a:r>
              <a:rPr lang="ru-RU" b="1" dirty="0" err="1" smtClean="0"/>
              <a:t>протетической</a:t>
            </a:r>
            <a:r>
              <a:rPr lang="ru-RU" b="1" dirty="0" smtClean="0"/>
              <a:t> 				плоскости.</a:t>
            </a:r>
          </a:p>
          <a:p>
            <a:pPr>
              <a:buNone/>
            </a:pPr>
            <a:r>
              <a:rPr lang="ru-RU" b="1" dirty="0" smtClean="0"/>
              <a:t>					До имплантации надо изучить 					</a:t>
            </a:r>
            <a:r>
              <a:rPr lang="ru-RU" b="1" dirty="0" err="1" smtClean="0"/>
              <a:t>окклюзионные</a:t>
            </a:r>
            <a:r>
              <a:rPr lang="ru-RU" b="1" dirty="0" smtClean="0"/>
              <a:t> контакты естественных зубов, устранить </a:t>
            </a:r>
            <a:r>
              <a:rPr lang="ru-RU" b="1" dirty="0" err="1" smtClean="0"/>
              <a:t>суперконтакты</a:t>
            </a:r>
            <a:r>
              <a:rPr lang="ru-RU" b="1" dirty="0" smtClean="0"/>
              <a:t>, а после протезирования с использованием </a:t>
            </a:r>
            <a:r>
              <a:rPr lang="ru-RU" b="1" dirty="0" err="1" smtClean="0"/>
              <a:t>имплан-татов</a:t>
            </a:r>
            <a:r>
              <a:rPr lang="ru-RU" b="1" dirty="0" smtClean="0"/>
              <a:t> необходима неоднократная коррекция окклюзии, поскольку нарушения </a:t>
            </a:r>
            <a:r>
              <a:rPr lang="ru-RU" b="1" dirty="0" err="1" smtClean="0"/>
              <a:t>окклюзионных</a:t>
            </a:r>
            <a:r>
              <a:rPr lang="ru-RU" b="1" dirty="0" smtClean="0"/>
              <a:t> контактов чреваты перегрузкой имплантата и последующими осложнениями, вплоть до резорбции костной ткани вокруг него. Для этих целей в настоящее время применяют специальное устройство - аппарат </a:t>
            </a:r>
            <a:r>
              <a:rPr lang="ru-RU" b="1" dirty="0" err="1" smtClean="0"/>
              <a:t>T-scan</a:t>
            </a:r>
            <a:r>
              <a:rPr lang="ru-RU" b="1" dirty="0" smtClean="0"/>
              <a:t>, который позволяет проконтролировать силу и топографию </a:t>
            </a:r>
            <a:r>
              <a:rPr lang="ru-RU" b="1" dirty="0" err="1" smtClean="0"/>
              <a:t>окклюзионных</a:t>
            </a:r>
            <a:r>
              <a:rPr lang="ru-RU" b="1" dirty="0" smtClean="0"/>
              <a:t> контактов в динамике. С помощью этой методики становится возможным достичь дифференцированного смыкания зубов и протезов, опирающихся на внутрикостные имплантаты.</a:t>
            </a:r>
          </a:p>
          <a:p>
            <a:endParaRPr lang="ru-RU" b="1" dirty="0"/>
          </a:p>
        </p:txBody>
      </p:sp>
      <p:pic>
        <p:nvPicPr>
          <p:cNvPr id="35842" name="Picture 2" descr="http://img1.liveinternet.ru/images/attach/c/5/87/446/87446167_large_4121583_gallery_1_photo_22_large.jpg"/>
          <p:cNvPicPr>
            <a:picLocks noChangeAspect="1" noChangeArrowheads="1"/>
          </p:cNvPicPr>
          <p:nvPr/>
        </p:nvPicPr>
        <p:blipFill>
          <a:blip r:embed="rId2" cstate="print"/>
          <a:srcRect/>
          <a:stretch>
            <a:fillRect/>
          </a:stretch>
        </p:blipFill>
        <p:spPr bwMode="auto">
          <a:xfrm>
            <a:off x="6312610" y="4791428"/>
            <a:ext cx="2831390" cy="2066572"/>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0034" y="642918"/>
            <a:ext cx="8229600" cy="2857520"/>
          </a:xfrm>
        </p:spPr>
        <p:txBody>
          <a:bodyPr>
            <a:normAutofit fontScale="92500"/>
          </a:bodyPr>
          <a:lstStyle/>
          <a:p>
            <a:r>
              <a:rPr lang="ru-RU" sz="1600" dirty="0" smtClean="0"/>
              <a:t>Оригинальный метод фиксации полного съемного протеза на нижней челюсти с помощью имплантатов из стали, обладающей </a:t>
            </a:r>
            <a:r>
              <a:rPr lang="ru-RU" sz="1600" dirty="0" err="1" smtClean="0"/>
              <a:t>ферромагнитными</a:t>
            </a:r>
            <a:r>
              <a:rPr lang="ru-RU" sz="1600" dirty="0" smtClean="0"/>
              <a:t> свойствами, и магнитов из </a:t>
            </a:r>
            <a:r>
              <a:rPr lang="ru-RU" sz="1600" dirty="0" err="1" smtClean="0"/>
              <a:t>самарий-кобальта</a:t>
            </a:r>
            <a:r>
              <a:rPr lang="ru-RU" sz="1600" dirty="0" smtClean="0"/>
              <a:t> разработал Б.П.Марков (1987). Сущность его заключается в том, что на альвеолярную часть беззубой нижней челюсти хирургическим путем </a:t>
            </a:r>
            <a:r>
              <a:rPr lang="ru-RU" sz="1600" dirty="0" err="1" smtClean="0"/>
              <a:t>поднадкостнично</a:t>
            </a:r>
            <a:r>
              <a:rPr lang="ru-RU" sz="1600" dirty="0" smtClean="0"/>
              <a:t> подшивают имплантаты из стали марки 30X13 либо 40X13 (сплавы обладают </a:t>
            </a:r>
            <a:r>
              <a:rPr lang="ru-RU" sz="1600" dirty="0" err="1" smtClean="0"/>
              <a:t>ферромагнитными</a:t>
            </a:r>
            <a:r>
              <a:rPr lang="ru-RU" sz="1600" dirty="0" smtClean="0"/>
              <a:t> свойствами и </a:t>
            </a:r>
            <a:r>
              <a:rPr lang="ru-RU" sz="1600" dirty="0" err="1" smtClean="0"/>
              <a:t>биосовместимостью</a:t>
            </a:r>
            <a:r>
              <a:rPr lang="ru-RU" sz="1600" dirty="0" smtClean="0"/>
              <a:t>). Соответственно расположению имплантатов в протезе устанавливают магниты из </a:t>
            </a:r>
            <a:r>
              <a:rPr lang="ru-RU" sz="1600" dirty="0" err="1" smtClean="0"/>
              <a:t>самарий-кобальта</a:t>
            </a:r>
            <a:r>
              <a:rPr lang="ru-RU" sz="1600" dirty="0" smtClean="0"/>
              <a:t>. Сила притяжения магнитов способствует улучшению фиксации протезов. Метод рекомендуется при выраженной атрофии альвеолярного отростка нижней челюсти, когда традиционными способами невозможно обеспечить фиксацию протеза. </a:t>
            </a:r>
            <a:endParaRPr lang="ru-RU" sz="1600" dirty="0"/>
          </a:p>
        </p:txBody>
      </p:sp>
      <p:pic>
        <p:nvPicPr>
          <p:cNvPr id="41986" name="Picture 2" descr="http://bone-surgery.ru/images/uploads/ortopedicheskaya_stomatologia_285.jpg"/>
          <p:cNvPicPr>
            <a:picLocks noChangeAspect="1" noChangeArrowheads="1"/>
          </p:cNvPicPr>
          <p:nvPr/>
        </p:nvPicPr>
        <p:blipFill>
          <a:blip r:embed="rId2" cstate="print"/>
          <a:srcRect/>
          <a:stretch>
            <a:fillRect/>
          </a:stretch>
        </p:blipFill>
        <p:spPr bwMode="auto">
          <a:xfrm>
            <a:off x="857224" y="3643314"/>
            <a:ext cx="2928958" cy="2952967"/>
          </a:xfrm>
          <a:prstGeom prst="rect">
            <a:avLst/>
          </a:prstGeom>
          <a:noFill/>
        </p:spPr>
      </p:pic>
      <p:sp>
        <p:nvSpPr>
          <p:cNvPr id="5" name="Содержимое 2"/>
          <p:cNvSpPr txBox="1">
            <a:spLocks/>
          </p:cNvSpPr>
          <p:nvPr/>
        </p:nvSpPr>
        <p:spPr>
          <a:xfrm>
            <a:off x="4071934" y="4714884"/>
            <a:ext cx="4614866" cy="1822518"/>
          </a:xfrm>
          <a:prstGeom prst="rect">
            <a:avLst/>
          </a:prstGeom>
        </p:spPr>
        <p:txBody>
          <a:bodyPr vert="horz">
            <a:normAutofit fontScale="92500"/>
          </a:bodyPr>
          <a:lstStyle/>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ru-RU" sz="1600" b="0" i="0" u="none" strike="noStrike" kern="1200" cap="none" spc="0" normalizeH="0" baseline="0" noProof="0" dirty="0" smtClean="0">
                <a:ln>
                  <a:noFill/>
                </a:ln>
                <a:solidFill>
                  <a:schemeClr val="tx1"/>
                </a:solidFill>
                <a:effectLst/>
                <a:uLnTx/>
                <a:uFillTx/>
                <a:latin typeface="+mn-lt"/>
                <a:ea typeface="+mn-ea"/>
                <a:cs typeface="+mn-cs"/>
              </a:rPr>
              <a:t>Рис. </a:t>
            </a:r>
            <a:r>
              <a:rPr lang="ru-RU" sz="1600" dirty="0" smtClean="0"/>
              <a:t>285</a:t>
            </a:r>
            <a:r>
              <a:rPr kumimoji="0" lang="ru-RU" sz="1600" b="0" i="0" u="none" strike="noStrike" kern="1200" cap="none" spc="0" normalizeH="0" baseline="0" noProof="0" dirty="0" smtClean="0">
                <a:ln>
                  <a:noFill/>
                </a:ln>
                <a:solidFill>
                  <a:schemeClr val="tx1"/>
                </a:solidFill>
                <a:effectLst/>
                <a:uLnTx/>
                <a:uFillTx/>
                <a:latin typeface="+mn-lt"/>
                <a:ea typeface="+mn-ea"/>
                <a:cs typeface="+mn-cs"/>
              </a:rPr>
              <a:t> . Схема действия постоянного магнитного поля на дополнительную фиксацию протеза по Маркову.</a:t>
            </a:r>
            <a:br>
              <a:rPr kumimoji="0" lang="ru-RU" sz="1600" b="0" i="0" u="none" strike="noStrike" kern="1200" cap="none" spc="0" normalizeH="0" baseline="0" noProof="0" dirty="0" smtClean="0">
                <a:ln>
                  <a:noFill/>
                </a:ln>
                <a:solidFill>
                  <a:schemeClr val="tx1"/>
                </a:solidFill>
                <a:effectLst/>
                <a:uLnTx/>
                <a:uFillTx/>
                <a:latin typeface="+mn-lt"/>
                <a:ea typeface="+mn-ea"/>
                <a:cs typeface="+mn-cs"/>
              </a:rPr>
            </a:br>
            <a:r>
              <a:rPr kumimoji="0" lang="ru-RU" sz="1600" b="0" i="0" u="none" strike="noStrike" kern="1200" cap="none" spc="0" normalizeH="0" baseline="0" noProof="0" dirty="0" smtClean="0">
                <a:ln>
                  <a:noFill/>
                </a:ln>
                <a:solidFill>
                  <a:schemeClr val="tx1"/>
                </a:solidFill>
                <a:effectLst/>
                <a:uLnTx/>
                <a:uFillTx/>
                <a:latin typeface="+mn-lt"/>
                <a:ea typeface="+mn-ea"/>
                <a:cs typeface="+mn-cs"/>
              </a:rPr>
              <a:t>1 — протез; 2 — магнитная пластинка; 3 — металлический имплантат; 4 — альвеолярная часть нижней челюсти; 5 — надкостница; 6 — слизистая оболочка. </a:t>
            </a:r>
            <a:endParaRPr kumimoji="0" lang="ru-RU" sz="1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642918"/>
            <a:ext cx="8229600" cy="785818"/>
          </a:xfrm>
        </p:spPr>
        <p:txBody>
          <a:bodyPr>
            <a:normAutofit/>
          </a:bodyPr>
          <a:lstStyle/>
          <a:p>
            <a:r>
              <a:rPr lang="ru-RU" b="1" dirty="0" smtClean="0"/>
              <a:t>КЛАССИФИКАЦИЯ ИМПЛАНТАТОВ</a:t>
            </a:r>
            <a:endParaRPr lang="ru-RU" b="1" dirty="0"/>
          </a:p>
        </p:txBody>
      </p:sp>
      <p:sp>
        <p:nvSpPr>
          <p:cNvPr id="3" name="Содержимое 2"/>
          <p:cNvSpPr>
            <a:spLocks noGrp="1"/>
          </p:cNvSpPr>
          <p:nvPr>
            <p:ph idx="1"/>
          </p:nvPr>
        </p:nvSpPr>
        <p:spPr>
          <a:xfrm>
            <a:off x="428596" y="1357298"/>
            <a:ext cx="8229600" cy="822386"/>
          </a:xfrm>
        </p:spPr>
        <p:txBody>
          <a:bodyPr>
            <a:normAutofit fontScale="92500"/>
          </a:bodyPr>
          <a:lstStyle/>
          <a:p>
            <a:r>
              <a:rPr lang="ru-RU" sz="1600" dirty="0" smtClean="0"/>
              <a:t>Предложены различные конструкции дентальных имплантатов, отличающиеся методами обеспечения совместимости по биомеханическим характеристикам с естественной костной тканью челюсти.</a:t>
            </a:r>
            <a:endParaRPr lang="ru-RU" sz="1600" dirty="0"/>
          </a:p>
        </p:txBody>
      </p:sp>
      <p:pic>
        <p:nvPicPr>
          <p:cNvPr id="17410" name="Picture 2" descr="http://vmede.org/sait/content/Stomatologiya_ortop_lebedenko_2011/11_files/mb4_002.png"/>
          <p:cNvPicPr>
            <a:picLocks noChangeAspect="1" noChangeArrowheads="1"/>
          </p:cNvPicPr>
          <p:nvPr/>
        </p:nvPicPr>
        <p:blipFill>
          <a:blip r:embed="rId2" cstate="print"/>
          <a:srcRect/>
          <a:stretch>
            <a:fillRect/>
          </a:stretch>
        </p:blipFill>
        <p:spPr bwMode="auto">
          <a:xfrm>
            <a:off x="1071538" y="2143115"/>
            <a:ext cx="7149539" cy="4524003"/>
          </a:xfrm>
          <a:prstGeom prst="rect">
            <a:avLst/>
          </a:prstGeom>
          <a:noFill/>
        </p:spPr>
      </p:pic>
      <p:cxnSp>
        <p:nvCxnSpPr>
          <p:cNvPr id="8" name="Прямая соединительная линия 7"/>
          <p:cNvCxnSpPr/>
          <p:nvPr/>
        </p:nvCxnSpPr>
        <p:spPr>
          <a:xfrm rot="5400000">
            <a:off x="-1393073" y="4393413"/>
            <a:ext cx="464347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Прямая соединительная линия 10"/>
          <p:cNvCxnSpPr/>
          <p:nvPr/>
        </p:nvCxnSpPr>
        <p:spPr>
          <a:xfrm rot="5400000">
            <a:off x="6036479" y="4393413"/>
            <a:ext cx="464347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928662" y="2071678"/>
            <a:ext cx="7429552"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a:off x="928662" y="6715148"/>
            <a:ext cx="7429552"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1"/>
          </p:nvPr>
        </p:nvSpPr>
        <p:spPr>
          <a:xfrm>
            <a:off x="428596" y="642918"/>
            <a:ext cx="8229600" cy="6072230"/>
          </a:xfrm>
        </p:spPr>
        <p:txBody>
          <a:bodyPr>
            <a:normAutofit fontScale="92500" lnSpcReduction="10000"/>
          </a:bodyPr>
          <a:lstStyle/>
          <a:p>
            <a:r>
              <a:rPr lang="ru-RU" sz="2400" dirty="0" smtClean="0"/>
              <a:t>При внутрикостной имплантации разработано большое количество конструкций зубных протезов, что порождает трудности и неуверенность в выборе оптимального варианта. Определенную помощь врачу могут оказать правила конструирования зубных протезов с использованием внутрикостных цилиндрических имплантатов [</a:t>
            </a:r>
            <a:r>
              <a:rPr lang="ru-RU" sz="2400" dirty="0" err="1" smtClean="0"/>
              <a:t>Миргазизов</a:t>
            </a:r>
            <a:r>
              <a:rPr lang="ru-RU" sz="2400" dirty="0" smtClean="0"/>
              <a:t> М.З., 1993]. Они составлены на основе результатов клинических наблюдений, экспериментальных исследований распределения напряжений в </a:t>
            </a:r>
            <a:r>
              <a:rPr lang="ru-RU" sz="2400" dirty="0" err="1" smtClean="0"/>
              <a:t>околоимплантатной</a:t>
            </a:r>
            <a:r>
              <a:rPr lang="ru-RU" sz="2400" dirty="0" smtClean="0"/>
              <a:t> зоне и теоретических положений, опирающихся на современные достижения </a:t>
            </a:r>
            <a:r>
              <a:rPr lang="ru-RU" sz="2400" dirty="0" err="1" smtClean="0"/>
              <a:t>имплантологии</a:t>
            </a:r>
            <a:r>
              <a:rPr lang="ru-RU" sz="2400" dirty="0" smtClean="0"/>
              <a:t> и ортопедической стоматологии. </a:t>
            </a:r>
          </a:p>
          <a:p>
            <a:r>
              <a:rPr lang="ru-RU" sz="2400" dirty="0" smtClean="0"/>
              <a:t>Предлагаемые правила являются ориентировочными, поэтому по мере получения новых данных о допустимой нагрузке на имплантаты и о способах ее расчета они могут быть уточнены. Эти правила следует рассматривать как временные. </a:t>
            </a:r>
            <a:r>
              <a:rPr lang="ru-RU" sz="1600" dirty="0" smtClean="0"/>
              <a:t/>
            </a:r>
            <a:br>
              <a:rPr lang="ru-RU" sz="1600" dirty="0" smtClean="0"/>
            </a:br>
            <a:r>
              <a:rPr lang="ru-RU" sz="1600" dirty="0" smtClean="0"/>
              <a:t/>
            </a:r>
            <a:br>
              <a:rPr lang="ru-RU" sz="1600" dirty="0" smtClean="0"/>
            </a:br>
            <a:endParaRPr lang="ru-RU" sz="16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357166"/>
            <a:ext cx="9144000" cy="4286280"/>
          </a:xfrm>
        </p:spPr>
        <p:txBody>
          <a:bodyPr>
            <a:normAutofit lnSpcReduction="10000"/>
          </a:bodyPr>
          <a:lstStyle/>
          <a:p>
            <a:pPr>
              <a:buNone/>
            </a:pPr>
            <a:r>
              <a:rPr lang="ru-RU" sz="1800" dirty="0" smtClean="0"/>
              <a:t>1.</a:t>
            </a:r>
            <a:r>
              <a:rPr lang="ru-RU" sz="1600" dirty="0" smtClean="0"/>
              <a:t> При наличии зубов имплантат следует конструктивно связывать с естественным зубом и рассматривать их как единый блок пародонт — имплантат (ПИ), способный выполнять не только замещающую, но и опорную функцию (рис. 286, 1). Однако при создании блоков следует обеспечить одно важное условие: физиологическая подвижность зуба, включенного в блок, и амортизирующие свойства имплантата должны быть близки друг к другу. </a:t>
            </a:r>
          </a:p>
          <a:p>
            <a:pPr>
              <a:buNone/>
            </a:pPr>
            <a:r>
              <a:rPr lang="ru-RU" sz="1800" dirty="0" smtClean="0"/>
              <a:t>2. </a:t>
            </a:r>
            <a:r>
              <a:rPr lang="ru-RU" sz="1600" dirty="0" smtClean="0"/>
              <a:t>Два конструктивно связанных имплантата образуют блок имплантат — </a:t>
            </a:r>
            <a:r>
              <a:rPr lang="ru-RU" sz="1600" dirty="0" err="1" smtClean="0"/>
              <a:t>имплантат</a:t>
            </a:r>
            <a:r>
              <a:rPr lang="ru-RU" sz="1600" dirty="0" smtClean="0"/>
              <a:t> (ИИ), способный выполнять как замещающую, так и опорную функции (рис. 286, 2). Некоторые авторы настаивают на конструкции только имплантат — </a:t>
            </a:r>
            <a:r>
              <a:rPr lang="ru-RU" sz="1600" dirty="0" err="1" smtClean="0"/>
              <a:t>имплантат</a:t>
            </a:r>
            <a:r>
              <a:rPr lang="ru-RU" sz="1600" dirty="0" smtClean="0"/>
              <a:t>, так как отсутствие физиологической подвижности самого имплантата при соединении с естественным зубом приводит к расшатыванию первого.</a:t>
            </a:r>
          </a:p>
          <a:p>
            <a:pPr>
              <a:buNone/>
            </a:pPr>
            <a:r>
              <a:rPr lang="ru-RU" sz="1800" dirty="0" smtClean="0"/>
              <a:t>3. </a:t>
            </a:r>
            <a:r>
              <a:rPr lang="ru-RU" sz="1600" dirty="0" smtClean="0"/>
              <a:t>Блоки ПИ и ИИ, конструктивно соединяясь непосредственно друг с другом или через искусственные зубы, образуют единую конструкцию зубного протеза (рис. 286, 3). При этом в мостовидном протезе оптимальное соотношение количества опорных блоков и искусственных зубов должно составлять 1:1 с предельным допуском 1:1, 5 с учетом клинических особенностей. В том случае, если выдержать это соотношение невозможно, создают съемную конструкцию. </a:t>
            </a:r>
            <a:endParaRPr lang="ru-RU" sz="1600" dirty="0"/>
          </a:p>
        </p:txBody>
      </p:sp>
      <p:pic>
        <p:nvPicPr>
          <p:cNvPr id="43010" name="Picture 2" descr="http://bone-surgery.ru/images/uploads/ortopedicheskaya_stomatologia_286.jpg"/>
          <p:cNvPicPr>
            <a:picLocks noChangeAspect="1" noChangeArrowheads="1"/>
          </p:cNvPicPr>
          <p:nvPr/>
        </p:nvPicPr>
        <p:blipFill>
          <a:blip r:embed="rId2" cstate="print"/>
          <a:srcRect/>
          <a:stretch>
            <a:fillRect/>
          </a:stretch>
        </p:blipFill>
        <p:spPr bwMode="auto">
          <a:xfrm>
            <a:off x="285720" y="4357695"/>
            <a:ext cx="4872756" cy="2500306"/>
          </a:xfrm>
          <a:prstGeom prst="rect">
            <a:avLst/>
          </a:prstGeom>
          <a:noFill/>
        </p:spPr>
      </p:pic>
      <p:sp>
        <p:nvSpPr>
          <p:cNvPr id="5" name="Прямоугольник 4"/>
          <p:cNvSpPr/>
          <p:nvPr/>
        </p:nvSpPr>
        <p:spPr>
          <a:xfrm>
            <a:off x="5214942" y="5103674"/>
            <a:ext cx="3786182" cy="1569660"/>
          </a:xfrm>
          <a:prstGeom prst="rect">
            <a:avLst/>
          </a:prstGeom>
        </p:spPr>
        <p:txBody>
          <a:bodyPr wrap="square">
            <a:spAutoFit/>
          </a:bodyPr>
          <a:lstStyle/>
          <a:p>
            <a:r>
              <a:rPr lang="ru-RU" sz="1600" dirty="0"/>
              <a:t>Рис. </a:t>
            </a:r>
            <a:r>
              <a:rPr lang="ru-RU" sz="1600" dirty="0" smtClean="0"/>
              <a:t>286. </a:t>
            </a:r>
            <a:r>
              <a:rPr lang="ru-RU" sz="1600" dirty="0"/>
              <a:t>Мостовидный протез, фиксированный на зубах и имплантатах. </a:t>
            </a:r>
            <a:r>
              <a:rPr lang="ru-RU" sz="1600" dirty="0" smtClean="0"/>
              <a:t/>
            </a:r>
            <a:br>
              <a:rPr lang="ru-RU" sz="1600" dirty="0" smtClean="0"/>
            </a:br>
            <a:r>
              <a:rPr lang="ru-RU" sz="1600" dirty="0"/>
              <a:t>1 — блок пародонт—имплантат; 2 — блок имплантат—</a:t>
            </a:r>
            <a:r>
              <a:rPr lang="ru-RU" sz="1600" dirty="0" err="1"/>
              <a:t>имплантат</a:t>
            </a:r>
            <a:r>
              <a:rPr lang="ru-RU" sz="1600" dirty="0"/>
              <a:t>; 3 — единая конструкция протеза.</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571480"/>
            <a:ext cx="8229600" cy="1857388"/>
          </a:xfrm>
        </p:spPr>
        <p:txBody>
          <a:bodyPr>
            <a:normAutofit/>
          </a:bodyPr>
          <a:lstStyle/>
          <a:p>
            <a:r>
              <a:rPr lang="ru-RU" sz="1600" dirty="0" smtClean="0"/>
              <a:t>4. Искусственные зубы на базисе съемного протеза или в виде тела мостовидного протеза располагают на участках альвеолярного отростка, где нет условий для имплантации (рис. 287). Это правило распространяется на случаи неравномерной атрофии альвеолярных отростков, создающей неблагоприятные анатомо-топографические соотношения для имплантации (близость верхнечелюстных пазух, носовой полости и нижнечелюстного канала к альвеолярным гребням).</a:t>
            </a:r>
            <a:endParaRPr lang="ru-RU" sz="1600" dirty="0"/>
          </a:p>
        </p:txBody>
      </p:sp>
      <p:pic>
        <p:nvPicPr>
          <p:cNvPr id="45058" name="Picture 2" descr="http://bone-surgery.ru/images/uploads/ortopedicheskaya_stomatologia_287.jpg"/>
          <p:cNvPicPr>
            <a:picLocks noChangeAspect="1" noChangeArrowheads="1"/>
          </p:cNvPicPr>
          <p:nvPr/>
        </p:nvPicPr>
        <p:blipFill>
          <a:blip r:embed="rId2" cstate="print"/>
          <a:srcRect/>
          <a:stretch>
            <a:fillRect/>
          </a:stretch>
        </p:blipFill>
        <p:spPr bwMode="auto">
          <a:xfrm>
            <a:off x="428596" y="2428868"/>
            <a:ext cx="4929222" cy="4282566"/>
          </a:xfrm>
          <a:prstGeom prst="rect">
            <a:avLst/>
          </a:prstGeom>
          <a:noFill/>
        </p:spPr>
      </p:pic>
      <p:sp>
        <p:nvSpPr>
          <p:cNvPr id="5" name="Прямоугольник 4"/>
          <p:cNvSpPr/>
          <p:nvPr/>
        </p:nvSpPr>
        <p:spPr>
          <a:xfrm>
            <a:off x="5500694" y="5072074"/>
            <a:ext cx="3643306" cy="1477328"/>
          </a:xfrm>
          <a:prstGeom prst="rect">
            <a:avLst/>
          </a:prstGeom>
        </p:spPr>
        <p:txBody>
          <a:bodyPr wrap="square">
            <a:spAutoFit/>
          </a:bodyPr>
          <a:lstStyle/>
          <a:p>
            <a:r>
              <a:rPr lang="ru-RU" dirty="0"/>
              <a:t>Рис. 287. Зона введения имплантата при близко расположенной к альвеолярному отростку верхнечелюстной пазухе.</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714356"/>
            <a:ext cx="8229600" cy="1357322"/>
          </a:xfrm>
        </p:spPr>
        <p:txBody>
          <a:bodyPr>
            <a:normAutofit fontScale="92500"/>
          </a:bodyPr>
          <a:lstStyle/>
          <a:p>
            <a:r>
              <a:rPr lang="ru-RU" sz="1600" dirty="0" smtClean="0"/>
              <a:t>5. При конструировании протезов следует стремиться обеспечить стабилизацию опор по дуге (рис. 288). </a:t>
            </a:r>
            <a:br>
              <a:rPr lang="ru-RU" sz="1600" dirty="0" smtClean="0"/>
            </a:br>
            <a:r>
              <a:rPr lang="ru-RU" sz="1600" dirty="0" smtClean="0"/>
              <a:t>6. При конструировании соединений имплантата с зубным протезом следует отдавать предпочтение амортизаторам и разъемным соединительным элементам с винтовой или замковой фиксацией (рис. 289). </a:t>
            </a:r>
            <a:endParaRPr lang="ru-RU" sz="1600" dirty="0"/>
          </a:p>
        </p:txBody>
      </p:sp>
      <p:pic>
        <p:nvPicPr>
          <p:cNvPr id="46082" name="Picture 2" descr="http://bone-surgery.ru/images/uploads/ortopedicheskaya_stomatologia_289.jpg"/>
          <p:cNvPicPr>
            <a:picLocks noChangeAspect="1" noChangeArrowheads="1"/>
          </p:cNvPicPr>
          <p:nvPr/>
        </p:nvPicPr>
        <p:blipFill>
          <a:blip r:embed="rId2" cstate="print"/>
          <a:srcRect/>
          <a:stretch>
            <a:fillRect/>
          </a:stretch>
        </p:blipFill>
        <p:spPr bwMode="auto">
          <a:xfrm>
            <a:off x="928661" y="2071678"/>
            <a:ext cx="6489373" cy="4571209"/>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643570" y="571480"/>
            <a:ext cx="3086064" cy="3571900"/>
          </a:xfrm>
        </p:spPr>
        <p:txBody>
          <a:bodyPr>
            <a:normAutofit lnSpcReduction="10000"/>
          </a:bodyPr>
          <a:lstStyle/>
          <a:p>
            <a:r>
              <a:rPr lang="ru-RU" sz="2000" dirty="0" smtClean="0"/>
              <a:t>Пользуясь этими правилами, можно конструировать зубные протезы при любом виде дефектов зубного ряда по классификации Кеннеди, одиночном зубе и полном отсутствии зубов.</a:t>
            </a:r>
            <a:endParaRPr lang="ru-RU" sz="2000" dirty="0"/>
          </a:p>
        </p:txBody>
      </p:sp>
      <p:pic>
        <p:nvPicPr>
          <p:cNvPr id="47106" name="Picture 2" descr="http://bone-surgery.ru/images/uploads/ortopedicheskaya_stomatologia_290.jpg"/>
          <p:cNvPicPr>
            <a:picLocks noChangeAspect="1" noChangeArrowheads="1"/>
          </p:cNvPicPr>
          <p:nvPr/>
        </p:nvPicPr>
        <p:blipFill>
          <a:blip r:embed="rId2" cstate="print"/>
          <a:srcRect/>
          <a:stretch>
            <a:fillRect/>
          </a:stretch>
        </p:blipFill>
        <p:spPr bwMode="auto">
          <a:xfrm>
            <a:off x="-10299" y="0"/>
            <a:ext cx="5683910" cy="685800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28604"/>
            <a:ext cx="9144000" cy="571504"/>
          </a:xfrm>
        </p:spPr>
        <p:txBody>
          <a:bodyPr>
            <a:normAutofit fontScale="90000"/>
          </a:bodyPr>
          <a:lstStyle/>
          <a:p>
            <a:r>
              <a:rPr lang="ru-RU" sz="1600" dirty="0" smtClean="0"/>
              <a:t> 	</a:t>
            </a:r>
            <a:r>
              <a:rPr lang="ru-RU" sz="2700" b="1" dirty="0" smtClean="0"/>
              <a:t>ГИГИЕНИЧЕСКИЕ МЕРОПРИЯТИЯ</a:t>
            </a:r>
            <a:r>
              <a:rPr lang="ru-RU" sz="1600" b="1" dirty="0" smtClean="0"/>
              <a:t/>
            </a:r>
            <a:br>
              <a:rPr lang="ru-RU" sz="1600" b="1" dirty="0" smtClean="0"/>
            </a:br>
            <a:endParaRPr lang="ru-RU" sz="1600" b="1" dirty="0"/>
          </a:p>
        </p:txBody>
      </p:sp>
      <p:sp>
        <p:nvSpPr>
          <p:cNvPr id="3" name="Содержимое 2"/>
          <p:cNvSpPr>
            <a:spLocks noGrp="1"/>
          </p:cNvSpPr>
          <p:nvPr>
            <p:ph idx="1"/>
          </p:nvPr>
        </p:nvSpPr>
        <p:spPr>
          <a:xfrm>
            <a:off x="0" y="857232"/>
            <a:ext cx="6715140" cy="5857916"/>
          </a:xfrm>
        </p:spPr>
        <p:txBody>
          <a:bodyPr>
            <a:normAutofit fontScale="92500" lnSpcReduction="10000"/>
          </a:bodyPr>
          <a:lstStyle/>
          <a:p>
            <a:r>
              <a:rPr lang="ru-RU" sz="1600" dirty="0" smtClean="0"/>
              <a:t>В предоперационный период для улучшения состояния полости рта, зубов и пародонта назначают средства гигиены, обладающие дубящим эффектом и оказывающие выраженное профилактическое действие. Они будут очищать зубы от налета и снимать воспаления в тканях пародонта.</a:t>
            </a:r>
          </a:p>
          <a:p>
            <a:r>
              <a:rPr lang="ru-RU" sz="1600" dirty="0" smtClean="0"/>
              <a:t>После операции - дентальной имплантации необходимо проводить ванночки с дубящими растворами и исключить средства гигиены, содержащие ионы хлора, которые могут влиять на металлические конструкции. Пища не должна содержать много твердых ингредиентов для долгого пережевывания. Следует посоветовать принимать преимущественно мягкую пищу, избегая чрезмерных нагрузок на имплантат.</a:t>
            </a:r>
          </a:p>
          <a:p>
            <a:r>
              <a:rPr lang="ru-RU" sz="1600" dirty="0" smtClean="0"/>
              <a:t>На третьем этапе, после замещения дефекта зубного ряда протезами с опорой на имплантаты, вопрос гигиены полости рта приобретает индивидуальный характер. Могут применяться только гигиенические зубные пасты и (или) для профилактики воспаления слизистой оболочки - лечебно-профилактические.</a:t>
            </a:r>
          </a:p>
          <a:p>
            <a:r>
              <a:rPr lang="ru-RU" sz="1600" dirty="0" smtClean="0"/>
              <a:t>Раз в год необходимо проводить профессиональную гигиеническую обработку, удаление отложений с протезов и зубов, добиваясь соблюдения чистоты полированной шейки и головки имплантата </a:t>
            </a:r>
            <a:r>
              <a:rPr lang="ru-RU" sz="1600" dirty="0" err="1" smtClean="0"/>
              <a:t>скалерами</a:t>
            </a:r>
            <a:r>
              <a:rPr lang="ru-RU" sz="1600" dirty="0" smtClean="0"/>
              <a:t> с пластиковыми инструментами. традиционный. Уход за искусственными коронками, мостовидными протезами и съемными протезами </a:t>
            </a:r>
          </a:p>
          <a:p>
            <a:endParaRPr lang="ru-RU" sz="1600" dirty="0"/>
          </a:p>
        </p:txBody>
      </p:sp>
      <p:pic>
        <p:nvPicPr>
          <p:cNvPr id="49154" name="Picture 2" descr="http://auto.ur.ru/img/soft_other/1001297139.jpg"/>
          <p:cNvPicPr>
            <a:picLocks noChangeAspect="1" noChangeArrowheads="1"/>
          </p:cNvPicPr>
          <p:nvPr/>
        </p:nvPicPr>
        <p:blipFill>
          <a:blip r:embed="rId2" cstate="print"/>
          <a:srcRect/>
          <a:stretch>
            <a:fillRect/>
          </a:stretch>
        </p:blipFill>
        <p:spPr bwMode="auto">
          <a:xfrm>
            <a:off x="7643802" y="285728"/>
            <a:ext cx="1500198" cy="1500198"/>
          </a:xfrm>
          <a:prstGeom prst="rect">
            <a:avLst/>
          </a:prstGeom>
          <a:noFill/>
        </p:spPr>
      </p:pic>
      <p:pic>
        <p:nvPicPr>
          <p:cNvPr id="49156" name="Picture 4" descr="http://img1.liveinternet.ru/images/attach/c/8/102/391/102391001_000.png"/>
          <p:cNvPicPr>
            <a:picLocks noChangeAspect="1" noChangeArrowheads="1"/>
          </p:cNvPicPr>
          <p:nvPr/>
        </p:nvPicPr>
        <p:blipFill>
          <a:blip r:embed="rId3" cstate="print"/>
          <a:srcRect/>
          <a:stretch>
            <a:fillRect/>
          </a:stretch>
        </p:blipFill>
        <p:spPr bwMode="auto">
          <a:xfrm>
            <a:off x="6429388" y="5500702"/>
            <a:ext cx="2500298" cy="1204310"/>
          </a:xfrm>
          <a:prstGeom prst="rect">
            <a:avLst/>
          </a:prstGeom>
          <a:noFill/>
        </p:spPr>
      </p:pic>
      <p:pic>
        <p:nvPicPr>
          <p:cNvPr id="49158" name="Picture 6" descr="http://im7-tub-kz.yandex.net/i?id=140889870-36-72&amp;n=21"/>
          <p:cNvPicPr>
            <a:picLocks noChangeAspect="1" noChangeArrowheads="1"/>
          </p:cNvPicPr>
          <p:nvPr/>
        </p:nvPicPr>
        <p:blipFill>
          <a:blip r:embed="rId4" cstate="print"/>
          <a:srcRect/>
          <a:stretch>
            <a:fillRect/>
          </a:stretch>
        </p:blipFill>
        <p:spPr bwMode="auto">
          <a:xfrm>
            <a:off x="6786578" y="2000240"/>
            <a:ext cx="1905000" cy="1428750"/>
          </a:xfrm>
          <a:prstGeom prst="rect">
            <a:avLst/>
          </a:prstGeom>
          <a:noFill/>
        </p:spPr>
      </p:pic>
      <p:pic>
        <p:nvPicPr>
          <p:cNvPr id="49160" name="Picture 8" descr="http://im7-tub-kz.yandex.net/i?id=499232966-07-72&amp;n=21"/>
          <p:cNvPicPr>
            <a:picLocks noChangeAspect="1" noChangeArrowheads="1"/>
          </p:cNvPicPr>
          <p:nvPr/>
        </p:nvPicPr>
        <p:blipFill>
          <a:blip r:embed="rId5" cstate="print"/>
          <a:srcRect/>
          <a:stretch>
            <a:fillRect/>
          </a:stretch>
        </p:blipFill>
        <p:spPr bwMode="auto">
          <a:xfrm>
            <a:off x="6786578" y="3857628"/>
            <a:ext cx="2143125" cy="1428750"/>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428604"/>
            <a:ext cx="8229600" cy="785802"/>
          </a:xfrm>
        </p:spPr>
        <p:txBody>
          <a:bodyPr/>
          <a:lstStyle/>
          <a:p>
            <a:r>
              <a:rPr lang="ru-RU" dirty="0" smtClean="0"/>
              <a:t>		</a:t>
            </a:r>
            <a:r>
              <a:rPr lang="ru-RU" b="1" dirty="0" smtClean="0"/>
              <a:t>ЗАКЛЮЧЕНИЕ</a:t>
            </a:r>
            <a:r>
              <a:rPr lang="ru-RU" dirty="0" smtClean="0"/>
              <a:t> </a:t>
            </a:r>
            <a:endParaRPr lang="ru-RU" dirty="0"/>
          </a:p>
        </p:txBody>
      </p:sp>
      <p:sp>
        <p:nvSpPr>
          <p:cNvPr id="3" name="Содержимое 2"/>
          <p:cNvSpPr>
            <a:spLocks noGrp="1"/>
          </p:cNvSpPr>
          <p:nvPr>
            <p:ph idx="1"/>
          </p:nvPr>
        </p:nvSpPr>
        <p:spPr>
          <a:xfrm>
            <a:off x="357158" y="1285860"/>
            <a:ext cx="8229600" cy="2786082"/>
          </a:xfrm>
        </p:spPr>
        <p:txBody>
          <a:bodyPr>
            <a:normAutofit lnSpcReduction="10000"/>
          </a:bodyPr>
          <a:lstStyle/>
          <a:p>
            <a:r>
              <a:rPr lang="ru-RU" sz="2000" dirty="0" smtClean="0"/>
              <a:t>Исследования P.I. </a:t>
            </a:r>
            <a:r>
              <a:rPr lang="ru-RU" sz="2000" dirty="0" err="1" smtClean="0"/>
              <a:t>Branemark</a:t>
            </a:r>
            <a:r>
              <a:rPr lang="ru-RU" sz="2000" dirty="0" smtClean="0"/>
              <a:t> показали, что для долгосрочного использования имплантатов должны быть соблюдены несколько условий: минимальная травма кости при подготовке ложа (остеотомия), обеспечивающая тесное соотношение имплантата и кости. Имплантат после его введения должен быть защищен от воздействия механических нагрузок, чтобы предотвратить образование соединительной капсулы вокруг имплантата.</a:t>
            </a:r>
            <a:endParaRPr lang="ru-RU" sz="2000" dirty="0"/>
          </a:p>
        </p:txBody>
      </p:sp>
      <p:pic>
        <p:nvPicPr>
          <p:cNvPr id="50178" name="Picture 2" descr="http://www.stomport.ru/res/data/fckeditor/user_197/%D0%B7%D1%83%D0%B1%D0%BD%D1%8B%D0%B5%20%D0%B8%D0%BC%D0%BF%D0%BB%D0%B0%D0%BD%D1%82%D1%8B(1).jpg"/>
          <p:cNvPicPr>
            <a:picLocks noChangeAspect="1" noChangeArrowheads="1"/>
          </p:cNvPicPr>
          <p:nvPr/>
        </p:nvPicPr>
        <p:blipFill>
          <a:blip r:embed="rId2" cstate="print"/>
          <a:srcRect/>
          <a:stretch>
            <a:fillRect/>
          </a:stretch>
        </p:blipFill>
        <p:spPr bwMode="auto">
          <a:xfrm>
            <a:off x="642910" y="4071942"/>
            <a:ext cx="3810000" cy="2095501"/>
          </a:xfrm>
          <a:prstGeom prst="rect">
            <a:avLst/>
          </a:prstGeom>
          <a:noFill/>
        </p:spPr>
      </p:pic>
      <p:pic>
        <p:nvPicPr>
          <p:cNvPr id="50180" name="Picture 4" descr="http://sanatate.md/data/pic/articles/1703/6600.jpeg"/>
          <p:cNvPicPr>
            <a:picLocks noChangeAspect="1" noChangeArrowheads="1"/>
          </p:cNvPicPr>
          <p:nvPr/>
        </p:nvPicPr>
        <p:blipFill>
          <a:blip r:embed="rId3" cstate="print"/>
          <a:srcRect/>
          <a:stretch>
            <a:fillRect/>
          </a:stretch>
        </p:blipFill>
        <p:spPr bwMode="auto">
          <a:xfrm>
            <a:off x="4857752" y="3571876"/>
            <a:ext cx="3429024" cy="2571768"/>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642918"/>
            <a:ext cx="8229600" cy="714380"/>
          </a:xfrm>
        </p:spPr>
        <p:txBody>
          <a:bodyPr/>
          <a:lstStyle/>
          <a:p>
            <a:r>
              <a:rPr lang="ru-RU" b="1" dirty="0" smtClean="0"/>
              <a:t>	СПИСОК ЛИТЕРАТУРЫ</a:t>
            </a:r>
            <a:endParaRPr lang="ru-RU" b="1" dirty="0"/>
          </a:p>
        </p:txBody>
      </p:sp>
      <p:sp>
        <p:nvSpPr>
          <p:cNvPr id="3" name="Содержимое 2"/>
          <p:cNvSpPr>
            <a:spLocks noGrp="1"/>
          </p:cNvSpPr>
          <p:nvPr>
            <p:ph idx="1"/>
          </p:nvPr>
        </p:nvSpPr>
        <p:spPr>
          <a:xfrm>
            <a:off x="457200" y="4286256"/>
            <a:ext cx="8229600" cy="2288280"/>
          </a:xfrm>
        </p:spPr>
        <p:txBody>
          <a:bodyPr>
            <a:normAutofit fontScale="92500" lnSpcReduction="20000"/>
          </a:bodyPr>
          <a:lstStyle/>
          <a:p>
            <a:r>
              <a:rPr lang="ru-RU" sz="1600" dirty="0" smtClean="0"/>
              <a:t>Ортопедическая стоматология</a:t>
            </a:r>
            <a:br>
              <a:rPr lang="ru-RU" sz="1600" dirty="0" smtClean="0"/>
            </a:br>
            <a:r>
              <a:rPr lang="ru-RU" sz="1600" dirty="0" smtClean="0"/>
              <a:t>Под редакцией члена-корреспондента РАМН, профессора В.Н.Копейкина, профессора </a:t>
            </a:r>
            <a:r>
              <a:rPr lang="ru-RU" sz="1600" dirty="0" err="1" smtClean="0"/>
              <a:t>М.З.Миргазизова</a:t>
            </a:r>
            <a:endParaRPr lang="ru-RU" sz="1600" dirty="0" smtClean="0"/>
          </a:p>
          <a:p>
            <a:r>
              <a:rPr lang="en-US" sz="1600" dirty="0" smtClean="0">
                <a:hlinkClick r:id="rId2"/>
              </a:rPr>
              <a:t>http://bone-surgery.ru/view/osobennosti_konstruirovaniya_zubnyh_protezov_s_ispolzovaniem_implantatov/</a:t>
            </a:r>
            <a:endParaRPr lang="ru-RU" sz="1600" dirty="0" smtClean="0"/>
          </a:p>
          <a:p>
            <a:r>
              <a:rPr lang="en-US" sz="1600" dirty="0" smtClean="0">
                <a:hlinkClick r:id="rId3"/>
              </a:rPr>
              <a:t>http://bone-surgery.ru/view/stomatologicheskaya_implantologiya/</a:t>
            </a:r>
            <a:endParaRPr lang="ru-RU" sz="1600" dirty="0" smtClean="0"/>
          </a:p>
          <a:p>
            <a:r>
              <a:rPr lang="en-US" sz="1600" dirty="0" smtClean="0">
                <a:hlinkClick r:id="rId4"/>
              </a:rPr>
              <a:t>http://vmede.org/sait/?page=11&amp;id=Stomatologiya_ortop_lebedenko_2011&amp;menu=Stomatologiya_ortop_lebedenko_2011</a:t>
            </a:r>
            <a:endParaRPr lang="ru-RU" sz="1600" dirty="0" smtClean="0"/>
          </a:p>
          <a:p>
            <a:pPr>
              <a:buNone/>
            </a:pPr>
            <a:endParaRPr lang="ru-RU" sz="1600" dirty="0" smtClean="0"/>
          </a:p>
        </p:txBody>
      </p:sp>
      <p:pic>
        <p:nvPicPr>
          <p:cNvPr id="51202" name="Picture 2" descr="http://5osvita.at.ua/_si/0/42078725.jpeg"/>
          <p:cNvPicPr>
            <a:picLocks noChangeAspect="1" noChangeArrowheads="1"/>
          </p:cNvPicPr>
          <p:nvPr/>
        </p:nvPicPr>
        <p:blipFill>
          <a:blip r:embed="rId5" cstate="print"/>
          <a:srcRect/>
          <a:stretch>
            <a:fillRect/>
          </a:stretch>
        </p:blipFill>
        <p:spPr bwMode="auto">
          <a:xfrm>
            <a:off x="2214546" y="1214422"/>
            <a:ext cx="4214842" cy="3161132"/>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714356"/>
            <a:ext cx="8229600" cy="571488"/>
          </a:xfrm>
        </p:spPr>
        <p:txBody>
          <a:bodyPr>
            <a:normAutofit fontScale="90000"/>
          </a:bodyPr>
          <a:lstStyle/>
          <a:p>
            <a:r>
              <a:rPr lang="ru-RU" dirty="0" smtClean="0"/>
              <a:t>	</a:t>
            </a:r>
            <a:r>
              <a:rPr lang="ru-RU" b="1" dirty="0" smtClean="0"/>
              <a:t>СТРОЕНИЕ ИМПЛАНТАТОВ</a:t>
            </a:r>
            <a:endParaRPr lang="ru-RU" b="1" dirty="0"/>
          </a:p>
        </p:txBody>
      </p:sp>
      <p:sp>
        <p:nvSpPr>
          <p:cNvPr id="3" name="Содержимое 2"/>
          <p:cNvSpPr>
            <a:spLocks noGrp="1"/>
          </p:cNvSpPr>
          <p:nvPr>
            <p:ph idx="1"/>
          </p:nvPr>
        </p:nvSpPr>
        <p:spPr>
          <a:xfrm>
            <a:off x="5286380" y="1357298"/>
            <a:ext cx="3300378" cy="5214974"/>
          </a:xfrm>
        </p:spPr>
        <p:txBody>
          <a:bodyPr>
            <a:normAutofit lnSpcReduction="10000"/>
          </a:bodyPr>
          <a:lstStyle/>
          <a:p>
            <a:r>
              <a:rPr lang="ru-RU" sz="1800" dirty="0" smtClean="0"/>
              <a:t>Несмотря на множество конструкций дентальных имплантатов, в них различают головку (</a:t>
            </a:r>
            <a:r>
              <a:rPr lang="ru-RU" sz="1800" dirty="0" err="1" smtClean="0"/>
              <a:t>внекостная</a:t>
            </a:r>
            <a:r>
              <a:rPr lang="ru-RU" sz="1800" dirty="0" smtClean="0"/>
              <a:t> часть), шейку и тело (внутрикостная часть).</a:t>
            </a:r>
          </a:p>
          <a:p>
            <a:r>
              <a:rPr lang="ru-RU" sz="1800" b="1" dirty="0" smtClean="0"/>
              <a:t>Рис. 1. </a:t>
            </a:r>
            <a:r>
              <a:rPr lang="ru-RU" sz="1800" dirty="0" smtClean="0"/>
              <a:t>Строение </a:t>
            </a:r>
            <a:r>
              <a:rPr lang="ru-RU" sz="1800" dirty="0" err="1" smtClean="0"/>
              <a:t>им-плантата</a:t>
            </a:r>
            <a:r>
              <a:rPr lang="ru-RU" sz="1800" dirty="0" smtClean="0"/>
              <a:t>: а - </a:t>
            </a:r>
            <a:r>
              <a:rPr lang="ru-RU" sz="1800" dirty="0" err="1" smtClean="0"/>
              <a:t>одноэтап-ный</a:t>
            </a:r>
            <a:r>
              <a:rPr lang="ru-RU" sz="1800" dirty="0" smtClean="0"/>
              <a:t> имплантат (неразборный); б - двухэтапный имплантат (разборный); 1 - головка; 2 - шейка; 3 - формирователь </a:t>
            </a:r>
            <a:r>
              <a:rPr lang="ru-RU" sz="1800" dirty="0" err="1" smtClean="0"/>
              <a:t>дес-невой</a:t>
            </a:r>
            <a:r>
              <a:rPr lang="ru-RU" sz="1800" dirty="0" smtClean="0"/>
              <a:t> манжеты; 4 - винт-заглушка; 5 - тело</a:t>
            </a:r>
            <a:endParaRPr lang="ru-RU" sz="1800" dirty="0"/>
          </a:p>
        </p:txBody>
      </p:sp>
      <p:pic>
        <p:nvPicPr>
          <p:cNvPr id="1026" name="Picture 2" descr="http://vmede.org/sait/content/Stomatologiya_ortop_lebedenko_2011/11_files/mb4_009.jpeg"/>
          <p:cNvPicPr>
            <a:picLocks noChangeAspect="1" noChangeArrowheads="1"/>
          </p:cNvPicPr>
          <p:nvPr/>
        </p:nvPicPr>
        <p:blipFill>
          <a:blip r:embed="rId2" cstate="print"/>
          <a:srcRect/>
          <a:stretch>
            <a:fillRect/>
          </a:stretch>
        </p:blipFill>
        <p:spPr bwMode="auto">
          <a:xfrm>
            <a:off x="0" y="1219200"/>
            <a:ext cx="5057775" cy="56388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785794"/>
            <a:ext cx="8229600" cy="571488"/>
          </a:xfrm>
        </p:spPr>
        <p:txBody>
          <a:bodyPr>
            <a:normAutofit fontScale="90000"/>
          </a:bodyPr>
          <a:lstStyle/>
          <a:p>
            <a:r>
              <a:rPr lang="ru-RU" b="1" dirty="0" smtClean="0"/>
              <a:t>	   ТИПЫ ИМПЛАНТАЦИИ</a:t>
            </a:r>
            <a:endParaRPr lang="ru-RU" b="1" dirty="0"/>
          </a:p>
        </p:txBody>
      </p:sp>
      <p:sp>
        <p:nvSpPr>
          <p:cNvPr id="4" name="Скругленный прямоугольник 3"/>
          <p:cNvSpPr/>
          <p:nvPr/>
        </p:nvSpPr>
        <p:spPr>
          <a:xfrm>
            <a:off x="500034" y="1857364"/>
            <a:ext cx="3071834" cy="571504"/>
          </a:xfrm>
          <a:prstGeom prst="roundRect">
            <a:avLst/>
          </a:prstGeom>
          <a:solidFill>
            <a:schemeClr val="accent2">
              <a:lumMod val="40000"/>
              <a:lumOff val="60000"/>
            </a:schemeClr>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err="1">
                <a:solidFill>
                  <a:schemeClr val="tx1"/>
                </a:solidFill>
              </a:rPr>
              <a:t>Внутрислизистая</a:t>
            </a:r>
            <a:r>
              <a:rPr lang="ru-RU" b="1" dirty="0">
                <a:solidFill>
                  <a:schemeClr val="tx1"/>
                </a:solidFill>
              </a:rPr>
              <a:t> (</a:t>
            </a:r>
            <a:r>
              <a:rPr lang="ru-RU" b="1" dirty="0" err="1">
                <a:solidFill>
                  <a:schemeClr val="tx1"/>
                </a:solidFill>
              </a:rPr>
              <a:t>инсерт</a:t>
            </a:r>
            <a:r>
              <a:rPr lang="ru-RU" b="1" dirty="0">
                <a:solidFill>
                  <a:schemeClr val="tx1"/>
                </a:solidFill>
              </a:rPr>
              <a:t>) имплантация</a:t>
            </a:r>
          </a:p>
        </p:txBody>
      </p:sp>
      <p:sp>
        <p:nvSpPr>
          <p:cNvPr id="5" name="Скругленный прямоугольник 4"/>
          <p:cNvSpPr/>
          <p:nvPr/>
        </p:nvSpPr>
        <p:spPr>
          <a:xfrm>
            <a:off x="4929190" y="1928802"/>
            <a:ext cx="3071834" cy="571504"/>
          </a:xfrm>
          <a:prstGeom prst="roundRect">
            <a:avLst/>
          </a:prstGeom>
          <a:solidFill>
            <a:schemeClr val="accent4">
              <a:lumMod val="40000"/>
              <a:lumOff val="60000"/>
            </a:schemeClr>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err="1">
                <a:solidFill>
                  <a:schemeClr val="tx1"/>
                </a:solidFill>
              </a:rPr>
              <a:t>Подслизистая</a:t>
            </a:r>
            <a:r>
              <a:rPr lang="ru-RU" b="1" dirty="0">
                <a:solidFill>
                  <a:schemeClr val="tx1"/>
                </a:solidFill>
              </a:rPr>
              <a:t> имплантация</a:t>
            </a:r>
          </a:p>
        </p:txBody>
      </p:sp>
      <p:sp>
        <p:nvSpPr>
          <p:cNvPr id="6" name="Скругленный прямоугольник 5"/>
          <p:cNvSpPr/>
          <p:nvPr/>
        </p:nvSpPr>
        <p:spPr>
          <a:xfrm>
            <a:off x="2643174" y="3000372"/>
            <a:ext cx="3071834" cy="571504"/>
          </a:xfrm>
          <a:prstGeom prst="roundRect">
            <a:avLst/>
          </a:prstGeom>
          <a:solidFill>
            <a:srgbClr val="99FF99"/>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 </a:t>
            </a:r>
            <a:r>
              <a:rPr lang="ru-RU" b="1" dirty="0" err="1">
                <a:solidFill>
                  <a:schemeClr val="tx1"/>
                </a:solidFill>
              </a:rPr>
              <a:t>Субпериостальная</a:t>
            </a:r>
            <a:r>
              <a:rPr lang="ru-RU" b="1" dirty="0">
                <a:solidFill>
                  <a:schemeClr val="tx1"/>
                </a:solidFill>
              </a:rPr>
              <a:t> имплантация</a:t>
            </a:r>
          </a:p>
        </p:txBody>
      </p:sp>
      <p:sp>
        <p:nvSpPr>
          <p:cNvPr id="7" name="Скругленный прямоугольник 6"/>
          <p:cNvSpPr/>
          <p:nvPr/>
        </p:nvSpPr>
        <p:spPr>
          <a:xfrm>
            <a:off x="428596" y="4286256"/>
            <a:ext cx="3643338" cy="571504"/>
          </a:xfrm>
          <a:prstGeom prst="roundRect">
            <a:avLst/>
          </a:prstGeom>
          <a:solidFill>
            <a:srgbClr val="FFFF99"/>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  </a:t>
            </a:r>
            <a:r>
              <a:rPr lang="ru-RU" b="1" dirty="0" err="1">
                <a:solidFill>
                  <a:schemeClr val="tx1"/>
                </a:solidFill>
              </a:rPr>
              <a:t>Эндодонто-эндооссальная</a:t>
            </a:r>
            <a:r>
              <a:rPr lang="ru-RU" b="1" dirty="0">
                <a:solidFill>
                  <a:schemeClr val="tx1"/>
                </a:solidFill>
              </a:rPr>
              <a:t> имплантация</a:t>
            </a:r>
          </a:p>
        </p:txBody>
      </p:sp>
      <p:sp>
        <p:nvSpPr>
          <p:cNvPr id="8" name="Скругленный прямоугольник 7"/>
          <p:cNvSpPr/>
          <p:nvPr/>
        </p:nvSpPr>
        <p:spPr>
          <a:xfrm>
            <a:off x="4714876" y="4214818"/>
            <a:ext cx="4071966" cy="571504"/>
          </a:xfrm>
          <a:prstGeom prst="roundRect">
            <a:avLst/>
          </a:prstGeom>
          <a:solidFill>
            <a:srgbClr val="CC66FF"/>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 </a:t>
            </a:r>
            <a:r>
              <a:rPr lang="ru-RU" b="1" dirty="0" err="1">
                <a:solidFill>
                  <a:schemeClr val="tx1"/>
                </a:solidFill>
              </a:rPr>
              <a:t>Эндооссальная</a:t>
            </a:r>
            <a:r>
              <a:rPr lang="ru-RU" b="1" dirty="0">
                <a:solidFill>
                  <a:schemeClr val="tx1"/>
                </a:solidFill>
              </a:rPr>
              <a:t> (внутрикостная) имплантация</a:t>
            </a:r>
          </a:p>
        </p:txBody>
      </p:sp>
      <p:sp>
        <p:nvSpPr>
          <p:cNvPr id="9" name="Скругленный прямоугольник 8"/>
          <p:cNvSpPr/>
          <p:nvPr/>
        </p:nvSpPr>
        <p:spPr>
          <a:xfrm>
            <a:off x="2857488" y="5500702"/>
            <a:ext cx="3071834" cy="571504"/>
          </a:xfrm>
          <a:prstGeom prst="roundRect">
            <a:avLst/>
          </a:prstGeom>
          <a:solidFill>
            <a:srgbClr val="CCFFFF"/>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 </a:t>
            </a:r>
            <a:r>
              <a:rPr lang="ru-RU" b="1" dirty="0" err="1" smtClean="0">
                <a:solidFill>
                  <a:schemeClr val="tx1"/>
                </a:solidFill>
              </a:rPr>
              <a:t>Чрескостная</a:t>
            </a:r>
            <a:r>
              <a:rPr lang="ru-RU" b="1" dirty="0" smtClean="0">
                <a:solidFill>
                  <a:schemeClr val="tx1"/>
                </a:solidFill>
              </a:rPr>
              <a:t> имплантация</a:t>
            </a:r>
            <a:r>
              <a:rPr lang="ru-RU" b="1" dirty="0">
                <a:solidFill>
                  <a:schemeClr val="tx1"/>
                </a:solidFill>
              </a:rPr>
              <a:t> </a:t>
            </a:r>
          </a:p>
        </p:txBody>
      </p:sp>
      <p:cxnSp>
        <p:nvCxnSpPr>
          <p:cNvPr id="11" name="Прямая со стрелкой 10"/>
          <p:cNvCxnSpPr/>
          <p:nvPr/>
        </p:nvCxnSpPr>
        <p:spPr>
          <a:xfrm rot="5400000">
            <a:off x="3679025" y="2107397"/>
            <a:ext cx="1357322"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rot="5400000">
            <a:off x="2321703" y="1321579"/>
            <a:ext cx="500066" cy="42862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a:off x="5643570" y="1214422"/>
            <a:ext cx="714380" cy="64294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Прямая соединительная линия 24"/>
          <p:cNvCxnSpPr/>
          <p:nvPr/>
        </p:nvCxnSpPr>
        <p:spPr>
          <a:xfrm>
            <a:off x="6929454" y="1071546"/>
            <a:ext cx="157163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p:cNvCxnSpPr/>
          <p:nvPr/>
        </p:nvCxnSpPr>
        <p:spPr>
          <a:xfrm rot="5400000">
            <a:off x="1428728" y="2714620"/>
            <a:ext cx="1643074" cy="121444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Прямая соединительная линия 30"/>
          <p:cNvCxnSpPr/>
          <p:nvPr/>
        </p:nvCxnSpPr>
        <p:spPr>
          <a:xfrm rot="5400000" flipH="1" flipV="1">
            <a:off x="3286116" y="1357298"/>
            <a:ext cx="500066" cy="35719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p:cNvCxnSpPr/>
          <p:nvPr/>
        </p:nvCxnSpPr>
        <p:spPr>
          <a:xfrm rot="16200000" flipH="1">
            <a:off x="4786314" y="1285860"/>
            <a:ext cx="500066" cy="50006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Прямая со стрелкой 36"/>
          <p:cNvCxnSpPr/>
          <p:nvPr/>
        </p:nvCxnSpPr>
        <p:spPr>
          <a:xfrm rot="16200000" flipH="1">
            <a:off x="5822165" y="2821777"/>
            <a:ext cx="1500198" cy="114300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Прямая со стрелкой 38"/>
          <p:cNvCxnSpPr/>
          <p:nvPr/>
        </p:nvCxnSpPr>
        <p:spPr>
          <a:xfrm rot="5400000">
            <a:off x="3536149" y="4536289"/>
            <a:ext cx="1643074"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642918"/>
            <a:ext cx="8429684" cy="1000132"/>
          </a:xfrm>
        </p:spPr>
        <p:txBody>
          <a:bodyPr>
            <a:noAutofit/>
          </a:bodyPr>
          <a:lstStyle/>
          <a:p>
            <a:r>
              <a:rPr lang="ru-RU" sz="2800" b="1" dirty="0" smtClean="0"/>
              <a:t>ПОКАЗАНИЯ К ОРТОПЕДИЧЕСКОМУ ЛЕЧЕНИЮ С     ПРИМЕНЕНИЕМ ДЕНТАЛЬНОЙ ИМПЛАНТАЦИИ</a:t>
            </a:r>
            <a:endParaRPr lang="ru-RU" sz="2800" b="1" dirty="0"/>
          </a:p>
        </p:txBody>
      </p:sp>
      <p:sp>
        <p:nvSpPr>
          <p:cNvPr id="3" name="Содержимое 2"/>
          <p:cNvSpPr>
            <a:spLocks noGrp="1"/>
          </p:cNvSpPr>
          <p:nvPr>
            <p:ph idx="1"/>
          </p:nvPr>
        </p:nvSpPr>
        <p:spPr>
          <a:xfrm>
            <a:off x="428596" y="1916832"/>
            <a:ext cx="4214842" cy="4584002"/>
          </a:xfrm>
        </p:spPr>
        <p:txBody>
          <a:bodyPr>
            <a:normAutofit fontScale="92500" lnSpcReduction="10000"/>
          </a:bodyPr>
          <a:lstStyle/>
          <a:p>
            <a:r>
              <a:rPr lang="ru-RU" sz="2000" dirty="0" smtClean="0"/>
              <a:t>Полное отсутствие зубов как на одной, так и на обеих челюстях.</a:t>
            </a:r>
          </a:p>
          <a:p>
            <a:r>
              <a:rPr lang="ru-RU" sz="2000" dirty="0" smtClean="0"/>
              <a:t>Дефект зубного ряда при отсутствии одного и </a:t>
            </a:r>
            <a:r>
              <a:rPr lang="ru-RU" sz="2000" dirty="0" err="1" smtClean="0"/>
              <a:t>интактных</a:t>
            </a:r>
            <a:r>
              <a:rPr lang="ru-RU" sz="2000" dirty="0" smtClean="0"/>
              <a:t> остальных зубов.</a:t>
            </a:r>
          </a:p>
          <a:p>
            <a:r>
              <a:rPr lang="ru-RU" sz="2000" dirty="0" smtClean="0"/>
              <a:t>Дефекты зубного ряда I и II классов.</a:t>
            </a:r>
          </a:p>
          <a:p>
            <a:r>
              <a:rPr lang="ru-RU" sz="2000" dirty="0" smtClean="0"/>
              <a:t>Дефекты зубного ряда III и IV классов при наличии </a:t>
            </a:r>
            <a:r>
              <a:rPr lang="ru-RU" sz="2000" dirty="0" err="1" smtClean="0"/>
              <a:t>интактных</a:t>
            </a:r>
            <a:r>
              <a:rPr lang="ru-RU" sz="2000" dirty="0" smtClean="0"/>
              <a:t> зубов, ограничивающих дефект.</a:t>
            </a:r>
          </a:p>
          <a:p>
            <a:r>
              <a:rPr lang="ru-RU" sz="2000" dirty="0" smtClean="0"/>
              <a:t>Повышенная чувствительность тканей к базисному материалу.</a:t>
            </a:r>
          </a:p>
          <a:p>
            <a:endParaRPr lang="ru-RU" sz="1600" dirty="0"/>
          </a:p>
        </p:txBody>
      </p:sp>
      <p:pic>
        <p:nvPicPr>
          <p:cNvPr id="26626" name="Picture 2" descr="http://www.dentaltechnic.info/dzhepson_chastichnye_s_emnye_protezy_files/dzhepson_chastichnye_s_emnye_protezy-26.jpg"/>
          <p:cNvPicPr>
            <a:picLocks noChangeAspect="1" noChangeArrowheads="1"/>
          </p:cNvPicPr>
          <p:nvPr/>
        </p:nvPicPr>
        <p:blipFill>
          <a:blip r:embed="rId2" cstate="print"/>
          <a:srcRect/>
          <a:stretch>
            <a:fillRect/>
          </a:stretch>
        </p:blipFill>
        <p:spPr bwMode="auto">
          <a:xfrm>
            <a:off x="4929190" y="1621308"/>
            <a:ext cx="3643338" cy="24449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6628" name="Picture 4" descr="http://y.delfi.ua/norm/7696/536770_kwIjZz.jpeg"/>
          <p:cNvPicPr>
            <a:picLocks noChangeAspect="1" noChangeArrowheads="1"/>
          </p:cNvPicPr>
          <p:nvPr/>
        </p:nvPicPr>
        <p:blipFill>
          <a:blip r:embed="rId3" cstate="print"/>
          <a:srcRect/>
          <a:stretch>
            <a:fillRect/>
          </a:stretch>
        </p:blipFill>
        <p:spPr bwMode="auto">
          <a:xfrm>
            <a:off x="4929190" y="4105256"/>
            <a:ext cx="3643338" cy="27527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714356"/>
            <a:ext cx="8229600" cy="1066800"/>
          </a:xfrm>
        </p:spPr>
        <p:txBody>
          <a:bodyPr>
            <a:noAutofit/>
          </a:bodyPr>
          <a:lstStyle/>
          <a:p>
            <a:r>
              <a:rPr lang="ru-RU" sz="2800" b="1" dirty="0" smtClean="0"/>
              <a:t>ПРОТИВОПОКАЗАНИЯ К ОРТОПЕДИЧЕСКОМУ ЛЕЧЕНИЮ С ПРИМЕНЕНИЕМ ДЕНТАЛЬНОЙ    			ИМПЛАНТАЦИИ</a:t>
            </a:r>
            <a:endParaRPr lang="ru-RU" sz="2800" dirty="0"/>
          </a:p>
        </p:txBody>
      </p:sp>
      <p:sp>
        <p:nvSpPr>
          <p:cNvPr id="3" name="Содержимое 2"/>
          <p:cNvSpPr>
            <a:spLocks noGrp="1"/>
          </p:cNvSpPr>
          <p:nvPr>
            <p:ph idx="1"/>
          </p:nvPr>
        </p:nvSpPr>
        <p:spPr>
          <a:xfrm>
            <a:off x="357158" y="1928802"/>
            <a:ext cx="5286412" cy="4325112"/>
          </a:xfrm>
        </p:spPr>
        <p:txBody>
          <a:bodyPr>
            <a:normAutofit fontScale="92500" lnSpcReduction="10000"/>
          </a:bodyPr>
          <a:lstStyle/>
          <a:p>
            <a:pPr>
              <a:buNone/>
            </a:pPr>
            <a:r>
              <a:rPr lang="ru-RU" sz="1600" dirty="0" smtClean="0"/>
              <a:t>	    </a:t>
            </a:r>
            <a:r>
              <a:rPr lang="ru-RU" sz="1600" b="1" dirty="0" smtClean="0"/>
              <a:t>Абсолютные противопоказания:</a:t>
            </a:r>
          </a:p>
          <a:p>
            <a:pPr>
              <a:buNone/>
            </a:pPr>
            <a:r>
              <a:rPr lang="ru-RU" sz="1600" dirty="0" smtClean="0"/>
              <a:t>- отсутствие анатомических условий для установки имплантата и изготовления протеза;</a:t>
            </a:r>
          </a:p>
          <a:p>
            <a:pPr>
              <a:buNone/>
            </a:pPr>
            <a:r>
              <a:rPr lang="ru-RU" sz="1600" dirty="0" smtClean="0"/>
              <a:t>- хронические болезни (туберкулез, ревматизм, коллагенозы);</a:t>
            </a:r>
          </a:p>
          <a:p>
            <a:pPr>
              <a:buNone/>
            </a:pPr>
            <a:r>
              <a:rPr lang="ru-RU" sz="1600" dirty="0" smtClean="0"/>
              <a:t>- заболевания крови;</a:t>
            </a:r>
          </a:p>
          <a:p>
            <a:pPr>
              <a:buNone/>
            </a:pPr>
            <a:r>
              <a:rPr lang="ru-RU" sz="1600" dirty="0" smtClean="0"/>
              <a:t>- заболевания периферической и центральной нервной системы;</a:t>
            </a:r>
          </a:p>
          <a:p>
            <a:pPr>
              <a:buNone/>
            </a:pPr>
            <a:r>
              <a:rPr lang="ru-RU" sz="1600" dirty="0" smtClean="0"/>
              <a:t>- аутоиммунные заболевания, опухоли иммунной системы;</a:t>
            </a:r>
          </a:p>
          <a:p>
            <a:pPr>
              <a:buNone/>
            </a:pPr>
            <a:r>
              <a:rPr lang="ru-RU" sz="1600" dirty="0" smtClean="0"/>
              <a:t>- врожденные </a:t>
            </a:r>
            <a:r>
              <a:rPr lang="ru-RU" sz="1600" dirty="0" err="1" smtClean="0"/>
              <a:t>иммунодефицитные</a:t>
            </a:r>
            <a:r>
              <a:rPr lang="ru-RU" sz="1600" dirty="0" smtClean="0"/>
              <a:t> состояния;</a:t>
            </a:r>
          </a:p>
          <a:p>
            <a:pPr>
              <a:buNone/>
            </a:pPr>
            <a:r>
              <a:rPr lang="ru-RU" sz="1600" dirty="0" smtClean="0"/>
              <a:t>- психические заболевания;</a:t>
            </a:r>
          </a:p>
          <a:p>
            <a:pPr>
              <a:buNone/>
            </a:pPr>
            <a:r>
              <a:rPr lang="ru-RU" sz="1600" dirty="0" smtClean="0"/>
              <a:t>- беременность и период лактации;</a:t>
            </a:r>
          </a:p>
          <a:p>
            <a:pPr>
              <a:buNone/>
            </a:pPr>
            <a:r>
              <a:rPr lang="ru-RU" sz="1600" dirty="0" smtClean="0"/>
              <a:t>- проведенная лучевая и химиотерапия в последние 10 лет по поводу онкологического заболевания.</a:t>
            </a:r>
          </a:p>
          <a:p>
            <a:endParaRPr lang="ru-RU" sz="1600" dirty="0"/>
          </a:p>
        </p:txBody>
      </p:sp>
      <p:pic>
        <p:nvPicPr>
          <p:cNvPr id="25602" name="Picture 2" descr="http://www.gs.by/get_img?ImageId=7778"/>
          <p:cNvPicPr>
            <a:picLocks noChangeAspect="1" noChangeArrowheads="1"/>
          </p:cNvPicPr>
          <p:nvPr/>
        </p:nvPicPr>
        <p:blipFill>
          <a:blip r:embed="rId2" cstate="print"/>
          <a:srcRect/>
          <a:stretch>
            <a:fillRect/>
          </a:stretch>
        </p:blipFill>
        <p:spPr bwMode="auto">
          <a:xfrm>
            <a:off x="6143636" y="1571612"/>
            <a:ext cx="2857552" cy="2143164"/>
          </a:xfrm>
          <a:prstGeom prst="rect">
            <a:avLst/>
          </a:prstGeom>
          <a:ln>
            <a:noFill/>
          </a:ln>
          <a:effectLst>
            <a:softEdge rad="112500"/>
          </a:effectLst>
        </p:spPr>
      </p:pic>
      <p:pic>
        <p:nvPicPr>
          <p:cNvPr id="25604" name="Picture 4" descr="http://7ya-media.com/uploads/news/small/krov_zabolevanie.jpg"/>
          <p:cNvPicPr>
            <a:picLocks noChangeAspect="1" noChangeArrowheads="1"/>
          </p:cNvPicPr>
          <p:nvPr/>
        </p:nvPicPr>
        <p:blipFill>
          <a:blip r:embed="rId3" cstate="print"/>
          <a:srcRect/>
          <a:stretch>
            <a:fillRect/>
          </a:stretch>
        </p:blipFill>
        <p:spPr bwMode="auto">
          <a:xfrm>
            <a:off x="6072198" y="3643314"/>
            <a:ext cx="2857500" cy="2857500"/>
          </a:xfrm>
          <a:prstGeom prst="ellipse">
            <a:avLst/>
          </a:prstGeom>
          <a:ln>
            <a:noFill/>
          </a:ln>
          <a:effectLst>
            <a:softEdge rad="11250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642918"/>
            <a:ext cx="5072098" cy="6215082"/>
          </a:xfrm>
        </p:spPr>
        <p:txBody>
          <a:bodyPr>
            <a:noAutofit/>
          </a:bodyPr>
          <a:lstStyle/>
          <a:p>
            <a:r>
              <a:rPr lang="ru-RU" sz="1600" b="1" dirty="0" smtClean="0"/>
              <a:t>Относительные противопоказания</a:t>
            </a:r>
          </a:p>
          <a:p>
            <a:pPr>
              <a:buNone/>
            </a:pPr>
            <a:r>
              <a:rPr lang="ru-RU" sz="1600" dirty="0" smtClean="0"/>
              <a:t>-</a:t>
            </a:r>
            <a:r>
              <a:rPr lang="ru-RU" sz="1700" dirty="0" smtClean="0"/>
              <a:t> недостаточные размеры прикрепленной десны в области установки зубного имплантата;</a:t>
            </a:r>
          </a:p>
          <a:p>
            <a:pPr>
              <a:buNone/>
            </a:pPr>
            <a:r>
              <a:rPr lang="ru-RU" sz="1700" dirty="0" smtClean="0"/>
              <a:t>- недостаточный объем кости альвеолярного гребня;</a:t>
            </a:r>
          </a:p>
          <a:p>
            <a:pPr>
              <a:buNone/>
            </a:pPr>
            <a:r>
              <a:rPr lang="ru-RU" sz="1700" dirty="0" smtClean="0"/>
              <a:t>- </a:t>
            </a:r>
            <a:r>
              <a:rPr lang="ru-RU" sz="1700" dirty="0" err="1" smtClean="0"/>
              <a:t>пародонтит</a:t>
            </a:r>
            <a:r>
              <a:rPr lang="ru-RU" sz="1700" dirty="0" smtClean="0"/>
              <a:t>;</a:t>
            </a:r>
          </a:p>
          <a:p>
            <a:pPr>
              <a:buNone/>
            </a:pPr>
            <a:r>
              <a:rPr lang="ru-RU" sz="1700" dirty="0" smtClean="0"/>
              <a:t>- аномалии прикуса;</a:t>
            </a:r>
          </a:p>
          <a:p>
            <a:pPr>
              <a:buNone/>
            </a:pPr>
            <a:r>
              <a:rPr lang="ru-RU" sz="1700" dirty="0" smtClean="0"/>
              <a:t>- неудовлетворительное состояние гигиены полости рта;</a:t>
            </a:r>
          </a:p>
          <a:p>
            <a:pPr>
              <a:buNone/>
            </a:pPr>
            <a:r>
              <a:rPr lang="ru-RU" sz="1700" dirty="0" smtClean="0"/>
              <a:t>- </a:t>
            </a:r>
            <a:r>
              <a:rPr lang="ru-RU" sz="1700" dirty="0" err="1" smtClean="0"/>
              <a:t>предраковые</a:t>
            </a:r>
            <a:r>
              <a:rPr lang="ru-RU" sz="1700" dirty="0" smtClean="0"/>
              <a:t> заболевания в полости рта;</a:t>
            </a:r>
          </a:p>
          <a:p>
            <a:pPr>
              <a:buNone/>
            </a:pPr>
            <a:r>
              <a:rPr lang="ru-RU" sz="1700" dirty="0" smtClean="0"/>
              <a:t>- заболевания височно-нижнечелюстного сустава;</a:t>
            </a:r>
          </a:p>
          <a:p>
            <a:pPr>
              <a:buNone/>
            </a:pPr>
            <a:r>
              <a:rPr lang="ru-RU" sz="1700" dirty="0" smtClean="0"/>
              <a:t>- ксеростомия;</a:t>
            </a:r>
          </a:p>
          <a:p>
            <a:pPr>
              <a:buNone/>
            </a:pPr>
            <a:r>
              <a:rPr lang="ru-RU" sz="1700" dirty="0" smtClean="0"/>
              <a:t>- сахарный диабет;</a:t>
            </a:r>
          </a:p>
          <a:p>
            <a:pPr>
              <a:buNone/>
            </a:pPr>
            <a:r>
              <a:rPr lang="ru-RU" sz="1700" dirty="0" smtClean="0"/>
              <a:t>- метаболические </a:t>
            </a:r>
            <a:r>
              <a:rPr lang="ru-RU" sz="1700" dirty="0" err="1" smtClean="0"/>
              <a:t>остеопатии</a:t>
            </a:r>
            <a:r>
              <a:rPr lang="ru-RU" sz="1700" dirty="0" smtClean="0"/>
              <a:t>;</a:t>
            </a:r>
          </a:p>
          <a:p>
            <a:pPr>
              <a:buNone/>
            </a:pPr>
            <a:r>
              <a:rPr lang="ru-RU" sz="1700" dirty="0" smtClean="0"/>
              <a:t>- курение;</a:t>
            </a:r>
          </a:p>
          <a:p>
            <a:pPr>
              <a:buNone/>
            </a:pPr>
            <a:r>
              <a:rPr lang="ru-RU" sz="1700" dirty="0" smtClean="0"/>
              <a:t>- злоупотребление алкоголем;</a:t>
            </a:r>
          </a:p>
          <a:p>
            <a:pPr>
              <a:buNone/>
            </a:pPr>
            <a:r>
              <a:rPr lang="ru-RU" sz="1700" dirty="0" smtClean="0"/>
              <a:t>- наркомания.</a:t>
            </a:r>
          </a:p>
          <a:p>
            <a:pPr>
              <a:buNone/>
            </a:pPr>
            <a:endParaRPr lang="ru-RU" sz="1700" dirty="0"/>
          </a:p>
        </p:txBody>
      </p:sp>
      <p:pic>
        <p:nvPicPr>
          <p:cNvPr id="24578" name="Picture 2" descr="http://www.yakindunya.com/sites/default/files/imagecache/580x350/50b7ff604e8179a2f83d49ec39538b88_1279317296.jpg"/>
          <p:cNvPicPr>
            <a:picLocks noChangeAspect="1" noChangeArrowheads="1"/>
          </p:cNvPicPr>
          <p:nvPr/>
        </p:nvPicPr>
        <p:blipFill>
          <a:blip r:embed="rId2" cstate="print"/>
          <a:srcRect/>
          <a:stretch>
            <a:fillRect/>
          </a:stretch>
        </p:blipFill>
        <p:spPr bwMode="auto">
          <a:xfrm>
            <a:off x="6572264" y="500042"/>
            <a:ext cx="2347537" cy="1428760"/>
          </a:xfrm>
          <a:prstGeom prst="rect">
            <a:avLst/>
          </a:prstGeom>
          <a:solidFill>
            <a:srgbClr val="FFFFFF">
              <a:shade val="85000"/>
            </a:srgbClr>
          </a:solidFill>
          <a:ln w="190500" cap="sq">
            <a:solidFill>
              <a:srgbClr val="FFC00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4580" name="Picture 4" descr="http://drop.ndtv.com/albums/HEALTH/grayhair/grayhair8.jpg"/>
          <p:cNvPicPr>
            <a:picLocks noChangeAspect="1" noChangeArrowheads="1"/>
          </p:cNvPicPr>
          <p:nvPr/>
        </p:nvPicPr>
        <p:blipFill>
          <a:blip r:embed="rId3" cstate="print"/>
          <a:srcRect/>
          <a:stretch>
            <a:fillRect/>
          </a:stretch>
        </p:blipFill>
        <p:spPr bwMode="auto">
          <a:xfrm>
            <a:off x="5143505" y="2143116"/>
            <a:ext cx="2571768" cy="1500198"/>
          </a:xfrm>
          <a:prstGeom prst="roundRect">
            <a:avLst>
              <a:gd name="adj" fmla="val 16667"/>
            </a:avLst>
          </a:prstGeom>
          <a:ln>
            <a:solidFill>
              <a:schemeClr val="tx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4582" name="Picture 6" descr="http://ic.pics.livejournal.com/blog_o_diabete/18227188/32910/32910_original.jpg"/>
          <p:cNvPicPr>
            <a:picLocks noChangeAspect="1" noChangeArrowheads="1"/>
          </p:cNvPicPr>
          <p:nvPr/>
        </p:nvPicPr>
        <p:blipFill>
          <a:blip r:embed="rId4" cstate="print"/>
          <a:srcRect/>
          <a:stretch>
            <a:fillRect/>
          </a:stretch>
        </p:blipFill>
        <p:spPr bwMode="auto">
          <a:xfrm>
            <a:off x="7000892" y="3786190"/>
            <a:ext cx="2000264" cy="1496865"/>
          </a:xfrm>
          <a:prstGeom prst="snip2DiagRect">
            <a:avLst/>
          </a:prstGeom>
          <a:solidFill>
            <a:srgbClr val="FFFFFF">
              <a:shade val="85000"/>
            </a:srgbClr>
          </a:solidFill>
          <a:ln w="88900" cap="sq">
            <a:solidFill>
              <a:srgbClr val="00B0F0"/>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24584" name="Picture 8" descr="http://www.razbointrucuvant.ro/recomandari/wp-content/uploads/2011/06/19481drugs.jpg"/>
          <p:cNvPicPr>
            <a:picLocks noChangeAspect="1" noChangeArrowheads="1"/>
          </p:cNvPicPr>
          <p:nvPr/>
        </p:nvPicPr>
        <p:blipFill>
          <a:blip r:embed="rId5" cstate="print"/>
          <a:srcRect/>
          <a:stretch>
            <a:fillRect/>
          </a:stretch>
        </p:blipFill>
        <p:spPr bwMode="auto">
          <a:xfrm>
            <a:off x="4572000" y="5143512"/>
            <a:ext cx="2286016" cy="1526166"/>
          </a:xfrm>
          <a:prstGeom prst="roundRect">
            <a:avLst>
              <a:gd name="adj" fmla="val 4167"/>
            </a:avLst>
          </a:prstGeom>
          <a:solidFill>
            <a:srgbClr val="FFFFFF"/>
          </a:solidFill>
          <a:ln w="76200" cap="sq">
            <a:solidFill>
              <a:srgbClr val="92D050"/>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642918"/>
            <a:ext cx="8229600" cy="1066800"/>
          </a:xfrm>
        </p:spPr>
        <p:txBody>
          <a:bodyPr>
            <a:normAutofit fontScale="90000"/>
          </a:bodyPr>
          <a:lstStyle/>
          <a:p>
            <a:r>
              <a:rPr lang="ru-RU" b="1" dirty="0" smtClean="0"/>
              <a:t>ФАКТОРЫ, ВЛИЯЮЩИЕ НА УСПЕХ 			ЛЕЧЕНИЯ</a:t>
            </a:r>
            <a:endParaRPr lang="ru-RU" b="1" dirty="0"/>
          </a:p>
        </p:txBody>
      </p:sp>
      <p:sp>
        <p:nvSpPr>
          <p:cNvPr id="3" name="Содержимое 2"/>
          <p:cNvSpPr>
            <a:spLocks noGrp="1"/>
          </p:cNvSpPr>
          <p:nvPr>
            <p:ph idx="1"/>
          </p:nvPr>
        </p:nvSpPr>
        <p:spPr>
          <a:xfrm>
            <a:off x="0" y="1785926"/>
            <a:ext cx="4572000" cy="4643446"/>
          </a:xfrm>
          <a:ln w="38100">
            <a:solidFill>
              <a:srgbClr val="0070C0"/>
            </a:solidFill>
          </a:ln>
        </p:spPr>
        <p:txBody>
          <a:bodyPr>
            <a:normAutofit fontScale="92500"/>
          </a:bodyPr>
          <a:lstStyle/>
          <a:p>
            <a:r>
              <a:rPr lang="ru-RU" sz="1800" dirty="0" smtClean="0"/>
              <a:t>Тщательное изучение исходной клинической картины:</a:t>
            </a:r>
          </a:p>
          <a:p>
            <a:pPr>
              <a:buNone/>
            </a:pPr>
            <a:r>
              <a:rPr lang="ru-RU" sz="1800" dirty="0" smtClean="0"/>
              <a:t>- линия улыбки (визуализация </a:t>
            </a:r>
            <a:r>
              <a:rPr lang="ru-RU" sz="1800" dirty="0" err="1" smtClean="0"/>
              <a:t>десневого</a:t>
            </a:r>
            <a:r>
              <a:rPr lang="ru-RU" sz="1800" dirty="0" smtClean="0"/>
              <a:t> края);</a:t>
            </a:r>
          </a:p>
          <a:p>
            <a:pPr>
              <a:buNone/>
            </a:pPr>
            <a:r>
              <a:rPr lang="ru-RU" sz="1800" dirty="0" smtClean="0"/>
              <a:t>- биотип мягких тканей (толстый, тонкий);</a:t>
            </a:r>
          </a:p>
          <a:p>
            <a:pPr>
              <a:buNone/>
            </a:pPr>
            <a:r>
              <a:rPr lang="ru-RU" sz="1800" dirty="0" smtClean="0"/>
              <a:t>- состояние костной и мягких тканей в месте предполагаемой имплантации, наличие дефектов, атрофии, состояние прикрепленной десны;</a:t>
            </a:r>
          </a:p>
          <a:p>
            <a:pPr>
              <a:buNone/>
            </a:pPr>
            <a:r>
              <a:rPr lang="ru-RU" sz="1800" dirty="0" smtClean="0"/>
              <a:t>- имплантация в зоне отсутствующих зубов или только предполагается их удаление;</a:t>
            </a:r>
          </a:p>
          <a:p>
            <a:pPr>
              <a:buNone/>
            </a:pPr>
            <a:r>
              <a:rPr lang="ru-RU" sz="1800" dirty="0" smtClean="0"/>
              <a:t>- эстетические потребности пациента.</a:t>
            </a:r>
          </a:p>
          <a:p>
            <a:pPr>
              <a:buNone/>
            </a:pPr>
            <a:endParaRPr lang="ru-RU" sz="1800" dirty="0"/>
          </a:p>
        </p:txBody>
      </p:sp>
      <p:sp>
        <p:nvSpPr>
          <p:cNvPr id="4" name="Содержимое 2"/>
          <p:cNvSpPr txBox="1">
            <a:spLocks/>
          </p:cNvSpPr>
          <p:nvPr/>
        </p:nvSpPr>
        <p:spPr>
          <a:xfrm>
            <a:off x="4572000" y="1785926"/>
            <a:ext cx="4572000" cy="4643446"/>
          </a:xfrm>
          <a:prstGeom prst="rect">
            <a:avLst/>
          </a:prstGeom>
          <a:ln w="38100">
            <a:solidFill>
              <a:srgbClr val="0070C0"/>
            </a:solidFill>
          </a:ln>
        </p:spPr>
        <p:txBody>
          <a:bodyPr vert="horz">
            <a:normAutofit/>
          </a:bodyPr>
          <a:lstStyle/>
          <a:p>
            <a:pPr>
              <a:buFont typeface="Arial" pitchFamily="34" charset="0"/>
              <a:buChar char="•"/>
            </a:pPr>
            <a:r>
              <a:rPr lang="ru-RU" dirty="0" smtClean="0"/>
              <a:t>  Планирование </a:t>
            </a:r>
            <a:r>
              <a:rPr lang="ru-RU" dirty="0" err="1"/>
              <a:t>имплантологического</a:t>
            </a:r>
            <a:r>
              <a:rPr lang="ru-RU" dirty="0"/>
              <a:t> лечения с ортопедической и хирургической точки зрения включает:</a:t>
            </a:r>
          </a:p>
          <a:p>
            <a:r>
              <a:rPr lang="ru-RU" dirty="0"/>
              <a:t>- оценку возможности установки имплантатов в выгодное по ортопедическим показателям положение;</a:t>
            </a:r>
          </a:p>
          <a:p>
            <a:r>
              <a:rPr lang="ru-RU" dirty="0"/>
              <a:t>- выбор ортопедической конструкции на имплантатах в зависимости от клинической ситуации в полости рта и пожеланий пациента;</a:t>
            </a:r>
          </a:p>
          <a:p>
            <a:r>
              <a:rPr lang="ru-RU" dirty="0"/>
              <a:t>- выбор системы имплантатов;</a:t>
            </a:r>
          </a:p>
          <a:p>
            <a:r>
              <a:rPr lang="ru-RU" dirty="0"/>
              <a:t>- выбор необходимого числа и размеров устанавливаемых имплантатов.</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endParaRPr kumimoji="0" lang="ru-RU" sz="1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714356"/>
            <a:ext cx="8229600" cy="1066800"/>
          </a:xfrm>
        </p:spPr>
        <p:txBody>
          <a:bodyPr>
            <a:normAutofit fontScale="90000"/>
          </a:bodyPr>
          <a:lstStyle/>
          <a:p>
            <a:r>
              <a:rPr lang="ru-RU" b="1" dirty="0" smtClean="0"/>
              <a:t>МАТЕРИАЛЫ, ПРИМЕНЯЕМЫЕ В 			ИМПЛАНТОЛОГИИ</a:t>
            </a:r>
            <a:endParaRPr lang="ru-RU" b="1" dirty="0"/>
          </a:p>
        </p:txBody>
      </p:sp>
      <p:sp>
        <p:nvSpPr>
          <p:cNvPr id="3" name="Содержимое 2"/>
          <p:cNvSpPr>
            <a:spLocks noGrp="1"/>
          </p:cNvSpPr>
          <p:nvPr>
            <p:ph idx="1"/>
          </p:nvPr>
        </p:nvSpPr>
        <p:spPr>
          <a:xfrm>
            <a:off x="428596" y="1785926"/>
            <a:ext cx="8229600" cy="1785950"/>
          </a:xfrm>
        </p:spPr>
        <p:txBody>
          <a:bodyPr>
            <a:normAutofit lnSpcReduction="10000"/>
          </a:bodyPr>
          <a:lstStyle/>
          <a:p>
            <a:r>
              <a:rPr lang="ru-RU" sz="1600" dirty="0" smtClean="0"/>
              <a:t>В стоматологической </a:t>
            </a:r>
            <a:r>
              <a:rPr lang="ru-RU" sz="1600" dirty="0" err="1" smtClean="0"/>
              <a:t>имплантологии</a:t>
            </a:r>
            <a:r>
              <a:rPr lang="ru-RU" sz="1600" dirty="0" smtClean="0"/>
              <a:t> применяют большое количество материалов. Различают </a:t>
            </a:r>
            <a:r>
              <a:rPr lang="ru-RU" sz="1600" dirty="0" err="1" smtClean="0"/>
              <a:t>биотолерантные</a:t>
            </a:r>
            <a:r>
              <a:rPr lang="ru-RU" sz="1600" dirty="0" smtClean="0"/>
              <a:t>, </a:t>
            </a:r>
            <a:r>
              <a:rPr lang="ru-RU" sz="1600" dirty="0" err="1" smtClean="0"/>
              <a:t>биосовместимые</a:t>
            </a:r>
            <a:r>
              <a:rPr lang="ru-RU" sz="1600" dirty="0" smtClean="0"/>
              <a:t>, </a:t>
            </a:r>
            <a:r>
              <a:rPr lang="ru-RU" sz="1600" dirty="0" err="1" smtClean="0"/>
              <a:t>биоинертные</a:t>
            </a:r>
            <a:r>
              <a:rPr lang="ru-RU" sz="1600" dirty="0" smtClean="0"/>
              <a:t> и биоактивные материалы. К </a:t>
            </a:r>
            <a:r>
              <a:rPr lang="ru-RU" sz="1600" dirty="0" err="1" smtClean="0"/>
              <a:t>биотолерантным</a:t>
            </a:r>
            <a:r>
              <a:rPr lang="ru-RU" sz="1600" dirty="0" smtClean="0"/>
              <a:t> относят сплавы благородных металлов, сплавы кобальта, хрома и молибдена; к </a:t>
            </a:r>
            <a:r>
              <a:rPr lang="ru-RU" sz="1600" dirty="0" err="1" smtClean="0"/>
              <a:t>биоинертным</a:t>
            </a:r>
            <a:r>
              <a:rPr lang="ru-RU" sz="1600" dirty="0" smtClean="0"/>
              <a:t> и </a:t>
            </a:r>
            <a:r>
              <a:rPr lang="ru-RU" sz="1600" dirty="0" err="1" smtClean="0"/>
              <a:t>биосовместимым</a:t>
            </a:r>
            <a:r>
              <a:rPr lang="ru-RU" sz="1600" dirty="0" smtClean="0"/>
              <a:t> — титан и его сплавы, А1О3, углерод, цирконий; к биоактивным — стеклокерамику с биоактивной поверхностью, СаРО4-керамику, </a:t>
            </a:r>
            <a:r>
              <a:rPr lang="ru-RU" sz="1600" dirty="0" err="1" smtClean="0"/>
              <a:t>гидроксиапатит</a:t>
            </a:r>
            <a:r>
              <a:rPr lang="ru-RU" sz="1600" dirty="0" smtClean="0"/>
              <a:t>. </a:t>
            </a:r>
            <a:endParaRPr lang="ru-RU" sz="1600" dirty="0"/>
          </a:p>
        </p:txBody>
      </p:sp>
      <p:sp>
        <p:nvSpPr>
          <p:cNvPr id="4" name="Скругленный прямоугольник 3"/>
          <p:cNvSpPr/>
          <p:nvPr/>
        </p:nvSpPr>
        <p:spPr>
          <a:xfrm>
            <a:off x="428596" y="3429000"/>
            <a:ext cx="5143536" cy="3214710"/>
          </a:xfrm>
          <a:prstGeom prst="roundRect">
            <a:avLst/>
          </a:prstGeom>
          <a:solidFill>
            <a:srgbClr val="FFCCCC"/>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smtClean="0">
                <a:solidFill>
                  <a:schemeClr val="tx1"/>
                </a:solidFill>
              </a:rPr>
              <a:t>Требования к материалам: </a:t>
            </a:r>
          </a:p>
          <a:p>
            <a:pPr algn="ctr">
              <a:buFont typeface="Arial" pitchFamily="34" charset="0"/>
              <a:buChar char="•"/>
            </a:pPr>
            <a:r>
              <a:rPr lang="ru-RU" sz="1600" dirty="0" smtClean="0">
                <a:solidFill>
                  <a:schemeClr val="tx1"/>
                </a:solidFill>
              </a:rPr>
              <a:t>не </a:t>
            </a:r>
            <a:r>
              <a:rPr lang="ru-RU" sz="1600" dirty="0">
                <a:solidFill>
                  <a:schemeClr val="tx1"/>
                </a:solidFill>
              </a:rPr>
              <a:t>коррозировать, не вызывать воспалительных процессов в окружающих тканях; </a:t>
            </a:r>
            <a:r>
              <a:rPr lang="ru-RU" sz="1600" dirty="0" smtClean="0">
                <a:solidFill>
                  <a:schemeClr val="tx1"/>
                </a:solidFill>
              </a:rPr>
              <a:t/>
            </a:r>
            <a:br>
              <a:rPr lang="ru-RU" sz="1600" dirty="0" smtClean="0">
                <a:solidFill>
                  <a:schemeClr val="tx1"/>
                </a:solidFill>
              </a:rPr>
            </a:br>
            <a:r>
              <a:rPr lang="ru-RU" sz="1600" dirty="0">
                <a:solidFill>
                  <a:schemeClr val="tx1"/>
                </a:solidFill>
              </a:rPr>
              <a:t>• не вызывать аллергических реакций; </a:t>
            </a:r>
            <a:r>
              <a:rPr lang="ru-RU" sz="1600" dirty="0" smtClean="0">
                <a:solidFill>
                  <a:schemeClr val="tx1"/>
                </a:solidFill>
              </a:rPr>
              <a:t/>
            </a:r>
            <a:br>
              <a:rPr lang="ru-RU" sz="1600" dirty="0" smtClean="0">
                <a:solidFill>
                  <a:schemeClr val="tx1"/>
                </a:solidFill>
              </a:rPr>
            </a:br>
            <a:r>
              <a:rPr lang="ru-RU" sz="1600" dirty="0">
                <a:solidFill>
                  <a:schemeClr val="tx1"/>
                </a:solidFill>
              </a:rPr>
              <a:t>• не являться канцерогенными; </a:t>
            </a:r>
            <a:r>
              <a:rPr lang="ru-RU" sz="1600" dirty="0" smtClean="0">
                <a:solidFill>
                  <a:schemeClr val="tx1"/>
                </a:solidFill>
              </a:rPr>
              <a:t/>
            </a:r>
            <a:br>
              <a:rPr lang="ru-RU" sz="1600" dirty="0" smtClean="0">
                <a:solidFill>
                  <a:schemeClr val="tx1"/>
                </a:solidFill>
              </a:rPr>
            </a:br>
            <a:r>
              <a:rPr lang="ru-RU" sz="1600" dirty="0">
                <a:solidFill>
                  <a:schemeClr val="tx1"/>
                </a:solidFill>
              </a:rPr>
              <a:t>• не изменять физических свойств в организме; </a:t>
            </a:r>
            <a:r>
              <a:rPr lang="ru-RU" sz="1600" dirty="0" smtClean="0">
                <a:solidFill>
                  <a:schemeClr val="tx1"/>
                </a:solidFill>
              </a:rPr>
              <a:t/>
            </a:r>
            <a:br>
              <a:rPr lang="ru-RU" sz="1600" dirty="0" smtClean="0">
                <a:solidFill>
                  <a:schemeClr val="tx1"/>
                </a:solidFill>
              </a:rPr>
            </a:br>
            <a:r>
              <a:rPr lang="ru-RU" sz="1600" dirty="0">
                <a:solidFill>
                  <a:schemeClr val="tx1"/>
                </a:solidFill>
              </a:rPr>
              <a:t>• обладать достаточной механической прочностью; </a:t>
            </a:r>
            <a:r>
              <a:rPr lang="ru-RU" sz="1600" dirty="0" smtClean="0">
                <a:solidFill>
                  <a:schemeClr val="tx1"/>
                </a:solidFill>
              </a:rPr>
              <a:t/>
            </a:r>
            <a:br>
              <a:rPr lang="ru-RU" sz="1600" dirty="0" smtClean="0">
                <a:solidFill>
                  <a:schemeClr val="tx1"/>
                </a:solidFill>
              </a:rPr>
            </a:br>
            <a:r>
              <a:rPr lang="ru-RU" sz="1600" dirty="0">
                <a:solidFill>
                  <a:schemeClr val="tx1"/>
                </a:solidFill>
              </a:rPr>
              <a:t>• легко поддаваться обработке; </a:t>
            </a:r>
            <a:r>
              <a:rPr lang="ru-RU" sz="1600" dirty="0" smtClean="0">
                <a:solidFill>
                  <a:schemeClr val="tx1"/>
                </a:solidFill>
              </a:rPr>
              <a:t/>
            </a:r>
            <a:br>
              <a:rPr lang="ru-RU" sz="1600" dirty="0" smtClean="0">
                <a:solidFill>
                  <a:schemeClr val="tx1"/>
                </a:solidFill>
              </a:rPr>
            </a:br>
            <a:r>
              <a:rPr lang="ru-RU" sz="1600" dirty="0">
                <a:solidFill>
                  <a:schemeClr val="tx1"/>
                </a:solidFill>
              </a:rPr>
              <a:t>• хорошо стерилизоваться; </a:t>
            </a:r>
            <a:r>
              <a:rPr lang="ru-RU" sz="1600" dirty="0" smtClean="0">
                <a:solidFill>
                  <a:schemeClr val="tx1"/>
                </a:solidFill>
              </a:rPr>
              <a:t/>
            </a:r>
            <a:br>
              <a:rPr lang="ru-RU" sz="1600" dirty="0" smtClean="0">
                <a:solidFill>
                  <a:schemeClr val="tx1"/>
                </a:solidFill>
              </a:rPr>
            </a:br>
            <a:r>
              <a:rPr lang="ru-RU" sz="1600" dirty="0">
                <a:solidFill>
                  <a:schemeClr val="tx1"/>
                </a:solidFill>
              </a:rPr>
              <a:t>• быть дешевыми. </a:t>
            </a:r>
          </a:p>
        </p:txBody>
      </p:sp>
      <p:sp>
        <p:nvSpPr>
          <p:cNvPr id="5" name="Содержимое 2"/>
          <p:cNvSpPr txBox="1">
            <a:spLocks/>
          </p:cNvSpPr>
          <p:nvPr/>
        </p:nvSpPr>
        <p:spPr>
          <a:xfrm>
            <a:off x="5643570" y="3500438"/>
            <a:ext cx="3257544" cy="2894088"/>
          </a:xfrm>
          <a:prstGeom prst="rect">
            <a:avLst/>
          </a:prstGeom>
        </p:spPr>
        <p:txBody>
          <a:bodyPr vert="horz">
            <a:normAutofit fontScale="92500"/>
          </a:bodyPr>
          <a:lstStyle/>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ru-RU" sz="1600" b="0" i="0" u="none" strike="noStrike" kern="1200" cap="none" spc="0" normalizeH="0" baseline="0" noProof="0" smtClean="0">
                <a:ln>
                  <a:noFill/>
                </a:ln>
                <a:solidFill>
                  <a:schemeClr val="tx1"/>
                </a:solidFill>
                <a:effectLst/>
                <a:uLnTx/>
                <a:uFillTx/>
                <a:latin typeface="+mn-lt"/>
                <a:ea typeface="+mn-ea"/>
                <a:cs typeface="+mn-cs"/>
              </a:rPr>
              <a:t>Наиболее соответствуют этим требованиям титан и керамические материалы. Особенно широкое распространение получили имплантаты из титана и его сплавов, из керамических материалов, титановые с керамическим покрытием или с покрытием из гидроксиапатита. </a:t>
            </a:r>
            <a:endParaRPr kumimoji="0" lang="ru-RU" sz="1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187</TotalTime>
  <Words>1177</Words>
  <Application>Microsoft Office PowerPoint</Application>
  <PresentationFormat>Экран (4:3)</PresentationFormat>
  <Paragraphs>139</Paragraphs>
  <Slides>27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Легкий дым</vt:lpstr>
      <vt:lpstr>Особенности конструирования зубных протезов при опоре на имплантаты. Принципы выбора рациональных структур имплантатов по критериям механики</vt:lpstr>
      <vt:lpstr>КЛАССИФИКАЦИЯ ИМПЛАНТАТОВ</vt:lpstr>
      <vt:lpstr> СТРОЕНИЕ ИМПЛАНТАТОВ</vt:lpstr>
      <vt:lpstr>    ТИПЫ ИМПЛАНТАЦИИ</vt:lpstr>
      <vt:lpstr>ПОКАЗАНИЯ К ОРТОПЕДИЧЕСКОМУ ЛЕЧЕНИЮ С     ПРИМЕНЕНИЕМ ДЕНТАЛЬНОЙ ИМПЛАНТАЦИИ</vt:lpstr>
      <vt:lpstr>ПРОТИВОПОКАЗАНИЯ К ОРТОПЕДИЧЕСКОМУ ЛЕЧЕНИЮ С ПРИМЕНЕНИЕМ ДЕНТАЛЬНОЙ       ИМПЛАНТАЦИИ</vt:lpstr>
      <vt:lpstr>Слайд 7</vt:lpstr>
      <vt:lpstr>ФАКТОРЫ, ВЛИЯЮЩИЕ НА УСПЕХ    ЛЕЧЕНИЯ</vt:lpstr>
      <vt:lpstr>МАТЕРИАЛЫ, ПРИМЕНЯЕМЫЕ В    ИМПЛАНТОЛОГИИ</vt:lpstr>
      <vt:lpstr>ТРЕБОВАНИЯ К ПРОТЕЗИРОВАНИЮ НА ДЕНТАЛЬНЫХ ИМПЛАНТАТАХ</vt:lpstr>
      <vt:lpstr>Слайд 11</vt:lpstr>
      <vt:lpstr>ПЛАНИРОВАНИЕ ОРТОПЕДИЧЕСКОГО ЛЕЧЕНИЯ С    ОПОРОЙ НА ИМПЛАНТАТЫ</vt:lpstr>
      <vt:lpstr>Слайд 13</vt:lpstr>
      <vt:lpstr>Слайд 14</vt:lpstr>
      <vt:lpstr>Слайд 15</vt:lpstr>
      <vt:lpstr>ОСОБЕННОСТИ ОРТОПЕДИЧЕСКОГО ЛЕЧЕНИЯ С    ОПОРОЙ НА  ИМПЛАНТАТЫ</vt:lpstr>
      <vt:lpstr>Слайд 17</vt:lpstr>
      <vt:lpstr>Слайд 18</vt:lpstr>
      <vt:lpstr>Слайд 19</vt:lpstr>
      <vt:lpstr>Слайд 20</vt:lpstr>
      <vt:lpstr>Слайд 21</vt:lpstr>
      <vt:lpstr>Слайд 22</vt:lpstr>
      <vt:lpstr>Слайд 23</vt:lpstr>
      <vt:lpstr>Слайд 24</vt:lpstr>
      <vt:lpstr>  ГИГИЕНИЧЕСКИЕ МЕРОПРИЯТИЯ </vt:lpstr>
      <vt:lpstr>  ЗАКЛЮЧЕНИЕ </vt:lpstr>
      <vt:lpstr> СПИСОК ЛИТЕРАТУРЫ</vt:lpstr>
    </vt:vector>
  </TitlesOfParts>
  <Company>Krokoz™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катя</dc:creator>
  <cp:lastModifiedBy>User</cp:lastModifiedBy>
  <cp:revision>33</cp:revision>
  <dcterms:created xsi:type="dcterms:W3CDTF">2013-12-16T14:09:08Z</dcterms:created>
  <dcterms:modified xsi:type="dcterms:W3CDTF">2016-06-10T18:54:30Z</dcterms:modified>
</cp:coreProperties>
</file>