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56" r:id="rId2"/>
    <p:sldId id="257" r:id="rId3"/>
    <p:sldId id="258" r:id="rId4"/>
    <p:sldId id="267" r:id="rId5"/>
    <p:sldId id="259" r:id="rId6"/>
    <p:sldId id="268" r:id="rId7"/>
    <p:sldId id="260" r:id="rId8"/>
    <p:sldId id="261" r:id="rId9"/>
    <p:sldId id="263" r:id="rId10"/>
    <p:sldId id="269" r:id="rId11"/>
    <p:sldId id="264" r:id="rId12"/>
    <p:sldId id="266" r:id="rId13"/>
    <p:sldId id="270" r:id="rId14"/>
    <p:sldId id="271" r:id="rId15"/>
    <p:sldId id="272" r:id="rId16"/>
    <p:sldId id="273" r:id="rId17"/>
    <p:sldId id="275" r:id="rId18"/>
    <p:sldId id="276" r:id="rId19"/>
    <p:sldId id="274" r:id="rId20"/>
    <p:sldId id="277" r:id="rId21"/>
    <p:sldId id="278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FFFF"/>
    <a:srgbClr val="003399"/>
    <a:srgbClr val="3399FF"/>
    <a:srgbClr val="3366FF"/>
    <a:srgbClr val="0066FF"/>
    <a:srgbClr val="FF0066"/>
    <a:srgbClr val="28B6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6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FA608E-4D34-4491-909C-CAD70D4AC86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595463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3F48381-3685-4633-8280-C652D3CC3B1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595866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0F6AA0-29DF-46AD-AC4A-F68D290B95D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233523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32DB97-D9A2-44E3-962E-70504ED184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67290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9907D1A-6392-405E-B881-ED3A0124499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75923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155BE0-1B55-4F6B-A0DC-0CADF8F7985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296854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37A7FB-7AE5-4560-958B-ABAFA43638F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7502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03D2FC-043F-41EE-96C5-7754BA98037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49645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967147D-3CF9-4587-9657-2E111C73D73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05227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683325-912A-4FE9-8482-DDF7580B0F2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761945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795044-8907-4347-AD05-A2249F38984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81927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253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 altLang="ru-RU"/>
          </a:p>
        </p:txBody>
      </p:sp>
      <p:sp>
        <p:nvSpPr>
          <p:cNvPr id="2253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 altLang="ru-RU"/>
          </a:p>
        </p:txBody>
      </p:sp>
      <p:sp>
        <p:nvSpPr>
          <p:cNvPr id="2253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49EB597D-AA4D-4728-8FBC-789DF73C40E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054" name="Picture 6" descr="6441-160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1619250" y="620713"/>
            <a:ext cx="56896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endParaRPr lang="ru-RU" altLang="ru-RU"/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 flipV="1">
            <a:off x="1958975" y="790575"/>
            <a:ext cx="4918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10800000">
            <a:spAutoFit/>
          </a:bodyPr>
          <a:lstStyle/>
          <a:p>
            <a:endParaRPr lang="ru-RU" altLang="ru-RU"/>
          </a:p>
        </p:txBody>
      </p:sp>
      <p:sp>
        <p:nvSpPr>
          <p:cNvPr id="2058" name="Text Box 10"/>
          <p:cNvSpPr txBox="1">
            <a:spLocks noChangeArrowheads="1"/>
          </p:cNvSpPr>
          <p:nvPr/>
        </p:nvSpPr>
        <p:spPr bwMode="auto">
          <a:xfrm>
            <a:off x="539750" y="2997200"/>
            <a:ext cx="417512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3200" b="1" dirty="0">
                <a:solidFill>
                  <a:srgbClr val="0000FF"/>
                </a:solidFill>
              </a:rPr>
              <a:t>ЭВОЛЮЦИЯ ЗВЕЗД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8916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755650" y="692150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pic>
        <p:nvPicPr>
          <p:cNvPr id="3891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052513"/>
            <a:ext cx="8027987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8919" name="Text Box 7"/>
          <p:cNvSpPr txBox="1">
            <a:spLocks noChangeArrowheads="1"/>
          </p:cNvSpPr>
          <p:nvPr/>
        </p:nvSpPr>
        <p:spPr bwMode="auto">
          <a:xfrm>
            <a:off x="2176463" y="134938"/>
            <a:ext cx="5286375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>
                <a:solidFill>
                  <a:srgbClr val="3399FF"/>
                </a:solidFill>
              </a:rPr>
              <a:t>График эволюции типичной звезды</a:t>
            </a:r>
            <a:r>
              <a:rPr lang="ru-RU" alt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1748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49" name="Text Box 5"/>
          <p:cNvSpPr txBox="1">
            <a:spLocks noChangeArrowheads="1"/>
          </p:cNvSpPr>
          <p:nvPr/>
        </p:nvSpPr>
        <p:spPr bwMode="auto">
          <a:xfrm>
            <a:off x="755650" y="836613"/>
            <a:ext cx="7920038" cy="1127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</a:t>
            </a:r>
            <a:r>
              <a:rPr lang="ru-RU" altLang="ru-RU" sz="2000">
                <a:solidFill>
                  <a:schemeClr val="accent1"/>
                </a:solidFill>
              </a:rPr>
              <a:t>когда водород полностью выгорает, звезда уходит с главной последовательности в область</a:t>
            </a:r>
            <a:r>
              <a:rPr lang="ru-RU" altLang="ru-RU">
                <a:solidFill>
                  <a:schemeClr val="accent1"/>
                </a:solidFill>
              </a:rPr>
              <a:t> </a:t>
            </a:r>
            <a:r>
              <a:rPr lang="ru-RU" altLang="ru-RU" sz="2400" b="1">
                <a:solidFill>
                  <a:schemeClr val="accent1"/>
                </a:solidFill>
              </a:rPr>
              <a:t>гигантов</a:t>
            </a:r>
            <a:r>
              <a:rPr lang="ru-RU" altLang="ru-RU">
                <a:solidFill>
                  <a:schemeClr val="accent1"/>
                </a:solidFill>
              </a:rPr>
              <a:t> </a:t>
            </a:r>
            <a:r>
              <a:rPr lang="ru-RU" altLang="ru-RU" sz="2000">
                <a:solidFill>
                  <a:schemeClr val="accent1"/>
                </a:solidFill>
              </a:rPr>
              <a:t>или при больших массах</a:t>
            </a:r>
            <a:r>
              <a:rPr lang="ru-RU" altLang="ru-RU">
                <a:solidFill>
                  <a:schemeClr val="accent1"/>
                </a:solidFill>
              </a:rPr>
              <a:t> - </a:t>
            </a:r>
            <a:r>
              <a:rPr lang="ru-RU" altLang="ru-RU" sz="2400" b="1">
                <a:solidFill>
                  <a:schemeClr val="accent1"/>
                </a:solidFill>
              </a:rPr>
              <a:t>сверхгигантов</a:t>
            </a:r>
          </a:p>
        </p:txBody>
      </p:sp>
      <p:sp>
        <p:nvSpPr>
          <p:cNvPr id="31750" name="Text Box 6"/>
          <p:cNvSpPr txBox="1">
            <a:spLocks noChangeArrowheads="1"/>
          </p:cNvSpPr>
          <p:nvPr/>
        </p:nvSpPr>
        <p:spPr bwMode="auto">
          <a:xfrm>
            <a:off x="2195513" y="188913"/>
            <a:ext cx="46815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FFFF"/>
                </a:solidFill>
              </a:rPr>
              <a:t>Гиганты и сверхгиганты</a:t>
            </a:r>
          </a:p>
        </p:txBody>
      </p:sp>
      <p:pic>
        <p:nvPicPr>
          <p:cNvPr id="31752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113" y="2060575"/>
            <a:ext cx="6877050" cy="57610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3796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179388" y="1557338"/>
            <a:ext cx="8713787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3399FF"/>
                </a:solidFill>
              </a:rPr>
              <a:t>           </a:t>
            </a:r>
            <a:r>
              <a:rPr lang="ru-RU" altLang="ru-RU" sz="2400">
                <a:solidFill>
                  <a:srgbClr val="3399FF"/>
                </a:solidFill>
              </a:rPr>
              <a:t>масса звезды </a:t>
            </a:r>
            <a:r>
              <a:rPr lang="en-US" altLang="ru-RU" sz="2400">
                <a:solidFill>
                  <a:srgbClr val="3399FF"/>
                </a:solidFill>
              </a:rPr>
              <a:t>&lt; 1,4 </a:t>
            </a:r>
            <a:r>
              <a:rPr lang="ru-RU" altLang="ru-RU" sz="2400">
                <a:solidFill>
                  <a:srgbClr val="3399FF"/>
                </a:solidFill>
              </a:rPr>
              <a:t>массы Солнца</a:t>
            </a:r>
            <a:r>
              <a:rPr lang="ru-RU" altLang="ru-RU" sz="2000">
                <a:solidFill>
                  <a:srgbClr val="3399FF"/>
                </a:solidFill>
              </a:rPr>
              <a:t>: </a:t>
            </a:r>
            <a:r>
              <a:rPr lang="ru-RU" altLang="ru-RU" sz="2000" b="1" i="1">
                <a:solidFill>
                  <a:srgbClr val="3399FF"/>
                </a:solidFill>
              </a:rPr>
              <a:t>БЕЛЫЙ КАРЛИК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электроны обобществляются, образуя вырожденный электронный газ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гравитационное сжатие останавливается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плотность становится до нескольких тонн в см3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еще сохраняет Т=10</a:t>
            </a:r>
            <a:r>
              <a:rPr lang="en-US" altLang="ru-RU" sz="2000">
                <a:solidFill>
                  <a:srgbClr val="3399FF"/>
                </a:solidFill>
              </a:rPr>
              <a:t>^4 </a:t>
            </a:r>
            <a:r>
              <a:rPr lang="ru-RU" altLang="ru-RU" sz="2000">
                <a:solidFill>
                  <a:srgbClr val="3399FF"/>
                </a:solidFill>
              </a:rPr>
              <a:t>К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постепенно остывает и медленно сжимается(миллионы лет)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3399FF"/>
                </a:solidFill>
              </a:rPr>
              <a:t> окончательно остывают и превращаются в </a:t>
            </a:r>
            <a:r>
              <a:rPr lang="ru-RU" altLang="ru-RU" sz="2000" b="1" i="1">
                <a:solidFill>
                  <a:srgbClr val="3399FF"/>
                </a:solidFill>
              </a:rPr>
              <a:t>ЧЕРНЫХ КАРЛИКОВ</a:t>
            </a:r>
          </a:p>
          <a:p>
            <a:r>
              <a:rPr lang="ru-RU" altLang="ru-RU"/>
              <a:t>     </a:t>
            </a:r>
          </a:p>
          <a:p>
            <a:r>
              <a:rPr lang="ru-RU" altLang="ru-RU"/>
              <a:t>       </a:t>
            </a:r>
          </a:p>
        </p:txBody>
      </p:sp>
      <p:sp>
        <p:nvSpPr>
          <p:cNvPr id="33798" name="Text Box 6"/>
          <p:cNvSpPr txBox="1">
            <a:spLocks noChangeArrowheads="1"/>
          </p:cNvSpPr>
          <p:nvPr/>
        </p:nvSpPr>
        <p:spPr bwMode="auto">
          <a:xfrm>
            <a:off x="539750" y="333375"/>
            <a:ext cx="7993063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800">
                <a:solidFill>
                  <a:srgbClr val="00FFFF"/>
                </a:solidFill>
              </a:rPr>
              <a:t>     Когда все ядерное топливо выгорело, начинается процесс гравитационного сжатия.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9940" name="Picture 4" descr="8167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2349500"/>
            <a:ext cx="4392612" cy="42783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942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7900" y="260350"/>
            <a:ext cx="4000500" cy="3990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9943" name="Text Box 7"/>
          <p:cNvSpPr txBox="1">
            <a:spLocks noChangeArrowheads="1"/>
          </p:cNvSpPr>
          <p:nvPr/>
        </p:nvSpPr>
        <p:spPr bwMode="auto">
          <a:xfrm>
            <a:off x="395288" y="765175"/>
            <a:ext cx="36195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3399FF"/>
                </a:solidFill>
              </a:rPr>
              <a:t>Белый карлик в облаке межзвездной пыли</a:t>
            </a:r>
          </a:p>
        </p:txBody>
      </p:sp>
      <p:sp>
        <p:nvSpPr>
          <p:cNvPr id="39944" name="Text Box 8"/>
          <p:cNvSpPr txBox="1">
            <a:spLocks noChangeArrowheads="1"/>
          </p:cNvSpPr>
          <p:nvPr/>
        </p:nvSpPr>
        <p:spPr bwMode="auto">
          <a:xfrm>
            <a:off x="4984750" y="4960938"/>
            <a:ext cx="3548063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3399FF"/>
                </a:solidFill>
              </a:rPr>
              <a:t>Два молодых черных карлика в созвездии Тельца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0964" name="Picture 4" descr="8167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965" name="Text Box 5"/>
          <p:cNvSpPr txBox="1">
            <a:spLocks noChangeArrowheads="1"/>
          </p:cNvSpPr>
          <p:nvPr/>
        </p:nvSpPr>
        <p:spPr bwMode="auto">
          <a:xfrm>
            <a:off x="250825" y="476250"/>
            <a:ext cx="7942263" cy="5756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/>
              <a:t>                </a:t>
            </a:r>
            <a:r>
              <a:rPr lang="ru-RU" altLang="ru-RU" sz="2400">
                <a:solidFill>
                  <a:srgbClr val="00FFFF"/>
                </a:solidFill>
              </a:rPr>
              <a:t>масса звезды </a:t>
            </a:r>
            <a:r>
              <a:rPr lang="en-US" altLang="ru-RU" sz="2400">
                <a:solidFill>
                  <a:srgbClr val="00FFFF"/>
                </a:solidFill>
              </a:rPr>
              <a:t>&gt;</a:t>
            </a:r>
            <a:r>
              <a:rPr lang="ru-RU" altLang="ru-RU" sz="2400">
                <a:solidFill>
                  <a:srgbClr val="00FFFF"/>
                </a:solidFill>
              </a:rPr>
              <a:t> 1,4 массы Солнца:</a:t>
            </a:r>
          </a:p>
          <a:p>
            <a:endParaRPr lang="ru-RU" altLang="ru-RU" sz="2400">
              <a:solidFill>
                <a:srgbClr val="00FFFF"/>
              </a:solidFill>
            </a:endParaRPr>
          </a:p>
          <a:p>
            <a:pPr>
              <a:buFontTx/>
              <a:buChar char="•"/>
            </a:pPr>
            <a:r>
              <a:rPr lang="ru-RU" altLang="ru-RU" sz="2000">
                <a:solidFill>
                  <a:srgbClr val="00FF00"/>
                </a:solidFill>
              </a:rPr>
              <a:t> </a:t>
            </a:r>
            <a:r>
              <a:rPr lang="ru-RU" altLang="ru-RU" sz="2000">
                <a:solidFill>
                  <a:schemeClr val="accent1"/>
                </a:solidFill>
              </a:rPr>
              <a:t>силы гравитационного сжатия очень велики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chemeClr val="accent1"/>
                </a:solidFill>
              </a:rPr>
              <a:t> плотность вещества достигает миллиона тонн в см3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chemeClr val="accent1"/>
                </a:solidFill>
              </a:rPr>
              <a:t> выделяется огромная энергия – 10</a:t>
            </a:r>
            <a:r>
              <a:rPr lang="en-US" altLang="ru-RU" sz="2000">
                <a:solidFill>
                  <a:schemeClr val="accent1"/>
                </a:solidFill>
              </a:rPr>
              <a:t>^45 </a:t>
            </a:r>
            <a:r>
              <a:rPr lang="ru-RU" altLang="ru-RU" sz="2000">
                <a:solidFill>
                  <a:schemeClr val="accent1"/>
                </a:solidFill>
              </a:rPr>
              <a:t>Дж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chemeClr val="accent1"/>
                </a:solidFill>
              </a:rPr>
              <a:t> температура – 10</a:t>
            </a:r>
            <a:r>
              <a:rPr lang="en-US" altLang="ru-RU" sz="2000">
                <a:solidFill>
                  <a:schemeClr val="accent1"/>
                </a:solidFill>
              </a:rPr>
              <a:t>^</a:t>
            </a:r>
            <a:r>
              <a:rPr lang="ru-RU" altLang="ru-RU" sz="2000">
                <a:solidFill>
                  <a:schemeClr val="accent1"/>
                </a:solidFill>
              </a:rPr>
              <a:t>11 К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chemeClr val="accent1"/>
                </a:solidFill>
              </a:rPr>
              <a:t> взрыв</a:t>
            </a:r>
            <a:r>
              <a:rPr lang="ru-RU" altLang="ru-RU">
                <a:solidFill>
                  <a:schemeClr val="accent1"/>
                </a:solidFill>
              </a:rPr>
              <a:t> </a:t>
            </a:r>
            <a:r>
              <a:rPr lang="ru-RU" altLang="ru-RU" sz="2400" b="1" i="1">
                <a:solidFill>
                  <a:schemeClr val="accent1"/>
                </a:solidFill>
              </a:rPr>
              <a:t>Сверхновой звезды</a:t>
            </a:r>
          </a:p>
          <a:p>
            <a:endParaRPr lang="ru-RU" altLang="ru-RU" sz="2400" b="1" i="1">
              <a:solidFill>
                <a:schemeClr val="accent1"/>
              </a:solidFill>
            </a:endParaRPr>
          </a:p>
          <a:p>
            <a:endParaRPr lang="ru-RU" altLang="ru-RU" sz="2400" b="1" i="1">
              <a:solidFill>
                <a:schemeClr val="accent1"/>
              </a:solidFill>
            </a:endParaRPr>
          </a:p>
          <a:p>
            <a:endParaRPr lang="ru-RU" altLang="ru-RU" sz="2400" b="1" i="1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ru-RU" altLang="ru-RU" sz="2400" b="1" i="1">
                <a:solidFill>
                  <a:schemeClr val="accent1"/>
                </a:solidFill>
              </a:rPr>
              <a:t> </a:t>
            </a:r>
            <a:r>
              <a:rPr lang="ru-RU" altLang="ru-RU" sz="2000">
                <a:solidFill>
                  <a:schemeClr val="accent1"/>
                </a:solidFill>
              </a:rPr>
              <a:t>большая часть звезды выбрасывается в космическое пространство со скоростью 1000-5000 км</a:t>
            </a:r>
            <a:r>
              <a:rPr lang="en-US" altLang="ru-RU" sz="2000">
                <a:solidFill>
                  <a:schemeClr val="accent1"/>
                </a:solidFill>
              </a:rPr>
              <a:t>/</a:t>
            </a:r>
            <a:r>
              <a:rPr lang="ru-RU" altLang="ru-RU" sz="2000">
                <a:solidFill>
                  <a:schemeClr val="accent1"/>
                </a:solidFill>
              </a:rPr>
              <a:t>с</a:t>
            </a:r>
          </a:p>
          <a:p>
            <a:pPr>
              <a:buFontTx/>
              <a:buChar char="•"/>
            </a:pPr>
            <a:r>
              <a:rPr lang="ru-RU" altLang="ru-RU" sz="2000">
                <a:solidFill>
                  <a:schemeClr val="accent1"/>
                </a:solidFill>
              </a:rPr>
              <a:t> потоки нейтрино охлаждают ядро звезды -   </a:t>
            </a:r>
          </a:p>
          <a:p>
            <a:r>
              <a:rPr lang="ru-RU" altLang="ru-RU" sz="2400" b="1" i="1">
                <a:solidFill>
                  <a:schemeClr val="accent1"/>
                </a:solidFill>
              </a:rPr>
              <a:t>                   Нейтронная звезда</a:t>
            </a:r>
          </a:p>
          <a:p>
            <a:endParaRPr lang="ru-RU" altLang="ru-RU" sz="2400" b="1" i="1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  <a:p>
            <a:endParaRPr lang="ru-RU" altLang="ru-RU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1988" name="Picture 4" descr="8167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620713"/>
            <a:ext cx="8101012" cy="6075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990" name="Text Box 6"/>
          <p:cNvSpPr txBox="1">
            <a:spLocks noChangeArrowheads="1"/>
          </p:cNvSpPr>
          <p:nvPr/>
        </p:nvSpPr>
        <p:spPr bwMode="auto">
          <a:xfrm>
            <a:off x="2843213" y="0"/>
            <a:ext cx="38163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400">
                <a:solidFill>
                  <a:srgbClr val="3399FF"/>
                </a:solidFill>
              </a:rPr>
              <a:t>Крабовидная туманность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3012" name="Picture 4" descr="8167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01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438" y="-242888"/>
            <a:ext cx="4975225" cy="4975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01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25638"/>
            <a:ext cx="4932363" cy="493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3016" name="Text Box 8"/>
          <p:cNvSpPr txBox="1">
            <a:spLocks noChangeArrowheads="1"/>
          </p:cNvSpPr>
          <p:nvPr/>
        </p:nvSpPr>
        <p:spPr bwMode="auto">
          <a:xfrm>
            <a:off x="971550" y="765175"/>
            <a:ext cx="28082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>
                <a:solidFill>
                  <a:srgbClr val="00FFFF"/>
                </a:solidFill>
              </a:rPr>
              <a:t>Взрыв сверхновой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5059" name="Rectangle 3"/>
          <p:cNvSpPr>
            <a:spLocks noChangeAspect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506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608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4036" name="Picture 4" descr="10959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323850" y="188913"/>
            <a:ext cx="82804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en-US" altLang="ru-RU" sz="2800">
                <a:solidFill>
                  <a:srgbClr val="00FFFF"/>
                </a:solidFill>
              </a:rPr>
              <a:t>       </a:t>
            </a:r>
            <a:r>
              <a:rPr lang="ru-RU" altLang="ru-RU" sz="2800">
                <a:solidFill>
                  <a:srgbClr val="00FFFF"/>
                </a:solidFill>
              </a:rPr>
              <a:t>масса звезды </a:t>
            </a:r>
            <a:r>
              <a:rPr lang="en-US" altLang="ru-RU" sz="2800">
                <a:solidFill>
                  <a:srgbClr val="00FFFF"/>
                </a:solidFill>
              </a:rPr>
              <a:t>&gt;</a:t>
            </a:r>
            <a:r>
              <a:rPr lang="ru-RU" altLang="ru-RU" sz="2800">
                <a:solidFill>
                  <a:srgbClr val="00FFFF"/>
                </a:solidFill>
              </a:rPr>
              <a:t> 2,5 массы Солнца</a:t>
            </a:r>
          </a:p>
          <a:p>
            <a:pPr>
              <a:buFontTx/>
              <a:buChar char="•"/>
            </a:pPr>
            <a:r>
              <a:rPr lang="en-US" altLang="ru-RU" sz="280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ru-RU" altLang="ru-RU" sz="240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гравитационный коллапс</a:t>
            </a:r>
          </a:p>
          <a:p>
            <a:pPr>
              <a:buFontTx/>
              <a:buChar char="•"/>
            </a:pPr>
            <a:r>
              <a:rPr lang="ru-RU" altLang="ru-RU" sz="2400">
                <a:solidFill>
                  <a:srgbClr val="00FF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 звезда превращается в  </a:t>
            </a:r>
            <a:r>
              <a:rPr lang="ru-RU" altLang="ru-RU" sz="2400" b="1" i="1">
                <a:effectLst>
                  <a:outerShdw blurRad="38100" dist="38100" dir="2700000" algn="tl">
                    <a:srgbClr val="C0C0C0"/>
                  </a:outerShdw>
                </a:effectLst>
              </a:rPr>
              <a:t>Черную дыру</a:t>
            </a:r>
          </a:p>
          <a:p>
            <a:pPr>
              <a:buFontTx/>
              <a:buChar char="•"/>
            </a:pPr>
            <a:endParaRPr lang="ru-RU" altLang="ru-RU" sz="2400" b="1" i="1"/>
          </a:p>
          <a:p>
            <a:pPr>
              <a:buFontTx/>
              <a:buChar char="•"/>
            </a:pPr>
            <a:endParaRPr lang="en-US" altLang="ru-RU" sz="2400">
              <a:solidFill>
                <a:srgbClr val="28B6D8"/>
              </a:solidFill>
            </a:endParaRPr>
          </a:p>
          <a:p>
            <a:endParaRPr lang="en-US" altLang="ru-RU" sz="2800">
              <a:solidFill>
                <a:srgbClr val="00FFFF"/>
              </a:solidFill>
            </a:endParaRPr>
          </a:p>
          <a:p>
            <a:endParaRPr lang="ru-RU" alt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4580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581" name="Text Box 5"/>
          <p:cNvSpPr txBox="1">
            <a:spLocks noChangeArrowheads="1"/>
          </p:cNvSpPr>
          <p:nvPr/>
        </p:nvSpPr>
        <p:spPr bwMode="auto">
          <a:xfrm>
            <a:off x="1258888" y="1052513"/>
            <a:ext cx="62134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200">
                <a:solidFill>
                  <a:srgbClr val="0033CC"/>
                </a:solidFill>
              </a:rPr>
              <a:t>Вселенная состоит на 98% из звезд. Они же являются основным элементом галактики.</a:t>
            </a:r>
            <a:r>
              <a:rPr lang="ru-RU" altLang="ru-RU">
                <a:solidFill>
                  <a:srgbClr val="0033CC"/>
                </a:solidFill>
              </a:rPr>
              <a:t> </a:t>
            </a:r>
          </a:p>
        </p:txBody>
      </p:sp>
      <p:sp>
        <p:nvSpPr>
          <p:cNvPr id="24582" name="Text Box 6"/>
          <p:cNvSpPr txBox="1">
            <a:spLocks noChangeArrowheads="1"/>
          </p:cNvSpPr>
          <p:nvPr/>
        </p:nvSpPr>
        <p:spPr bwMode="auto">
          <a:xfrm>
            <a:off x="1258888" y="2349500"/>
            <a:ext cx="7005637" cy="2101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200">
                <a:solidFill>
                  <a:srgbClr val="0033CC"/>
                </a:solidFill>
              </a:rPr>
              <a:t>«Звезды – это огромные шары из гелия и водорода, а также других газов. Гравитация тянет </a:t>
            </a:r>
          </a:p>
          <a:p>
            <a:r>
              <a:rPr lang="ru-RU" altLang="ru-RU" sz="2200">
                <a:solidFill>
                  <a:srgbClr val="0033CC"/>
                </a:solidFill>
              </a:rPr>
              <a:t>их внутрь, а давление раскаленного газа</a:t>
            </a:r>
            <a:r>
              <a:rPr lang="ru-RU" altLang="ru-RU" sz="2200"/>
              <a:t> </a:t>
            </a:r>
            <a:r>
              <a:rPr lang="ru-RU" altLang="ru-RU" sz="2200">
                <a:solidFill>
                  <a:srgbClr val="0066FF"/>
                </a:solidFill>
              </a:rPr>
              <a:t>выталкивает их наружу, создавая равновесие</a:t>
            </a:r>
            <a:r>
              <a:rPr lang="ru-RU" altLang="ru-RU" sz="2200">
                <a:solidFill>
                  <a:srgbClr val="0000FF"/>
                </a:solidFill>
              </a:rPr>
              <a:t>.</a:t>
            </a:r>
            <a:r>
              <a:rPr lang="ru-RU" altLang="ru-RU" sz="2200"/>
              <a:t> </a:t>
            </a:r>
            <a:r>
              <a:rPr lang="ru-RU" altLang="ru-RU" sz="2200">
                <a:solidFill>
                  <a:srgbClr val="3366FF"/>
                </a:solidFill>
              </a:rPr>
              <a:t>Энергия звезды содержится в ее ядре, где ежесекундно </a:t>
            </a:r>
            <a:r>
              <a:rPr lang="ru-RU" altLang="ru-RU" sz="2200">
                <a:solidFill>
                  <a:srgbClr val="3399FF"/>
                </a:solidFill>
              </a:rPr>
              <a:t>гелий взаимодействует</a:t>
            </a:r>
            <a:r>
              <a:rPr lang="ru-RU" altLang="ru-RU" sz="2200"/>
              <a:t> </a:t>
            </a:r>
            <a:r>
              <a:rPr lang="ru-RU" altLang="ru-RU" sz="2200">
                <a:solidFill>
                  <a:srgbClr val="3399FF"/>
                </a:solidFill>
              </a:rPr>
              <a:t>с водородом».</a:t>
            </a:r>
            <a:r>
              <a:rPr lang="ru-RU" altLang="ru-RU">
                <a:solidFill>
                  <a:srgbClr val="3399FF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4813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5604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755650" y="620713"/>
            <a:ext cx="76327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66FF"/>
                </a:solidFill>
              </a:rPr>
              <a:t>Жизненный путь звезд  представляет собой законченный цикл – рождение, рост, период относительно спокойной активности, агония, смерть, и напоминает жизненный путь отдельного организма. 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827088" y="2565400"/>
            <a:ext cx="7416800" cy="2835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 sz="2000">
                <a:solidFill>
                  <a:srgbClr val="0033CC"/>
                </a:solidFill>
              </a:rPr>
              <a:t>Астрономы не в состоянии проследит жизнь одной звезды от начала и до конца. Даже самые короткоживущие звёзды существуют миллионы лет – дольше жизни не только одного человека, но и всего человечества. Однако учёные могут наблюдать много звёзд, </a:t>
            </a:r>
            <a:r>
              <a:rPr lang="ru-RU" altLang="ru-RU" sz="2000">
                <a:solidFill>
                  <a:srgbClr val="3366FF"/>
                </a:solidFill>
              </a:rPr>
              <a:t>находящихся на самых разных</a:t>
            </a:r>
            <a:r>
              <a:rPr lang="ru-RU" altLang="ru-RU" sz="2000">
                <a:solidFill>
                  <a:srgbClr val="0033CC"/>
                </a:solidFill>
              </a:rPr>
              <a:t> стадиях своего развития, - только что </a:t>
            </a:r>
            <a:r>
              <a:rPr lang="ru-RU" altLang="ru-RU" sz="2000">
                <a:solidFill>
                  <a:srgbClr val="0066FF"/>
                </a:solidFill>
              </a:rPr>
              <a:t>родившиеся и</a:t>
            </a:r>
            <a:r>
              <a:rPr lang="ru-RU" altLang="ru-RU" sz="2000">
                <a:solidFill>
                  <a:srgbClr val="0033CC"/>
                </a:solidFill>
              </a:rPr>
              <a:t> умирающие. По </a:t>
            </a:r>
            <a:r>
              <a:rPr lang="ru-RU" altLang="ru-RU" sz="2000">
                <a:solidFill>
                  <a:srgbClr val="003399"/>
                </a:solidFill>
              </a:rPr>
              <a:t>многочисленным</a:t>
            </a:r>
            <a:r>
              <a:rPr lang="ru-RU" altLang="ru-RU" sz="2000">
                <a:solidFill>
                  <a:srgbClr val="0033CC"/>
                </a:solidFill>
              </a:rPr>
              <a:t> </a:t>
            </a:r>
            <a:r>
              <a:rPr lang="ru-RU" altLang="ru-RU" sz="2000">
                <a:solidFill>
                  <a:srgbClr val="3366FF"/>
                </a:solidFill>
              </a:rPr>
              <a:t>звездным портретам они</a:t>
            </a:r>
            <a:r>
              <a:rPr lang="ru-RU" altLang="ru-RU" sz="2000">
                <a:solidFill>
                  <a:srgbClr val="0033CC"/>
                </a:solidFill>
              </a:rPr>
              <a:t> стараются </a:t>
            </a:r>
            <a:r>
              <a:rPr lang="ru-RU" altLang="ru-RU" sz="2000">
                <a:solidFill>
                  <a:srgbClr val="0000FF"/>
                </a:solidFill>
              </a:rPr>
              <a:t>восстановить</a:t>
            </a:r>
            <a:r>
              <a:rPr lang="ru-RU" altLang="ru-RU" sz="2000">
                <a:solidFill>
                  <a:srgbClr val="3366FF"/>
                </a:solidFill>
              </a:rPr>
              <a:t> эволюционный путь каждой звезды</a:t>
            </a:r>
            <a:r>
              <a:rPr lang="ru-RU" altLang="ru-RU" sz="2000">
                <a:solidFill>
                  <a:srgbClr val="0033CC"/>
                </a:solidFill>
              </a:rPr>
              <a:t> и написать </a:t>
            </a:r>
            <a:r>
              <a:rPr lang="ru-RU" altLang="ru-RU" sz="2000">
                <a:solidFill>
                  <a:srgbClr val="3366FF"/>
                </a:solidFill>
              </a:rPr>
              <a:t>её биографию.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4820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82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822" name="Text Box 6"/>
          <p:cNvSpPr txBox="1">
            <a:spLocks noChangeArrowheads="1"/>
          </p:cNvSpPr>
          <p:nvPr/>
        </p:nvSpPr>
        <p:spPr bwMode="auto">
          <a:xfrm>
            <a:off x="3132138" y="6021388"/>
            <a:ext cx="50117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>
                <a:solidFill>
                  <a:schemeClr val="accent1"/>
                </a:solidFill>
              </a:rPr>
              <a:t>Диаграмма Герцшпрунга-Рассела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6629" name="Picture 5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2555875" y="115888"/>
            <a:ext cx="43608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>
                <a:solidFill>
                  <a:schemeClr val="accent1"/>
                </a:solidFill>
              </a:rPr>
              <a:t>Области звездообразования.</a:t>
            </a:r>
          </a:p>
        </p:txBody>
      </p:sp>
      <p:sp>
        <p:nvSpPr>
          <p:cNvPr id="26632" name="Text Box 8"/>
          <p:cNvSpPr txBox="1">
            <a:spLocks noChangeArrowheads="1"/>
          </p:cNvSpPr>
          <p:nvPr/>
        </p:nvSpPr>
        <p:spPr bwMode="auto">
          <a:xfrm>
            <a:off x="755650" y="692150"/>
            <a:ext cx="779780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3366FF"/>
                </a:solidFill>
              </a:rPr>
              <a:t>Гигантские молекулярные облака с массами, большими 105 массы Солнца (их известно более 6 000  в Галактике)</a:t>
            </a:r>
          </a:p>
        </p:txBody>
      </p:sp>
      <p:sp>
        <p:nvSpPr>
          <p:cNvPr id="26633" name="Text Box 9"/>
          <p:cNvSpPr txBox="1">
            <a:spLocks noChangeArrowheads="1"/>
          </p:cNvSpPr>
          <p:nvPr/>
        </p:nvSpPr>
        <p:spPr bwMode="auto">
          <a:xfrm>
            <a:off x="6156325" y="1484313"/>
            <a:ext cx="207010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rgbClr val="00FFFF"/>
                </a:solidFill>
              </a:rPr>
              <a:t>Туманность Орел</a:t>
            </a:r>
          </a:p>
        </p:txBody>
      </p:sp>
      <p:pic>
        <p:nvPicPr>
          <p:cNvPr id="26635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46200"/>
            <a:ext cx="5795963" cy="5511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636" name="Text Box 12"/>
          <p:cNvSpPr txBox="1">
            <a:spLocks noChangeArrowheads="1"/>
          </p:cNvSpPr>
          <p:nvPr/>
        </p:nvSpPr>
        <p:spPr bwMode="auto">
          <a:xfrm>
            <a:off x="6064250" y="2152650"/>
            <a:ext cx="2828925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в 6000 световых лет от нас</a:t>
            </a:r>
          </a:p>
          <a:p>
            <a:pPr>
              <a:buFontTx/>
              <a:buChar char="•"/>
            </a:pPr>
            <a:endParaRPr lang="ru-RU" altLang="ru-RU">
              <a:solidFill>
                <a:srgbClr val="3399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молодое рассеянное звёздное скопление в созвездии Змеи</a:t>
            </a:r>
          </a:p>
          <a:p>
            <a:endParaRPr lang="ru-RU" altLang="ru-RU">
              <a:solidFill>
                <a:srgbClr val="3399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тёмные области в туманности — это протозвёзды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7892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6116638" y="0"/>
            <a:ext cx="302736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2400">
                <a:solidFill>
                  <a:srgbClr val="00FFFF"/>
                </a:solidFill>
              </a:rPr>
              <a:t>Туманность Ориона</a:t>
            </a:r>
          </a:p>
        </p:txBody>
      </p:sp>
      <p:pic>
        <p:nvPicPr>
          <p:cNvPr id="3789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15632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156325" y="1144588"/>
            <a:ext cx="3168650" cy="3662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светящаяся эмиссионная туманность с зеленоватым оттенком и находится ниже Пояса Ориона</a:t>
            </a:r>
          </a:p>
          <a:p>
            <a:endParaRPr lang="ru-RU" altLang="ru-RU">
              <a:solidFill>
                <a:srgbClr val="3399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можно видеть даже невооружённым глазом</a:t>
            </a:r>
          </a:p>
          <a:p>
            <a:pPr>
              <a:buFontTx/>
              <a:buChar char="•"/>
            </a:pPr>
            <a:endParaRPr lang="ru-RU" altLang="ru-RU">
              <a:solidFill>
                <a:srgbClr val="3399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в 1300 световых лет от нас, а величиной в 33 световых года</a:t>
            </a:r>
          </a:p>
          <a:p>
            <a:pPr>
              <a:buFontTx/>
              <a:buChar char="•"/>
            </a:pPr>
            <a:endParaRPr lang="ru-RU" altLang="ru-RU">
              <a:solidFill>
                <a:srgbClr val="3399FF"/>
              </a:solidFill>
            </a:endParaRPr>
          </a:p>
          <a:p>
            <a:endParaRPr lang="ru-RU" altLang="ru-RU">
              <a:solidFill>
                <a:srgbClr val="3399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7652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268538" y="188913"/>
            <a:ext cx="47450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3366FF"/>
                </a:solidFill>
              </a:rPr>
              <a:t>Гравитационное сжатие</a:t>
            </a:r>
          </a:p>
        </p:txBody>
      </p:sp>
      <p:sp>
        <p:nvSpPr>
          <p:cNvPr id="27654" name="Text Box 6"/>
          <p:cNvSpPr txBox="1">
            <a:spLocks noChangeArrowheads="1"/>
          </p:cNvSpPr>
          <p:nvPr/>
        </p:nvSpPr>
        <p:spPr bwMode="auto">
          <a:xfrm>
            <a:off x="971550" y="1341438"/>
            <a:ext cx="7561263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Сжатие - следствие гравитационной неустойчивости, идея Ньютона.</a:t>
            </a:r>
          </a:p>
          <a:p>
            <a:endParaRPr lang="ru-RU" altLang="ru-RU">
              <a:solidFill>
                <a:srgbClr val="3399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3399FF"/>
                </a:solidFill>
              </a:rPr>
              <a:t> Позже Джинс определил минимальные размеры облаков, в которых может начаться самопроизвольное сжатие. </a:t>
            </a:r>
          </a:p>
        </p:txBody>
      </p:sp>
      <p:pic>
        <p:nvPicPr>
          <p:cNvPr id="27656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3068638"/>
            <a:ext cx="3887787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7657" name="Text Box 9"/>
          <p:cNvSpPr txBox="1">
            <a:spLocks noChangeArrowheads="1"/>
          </p:cNvSpPr>
          <p:nvPr/>
        </p:nvSpPr>
        <p:spPr bwMode="auto">
          <a:xfrm>
            <a:off x="5487988" y="3521075"/>
            <a:ext cx="1841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7658" name="Text Box 10"/>
          <p:cNvSpPr txBox="1">
            <a:spLocks noChangeArrowheads="1"/>
          </p:cNvSpPr>
          <p:nvPr/>
        </p:nvSpPr>
        <p:spPr bwMode="auto">
          <a:xfrm>
            <a:off x="5292725" y="3089275"/>
            <a:ext cx="2951163" cy="283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Имеет место достаточно эффективное охлаждение среды: высвобождающаяся энергия гравитации идет на излучение инфракрасного диапазона, уходящее в космическое пространство.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28676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7" name="Text Box 5"/>
          <p:cNvSpPr txBox="1">
            <a:spLocks noChangeArrowheads="1"/>
          </p:cNvSpPr>
          <p:nvPr/>
        </p:nvSpPr>
        <p:spPr bwMode="auto">
          <a:xfrm>
            <a:off x="2824163" y="423863"/>
            <a:ext cx="184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endParaRPr lang="ru-RU" altLang="ru-RU"/>
          </a:p>
        </p:txBody>
      </p:sp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276600" y="188913"/>
            <a:ext cx="261302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 sz="3200">
                <a:solidFill>
                  <a:srgbClr val="0033CC"/>
                </a:solidFill>
              </a:rPr>
              <a:t>Протозвезда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39750" y="908050"/>
            <a:ext cx="8353425" cy="2563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rgbClr val="0066FF"/>
                </a:solidFill>
              </a:rPr>
              <a:t> При увеличении плотности облака оно становится непрозрачным для излучения.</a:t>
            </a:r>
          </a:p>
          <a:p>
            <a:endParaRPr lang="ru-RU" altLang="ru-RU">
              <a:solidFill>
                <a:srgbClr val="0066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0066FF"/>
                </a:solidFill>
              </a:rPr>
              <a:t> Начинается повышение температуры внутренних областей.</a:t>
            </a:r>
          </a:p>
          <a:p>
            <a:endParaRPr lang="ru-RU" altLang="ru-RU">
              <a:solidFill>
                <a:srgbClr val="0066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0066FF"/>
                </a:solidFill>
              </a:rPr>
              <a:t> Температура в недрах протозвезды достигает порога термоядерных реакций синтеза.</a:t>
            </a:r>
          </a:p>
          <a:p>
            <a:endParaRPr lang="ru-RU" altLang="ru-RU">
              <a:solidFill>
                <a:srgbClr val="0066FF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rgbClr val="0066FF"/>
                </a:solidFill>
              </a:rPr>
              <a:t> Сжатие на какое-то время прекращается.</a:t>
            </a:r>
          </a:p>
        </p:txBody>
      </p:sp>
      <p:pic>
        <p:nvPicPr>
          <p:cNvPr id="28680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3548063"/>
            <a:ext cx="4321175" cy="307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681" name="Picture 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363" y="3573463"/>
            <a:ext cx="3740150" cy="3049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 altLang="ru-RU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  <p:pic>
        <p:nvPicPr>
          <p:cNvPr id="30724" name="Picture 4" descr="8365-1920x120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5" name="Text Box 5"/>
          <p:cNvSpPr txBox="1">
            <a:spLocks noChangeArrowheads="1"/>
          </p:cNvSpPr>
          <p:nvPr/>
        </p:nvSpPr>
        <p:spPr bwMode="auto">
          <a:xfrm>
            <a:off x="425450" y="981075"/>
            <a:ext cx="8718550" cy="3113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молодая звезда пришла на главную последовательность диаграммы Г-Р</a:t>
            </a: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начался процесс выгорания водорода - основного звездного ядерного топлива</a:t>
            </a: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сжатие практически не происходит, и запасы энергии больше не изменяются</a:t>
            </a: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r>
              <a:rPr lang="ru-RU" altLang="ru-RU">
                <a:solidFill>
                  <a:schemeClr val="accent1"/>
                </a:solidFill>
              </a:rPr>
              <a:t> медленное изменение химического состава в ее центральных областях, обусловленное превращением водорода в гелий</a:t>
            </a: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  <a:p>
            <a:pPr>
              <a:buFontTx/>
              <a:buChar char="•"/>
            </a:pPr>
            <a:endParaRPr lang="ru-RU" altLang="ru-RU">
              <a:solidFill>
                <a:schemeClr val="accent1"/>
              </a:solidFill>
            </a:endParaRPr>
          </a:p>
        </p:txBody>
      </p:sp>
      <p:sp>
        <p:nvSpPr>
          <p:cNvPr id="30726" name="Text Box 6"/>
          <p:cNvSpPr txBox="1">
            <a:spLocks noChangeArrowheads="1"/>
          </p:cNvSpPr>
          <p:nvPr/>
        </p:nvSpPr>
        <p:spPr bwMode="auto">
          <a:xfrm>
            <a:off x="2124075" y="260350"/>
            <a:ext cx="50085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ru-RU" altLang="ru-RU">
                <a:solidFill>
                  <a:srgbClr val="00FFFF"/>
                </a:solidFill>
              </a:rPr>
              <a:t>Звезда переходит в стационарное состояние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</TotalTime>
  <Words>574</Words>
  <Application>Microsoft Office PowerPoint</Application>
  <PresentationFormat>Экран (4:3)</PresentationFormat>
  <Paragraphs>78</Paragraphs>
  <Slides>21</Slides>
  <Notes>0</Notes>
  <HiddenSlides>1</HiddenSlides>
  <MMClips>0</MMClips>
  <ScaleCrop>false</ScaleCrop>
  <HeadingPairs>
    <vt:vector size="6" baseType="variant">
      <vt:variant>
        <vt:lpstr>Использованные шрифты</vt:lpstr>
      </vt:variant>
      <vt:variant>
        <vt:i4>1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Arial</vt:lpstr>
      <vt:lpstr>Оформление по умолчанию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Gabi</dc:creator>
  <cp:lastModifiedBy>1</cp:lastModifiedBy>
  <cp:revision>7</cp:revision>
  <dcterms:created xsi:type="dcterms:W3CDTF">2010-04-04T13:15:54Z</dcterms:created>
  <dcterms:modified xsi:type="dcterms:W3CDTF">2016-12-27T20:33:04Z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000800c40b000000000001023620</vt:lpwstr>
  </property>
</Properties>
</file>