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309588" cy="4335760"/>
          </a:xfrm>
        </p:spPr>
        <p:txBody>
          <a:bodyPr/>
          <a:lstStyle/>
          <a:p>
            <a:r>
              <a:rPr lang="ru-RU" sz="2800" dirty="0" smtClean="0"/>
              <a:t>эндогенная </a:t>
            </a:r>
            <a:r>
              <a:rPr lang="ru-RU" sz="2800" dirty="0" err="1" smtClean="0"/>
              <a:t>безлекарственная</a:t>
            </a:r>
            <a:r>
              <a:rPr lang="ru-RU" sz="2800" dirty="0" smtClean="0"/>
              <a:t> профилактика кариеса. роль питания в развитии </a:t>
            </a:r>
            <a:r>
              <a:rPr lang="ru-RU" sz="2800" dirty="0" err="1" smtClean="0"/>
              <a:t>кариесогенной</a:t>
            </a:r>
            <a:r>
              <a:rPr lang="ru-RU" sz="2800" dirty="0" smtClean="0"/>
              <a:t> ситуации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Принципы устранения </a:t>
            </a:r>
            <a:r>
              <a:rPr lang="ru-RU" sz="2800" dirty="0" err="1" smtClean="0"/>
              <a:t>кариесогенных</a:t>
            </a:r>
            <a:r>
              <a:rPr lang="ru-RU" sz="2800" dirty="0" smtClean="0"/>
              <a:t> факторов, касающихся вопросов питания.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445224"/>
            <a:ext cx="5114778" cy="110124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Выполнила: студентка 3 </a:t>
            </a:r>
            <a:r>
              <a:rPr lang="ru-RU" sz="1600" dirty="0" err="1" smtClean="0"/>
              <a:t>стом.курса</a:t>
            </a:r>
            <a:endParaRPr lang="ru-RU" sz="1600" dirty="0" smtClean="0"/>
          </a:p>
          <a:p>
            <a:r>
              <a:rPr lang="ru-RU" sz="1600" dirty="0" err="1" smtClean="0"/>
              <a:t>Ильтибаева</a:t>
            </a:r>
            <a:r>
              <a:rPr lang="ru-RU" sz="1600" dirty="0" smtClean="0"/>
              <a:t> Марина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5050904" cy="4846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Исключаются:</a:t>
            </a:r>
          </a:p>
          <a:p>
            <a:r>
              <a:rPr lang="ru-RU" dirty="0" smtClean="0"/>
              <a:t>газированные </a:t>
            </a:r>
            <a:r>
              <a:rPr lang="ru-RU" dirty="0" smtClean="0"/>
              <a:t>напитки, </a:t>
            </a:r>
            <a:endParaRPr lang="ru-RU" dirty="0" smtClean="0"/>
          </a:p>
          <a:p>
            <a:r>
              <a:rPr lang="ru-RU" dirty="0" smtClean="0"/>
              <a:t>концентрированные </a:t>
            </a:r>
            <a:r>
              <a:rPr lang="ru-RU" dirty="0" smtClean="0"/>
              <a:t>соки, </a:t>
            </a:r>
            <a:endParaRPr lang="ru-RU" dirty="0" smtClean="0"/>
          </a:p>
          <a:p>
            <a:r>
              <a:rPr lang="ru-RU" dirty="0" smtClean="0"/>
              <a:t>шоколад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конфеты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пирожные,</a:t>
            </a:r>
          </a:p>
          <a:p>
            <a:r>
              <a:rPr lang="ru-RU" dirty="0" smtClean="0"/>
              <a:t> </a:t>
            </a:r>
            <a:r>
              <a:rPr lang="ru-RU" dirty="0" smtClean="0"/>
              <a:t>а также фрукты, отличающиеся повышенной кислотностью. Они не только плохо влияют на желудок, но и нарушают кислотный баланс в </a:t>
            </a:r>
            <a:r>
              <a:rPr lang="ru-RU" dirty="0" smtClean="0"/>
              <a:t>полости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User\Documents\стом\849797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844824"/>
            <a:ext cx="317518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список наиболее полезных для здоровья зубов и доступных широким слоям населения продуктов входят: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3682752" cy="4843920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 smtClean="0"/>
              <a:t>лайм</a:t>
            </a:r>
            <a:r>
              <a:rPr lang="ru-RU" dirty="0" smtClean="0"/>
              <a:t>, являющийся природным источником фтора и кальция; </a:t>
            </a:r>
            <a:endParaRPr lang="ru-RU" dirty="0" smtClean="0"/>
          </a:p>
          <a:p>
            <a:r>
              <a:rPr lang="ru-RU" u="sng" dirty="0" smtClean="0"/>
              <a:t>сырая </a:t>
            </a:r>
            <a:r>
              <a:rPr lang="ru-RU" u="sng" dirty="0" smtClean="0"/>
              <a:t>морковь</a:t>
            </a:r>
            <a:r>
              <a:rPr lang="ru-RU" dirty="0" smtClean="0"/>
              <a:t>, эффективно очищающая поверхность зубов от налета и остатков пищи; </a:t>
            </a:r>
            <a:endParaRPr lang="ru-RU" dirty="0" smtClean="0"/>
          </a:p>
          <a:p>
            <a:r>
              <a:rPr lang="ru-RU" u="sng" dirty="0" smtClean="0"/>
              <a:t>зеленый </a:t>
            </a:r>
            <a:r>
              <a:rPr lang="ru-RU" u="sng" dirty="0" smtClean="0"/>
              <a:t>чай</a:t>
            </a:r>
            <a:r>
              <a:rPr lang="ru-RU" dirty="0" smtClean="0"/>
              <a:t>, богатый полифенолами и антиоксидантами, препятствующими образованию налета на поверхности зубов. К тому же они благотворно влияют на </a:t>
            </a:r>
            <a:r>
              <a:rPr lang="ru-RU" dirty="0" smtClean="0"/>
              <a:t>состояние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User\Documents\стом\26106_191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052736"/>
            <a:ext cx="2784309" cy="1566174"/>
          </a:xfrm>
          <a:prstGeom prst="rect">
            <a:avLst/>
          </a:prstGeom>
          <a:noFill/>
        </p:spPr>
      </p:pic>
      <p:pic>
        <p:nvPicPr>
          <p:cNvPr id="4099" name="Picture 3" descr="C:\Users\User\Documents\стом\1294325962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36912"/>
            <a:ext cx="2664296" cy="1800200"/>
          </a:xfrm>
          <a:prstGeom prst="rect">
            <a:avLst/>
          </a:prstGeom>
          <a:noFill/>
        </p:spPr>
      </p:pic>
      <p:pic>
        <p:nvPicPr>
          <p:cNvPr id="4101" name="Picture 5" descr="C:\Users\User\Documents\стом\chaj-2-515x3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509120"/>
            <a:ext cx="3194370" cy="2170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0040"/>
            <a:ext cx="7228656" cy="9487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Продукты, которые способны дополнительно укрепить зубную эмаль: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4283968" cy="5186976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endParaRPr lang="ru-RU" dirty="0" smtClean="0"/>
          </a:p>
          <a:p>
            <a:pPr fontAlgn="base"/>
            <a:r>
              <a:rPr lang="ru-RU" b="1" dirty="0" smtClean="0"/>
              <a:t>Кунжут</a:t>
            </a:r>
            <a:r>
              <a:rPr lang="ru-RU" dirty="0" smtClean="0"/>
              <a:t>. Семена кунжута богаты кальцием, а кальций способствует профилактике кариеса зубов.</a:t>
            </a:r>
          </a:p>
          <a:p>
            <a:pPr fontAlgn="base"/>
            <a:r>
              <a:rPr lang="ru-RU" b="1" dirty="0" smtClean="0"/>
              <a:t>Сыр</a:t>
            </a:r>
            <a:r>
              <a:rPr lang="ru-RU" dirty="0" smtClean="0"/>
              <a:t>. Ученые доказали, что твердые сыры полезны для укрепления зубной эмали, так как содержат удачное сочетание кальция и фосфора.</a:t>
            </a:r>
          </a:p>
          <a:p>
            <a:pPr fontAlgn="base"/>
            <a:r>
              <a:rPr lang="ru-RU" b="1" dirty="0" smtClean="0"/>
              <a:t>Лук</a:t>
            </a:r>
            <a:r>
              <a:rPr lang="ru-RU" dirty="0" smtClean="0"/>
              <a:t>. Несмотря на то, что после лука появляется неприятный запах изо рта, доказано, что его компоненты способны укреплять зубы и десны, а также он содержит ряд антибактериальных соединений, улучшающих </a:t>
            </a:r>
            <a:r>
              <a:rPr lang="ru-RU" dirty="0" err="1" smtClean="0"/>
              <a:t>кариесогенную</a:t>
            </a:r>
            <a:r>
              <a:rPr lang="ru-RU" dirty="0" smtClean="0"/>
              <a:t> ситуацию в полости рта.</a:t>
            </a:r>
          </a:p>
          <a:p>
            <a:pPr fontAlgn="base"/>
            <a:r>
              <a:rPr lang="ru-RU" b="1" dirty="0" smtClean="0"/>
              <a:t>Молоко </a:t>
            </a:r>
            <a:r>
              <a:rPr lang="ru-RU" dirty="0" smtClean="0"/>
              <a:t>и </a:t>
            </a:r>
            <a:r>
              <a:rPr lang="ru-RU" b="1" dirty="0" smtClean="0"/>
              <a:t>творог </a:t>
            </a:r>
            <a:r>
              <a:rPr lang="ru-RU" dirty="0" smtClean="0"/>
              <a:t>– тоже богаты кальцием.</a:t>
            </a:r>
          </a:p>
          <a:p>
            <a:pPr fontAlgn="base"/>
            <a:r>
              <a:rPr lang="ru-RU" b="1" dirty="0" smtClean="0"/>
              <a:t>Орехи</a:t>
            </a:r>
            <a:r>
              <a:rPr lang="ru-RU" dirty="0" smtClean="0"/>
              <a:t> – всегда отличались высоким содержанием полезных веществ для многих систем организма (не только зубочелюстной). Однако не стоит забывать, что все орехи высококалорийны.</a:t>
            </a:r>
          </a:p>
          <a:p>
            <a:pPr fontAlgn="base"/>
            <a:r>
              <a:rPr lang="ru-RU" dirty="0" smtClean="0"/>
              <a:t>Таким образом, можно сделать вывод, что многие способы эндогенной </a:t>
            </a:r>
            <a:r>
              <a:rPr lang="ru-RU" dirty="0" err="1" smtClean="0"/>
              <a:t>безлекарственной</a:t>
            </a:r>
            <a:r>
              <a:rPr lang="ru-RU" dirty="0" smtClean="0"/>
              <a:t> профилактики кариеса не только эффективны, но и полезны для организма в целом.</a:t>
            </a:r>
          </a:p>
          <a:p>
            <a:endParaRPr lang="ru-RU" dirty="0"/>
          </a:p>
        </p:txBody>
      </p:sp>
      <p:pic>
        <p:nvPicPr>
          <p:cNvPr id="5122" name="Picture 2" descr="C:\Users\User\Documents\стом\beliy-kunzh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12776"/>
            <a:ext cx="2287141" cy="1199478"/>
          </a:xfrm>
          <a:prstGeom prst="rect">
            <a:avLst/>
          </a:prstGeom>
          <a:noFill/>
        </p:spPr>
      </p:pic>
      <p:pic>
        <p:nvPicPr>
          <p:cNvPr id="5123" name="Picture 3" descr="C:\Users\User\Documents\стом\news_1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564904"/>
            <a:ext cx="3008784" cy="2268160"/>
          </a:xfrm>
          <a:prstGeom prst="rect">
            <a:avLst/>
          </a:prstGeom>
          <a:noFill/>
        </p:spPr>
      </p:pic>
      <p:pic>
        <p:nvPicPr>
          <p:cNvPr id="5124" name="Picture 4" descr="C:\Users\User\Documents\стом\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4869160"/>
            <a:ext cx="2232248" cy="1988840"/>
          </a:xfrm>
          <a:prstGeom prst="rect">
            <a:avLst/>
          </a:prstGeom>
          <a:noFill/>
        </p:spPr>
      </p:pic>
      <p:pic>
        <p:nvPicPr>
          <p:cNvPr id="5126" name="Picture 6" descr="C:\Users\User\Documents\стом\images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869160"/>
            <a:ext cx="1816849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7228656" cy="325974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Эндогенная </a:t>
            </a:r>
            <a:r>
              <a:rPr lang="ru-RU" b="1" dirty="0" err="1" smtClean="0"/>
              <a:t>безлекарственная</a:t>
            </a:r>
            <a:r>
              <a:rPr lang="ru-RU" b="1" dirty="0" smtClean="0"/>
              <a:t> профилактика кариеса </a:t>
            </a:r>
            <a:r>
              <a:rPr lang="ru-RU" dirty="0" smtClean="0"/>
              <a:t>– предполагает соблюдение правил сбалансированного питания.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Ежедневный </a:t>
            </a:r>
            <a:r>
              <a:rPr lang="ru-RU" dirty="0" smtClean="0"/>
              <a:t>рацион обязательно должен включать продукты, содержащие белки и аминокислоты, микроэлементы и витамины. Среди них особо важны разнообразные молочные продукты.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User\Documents\стом\e`ndogennaya-profilaktika-karies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24944"/>
            <a:ext cx="6096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роль питания в развитии </a:t>
            </a:r>
            <a:r>
              <a:rPr lang="ru-RU" sz="2800" dirty="0" err="1" smtClean="0"/>
              <a:t>кариесогенной</a:t>
            </a:r>
            <a:r>
              <a:rPr lang="ru-RU" sz="2800" dirty="0" smtClean="0"/>
              <a:t> ситуации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Исходя из современного представления о причине возникновения </a:t>
            </a:r>
            <a:r>
              <a:rPr lang="ru-RU" i="1" dirty="0" smtClean="0"/>
              <a:t>кариеса зубов </a:t>
            </a:r>
            <a:r>
              <a:rPr lang="ru-RU" dirty="0" smtClean="0"/>
              <a:t>его </a:t>
            </a:r>
            <a:r>
              <a:rPr lang="ru-RU" i="1" dirty="0" smtClean="0"/>
              <a:t>предупреждение</a:t>
            </a:r>
            <a:r>
              <a:rPr lang="ru-RU" dirty="0" smtClean="0"/>
              <a:t> может быть осуществлено комплексом мер, направленных, с одной стороны,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на </a:t>
            </a:r>
            <a:r>
              <a:rPr lang="ru-RU" b="1" dirty="0" smtClean="0"/>
              <a:t>устранение </a:t>
            </a:r>
            <a:r>
              <a:rPr lang="ru-RU" b="1" dirty="0" err="1" smtClean="0"/>
              <a:t>кариесогенной</a:t>
            </a:r>
            <a:r>
              <a:rPr lang="ru-RU" b="1" dirty="0" smtClean="0"/>
              <a:t> ситуации </a:t>
            </a:r>
            <a:r>
              <a:rPr lang="ru-RU" dirty="0" smtClean="0"/>
              <a:t>в полости рта,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а </a:t>
            </a:r>
            <a:r>
              <a:rPr lang="ru-RU" dirty="0" smtClean="0"/>
              <a:t>с другой - на повышение </a:t>
            </a:r>
            <a:r>
              <a:rPr lang="ru-RU" dirty="0" err="1" smtClean="0"/>
              <a:t>резистентности</a:t>
            </a:r>
            <a:r>
              <a:rPr lang="ru-RU" dirty="0" smtClean="0"/>
              <a:t> </a:t>
            </a:r>
            <a:r>
              <a:rPr lang="ru-RU" b="1" dirty="0" smtClean="0"/>
              <a:t>тканей зуба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 мерам </a:t>
            </a:r>
            <a:r>
              <a:rPr lang="ru-RU" b="1" dirty="0" smtClean="0"/>
              <a:t>устранения </a:t>
            </a:r>
            <a:r>
              <a:rPr lang="ru-RU" b="1" dirty="0" err="1" smtClean="0"/>
              <a:t>кариесогенной</a:t>
            </a:r>
            <a:r>
              <a:rPr lang="ru-RU" b="1" dirty="0" smtClean="0"/>
              <a:t> ситуации </a:t>
            </a:r>
            <a:r>
              <a:rPr lang="ru-RU" dirty="0" smtClean="0"/>
              <a:t>относятся: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оздоровление </a:t>
            </a:r>
            <a:r>
              <a:rPr lang="ru-RU" dirty="0" smtClean="0"/>
              <a:t>организма;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ограничение </a:t>
            </a:r>
            <a:r>
              <a:rPr lang="ru-RU" dirty="0" smtClean="0"/>
              <a:t>приема углеводов;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режим </a:t>
            </a:r>
            <a:r>
              <a:rPr lang="ru-RU" dirty="0" smtClean="0"/>
              <a:t>питания;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прием </a:t>
            </a:r>
            <a:r>
              <a:rPr lang="ru-RU" dirty="0" smtClean="0"/>
              <a:t>жесткой пищи;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гигиена </a:t>
            </a:r>
            <a:r>
              <a:rPr lang="ru-RU" dirty="0" smtClean="0"/>
              <a:t>полости рта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улучшение слюноотделения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- устранение </a:t>
            </a:r>
            <a:r>
              <a:rPr lang="ru-RU" dirty="0" smtClean="0"/>
              <a:t>зубочелюстных деформаций;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закрытие </a:t>
            </a:r>
            <a:r>
              <a:rPr lang="ru-RU" dirty="0" err="1" smtClean="0"/>
              <a:t>фиссур</a:t>
            </a:r>
            <a:r>
              <a:rPr lang="ru-RU" dirty="0" smtClean="0"/>
              <a:t> и слепых ямок зуба.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Существуют следующие способы </a:t>
            </a:r>
            <a:r>
              <a:rPr lang="ru-RU" b="1" dirty="0" smtClean="0"/>
              <a:t>повышения </a:t>
            </a:r>
            <a:r>
              <a:rPr lang="ru-RU" b="1" dirty="0" err="1" smtClean="0"/>
              <a:t>резистентности</a:t>
            </a:r>
            <a:r>
              <a:rPr lang="ru-RU" b="1" dirty="0" smtClean="0"/>
              <a:t> эмали зуба</a:t>
            </a:r>
            <a:r>
              <a:rPr lang="ru-RU" dirty="0" smtClean="0"/>
              <a:t>: правильная закладка и развитие тканей зуба; </a:t>
            </a:r>
            <a:r>
              <a:rPr lang="ru-RU" dirty="0" smtClean="0"/>
              <a:t>полноценное </a:t>
            </a:r>
            <a:r>
              <a:rPr lang="ru-RU" dirty="0" smtClean="0"/>
              <a:t>созревание эмали; </a:t>
            </a:r>
            <a:r>
              <a:rPr lang="ru-RU" dirty="0" err="1" smtClean="0"/>
              <a:t>реминерализующая</a:t>
            </a:r>
            <a:r>
              <a:rPr lang="ru-RU" dirty="0" smtClean="0"/>
              <a:t> терапия; </a:t>
            </a:r>
            <a:r>
              <a:rPr lang="ru-RU" dirty="0" err="1" smtClean="0"/>
              <a:t>фторпрепараты</a:t>
            </a:r>
            <a:r>
              <a:rPr lang="ru-RU" dirty="0" smtClean="0"/>
              <a:t> (общего и местного действия).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7444680" cy="6195088"/>
          </a:xfrm>
        </p:spPr>
        <p:txBody>
          <a:bodyPr>
            <a:noAutofit/>
          </a:bodyPr>
          <a:lstStyle/>
          <a:p>
            <a:r>
              <a:rPr lang="ru-RU" sz="1600" dirty="0" smtClean="0"/>
              <a:t>Исследователями установлено, что за последние десятилетия резко возросло употребление населением </a:t>
            </a:r>
            <a:r>
              <a:rPr lang="ru-RU" sz="1600" b="1" dirty="0" smtClean="0"/>
              <a:t>углеводов</a:t>
            </a:r>
            <a:r>
              <a:rPr lang="ru-RU" sz="1600" dirty="0" smtClean="0"/>
              <a:t>. Так, с 1950 года потребление </a:t>
            </a:r>
            <a:r>
              <a:rPr lang="ru-RU" sz="1600" b="1" dirty="0" smtClean="0"/>
              <a:t>сахара</a:t>
            </a:r>
            <a:r>
              <a:rPr lang="ru-RU" sz="1600" dirty="0" smtClean="0"/>
              <a:t> увеличилось </a:t>
            </a:r>
            <a:r>
              <a:rPr lang="ru-RU" sz="1600" b="1" dirty="0" smtClean="0"/>
              <a:t>в 3 раза</a:t>
            </a:r>
            <a:r>
              <a:rPr lang="ru-RU" sz="1600" dirty="0" smtClean="0"/>
              <a:t>.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Кроме </a:t>
            </a:r>
            <a:r>
              <a:rPr lang="ru-RU" sz="1600" dirty="0" smtClean="0"/>
              <a:t>того, имеются достоверные доказательства наличия прямой связи между потреблением сахара и ростом кариеса.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Нравы </a:t>
            </a:r>
            <a:r>
              <a:rPr lang="ru-RU" sz="1600" dirty="0" smtClean="0"/>
              <a:t>и привычки человека способствуют приему сладкой пищи более беспорядочно, как последнее блюдо, в виде липких и вязких веществ, позволяющих им долго задерживаться в полости рта.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При </a:t>
            </a:r>
            <a:r>
              <a:rPr lang="ru-RU" sz="1600" dirty="0" smtClean="0"/>
              <a:t>этих условиях за счет полного набора ферментов микробного происхождения, постоянной температуры 37º, влажности осуществляется полное расщепление углеводов, которое завершается образованием органических кислот (</a:t>
            </a:r>
            <a:r>
              <a:rPr lang="ru-RU" sz="1600" u="sng" dirty="0" smtClean="0"/>
              <a:t>молочной, пировиноградной</a:t>
            </a:r>
            <a:r>
              <a:rPr lang="ru-RU" sz="1600" dirty="0" smtClean="0"/>
              <a:t>), повышение концентрации которых небезразлично для зубов.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 При </a:t>
            </a:r>
            <a:r>
              <a:rPr lang="ru-RU" sz="1600" dirty="0" smtClean="0"/>
              <a:t>недостаточной </a:t>
            </a:r>
            <a:r>
              <a:rPr lang="ru-RU" sz="1600" dirty="0" err="1" smtClean="0"/>
              <a:t>резистентности</a:t>
            </a:r>
            <a:r>
              <a:rPr lang="ru-RU" sz="1600" dirty="0" smtClean="0"/>
              <a:t> эмали она быстро разрушается.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Таким </a:t>
            </a:r>
            <a:r>
              <a:rPr lang="ru-RU" sz="1600" dirty="0" smtClean="0"/>
              <a:t>образом, прием легкоусвояемых углеводов является пусковым моментом деминерализации эмали под микробным налетом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   </a:t>
            </a:r>
            <a:r>
              <a:rPr lang="ru-RU" sz="1600" dirty="0" smtClean="0"/>
              <a:t>Поэтому в диететике кариеса углеводным компонентам пищи придается наибольшее значение.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стом\profilaktika-kariesa-zubov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5238750" cy="42291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5949280"/>
            <a:ext cx="3353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пример запущенного кариеса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Принципы устранения </a:t>
            </a:r>
            <a:r>
              <a:rPr lang="ru-RU" sz="2400" dirty="0" err="1" smtClean="0"/>
              <a:t>кариесогенных</a:t>
            </a:r>
            <a:r>
              <a:rPr lang="ru-RU" sz="2400" dirty="0" smtClean="0"/>
              <a:t> факторов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Имеется несколько перспективных путей снижения </a:t>
            </a:r>
            <a:r>
              <a:rPr lang="ru-RU" dirty="0" err="1" smtClean="0"/>
              <a:t>кариесогенной</a:t>
            </a:r>
            <a:r>
              <a:rPr lang="ru-RU" dirty="0" smtClean="0"/>
              <a:t> роли углеводов:</a:t>
            </a:r>
          </a:p>
          <a:p>
            <a:r>
              <a:rPr lang="ru-RU" dirty="0" smtClean="0"/>
              <a:t>1. </a:t>
            </a:r>
            <a:r>
              <a:rPr lang="ru-RU" b="1" dirty="0" smtClean="0"/>
              <a:t>Уменьшение потребления углеводов</a:t>
            </a:r>
            <a:r>
              <a:rPr lang="ru-RU" dirty="0" smtClean="0"/>
              <a:t>, на первый взгляд, самое простое решение проблемы - на практике оказалось трудно выполнимым. Простые углеводы наиболее доступны и дешевы, обладают высокой энергетической ценностью для организма. Преодоление стереотипа питания может быть решено на протяжении длительного периода времени. Поэтому, указанное направление диететики кариеса зубов пока не оправдало себя. Лишь в период прорезывания и созревания зубов, при активном течении кариеса можно на определенное время запретить потребление сахара.</a:t>
            </a:r>
          </a:p>
          <a:p>
            <a:r>
              <a:rPr lang="ru-RU" dirty="0" smtClean="0"/>
              <a:t>2. </a:t>
            </a:r>
            <a:r>
              <a:rPr lang="ru-RU" b="1" dirty="0" smtClean="0"/>
              <a:t>Снижение частоты потребления углеводов </a:t>
            </a:r>
            <a:r>
              <a:rPr lang="ru-RU" dirty="0" smtClean="0"/>
              <a:t>- </a:t>
            </a:r>
            <a:r>
              <a:rPr lang="ru-RU" dirty="0" err="1" smtClean="0"/>
              <a:t>патогенетически</a:t>
            </a:r>
            <a:r>
              <a:rPr lang="ru-RU" dirty="0" smtClean="0"/>
              <a:t> оправдано, т.к. каждый прием сахара вызывает в полости рта «метаболический взрыв». Снижение частоты таких «взрывов» снижает </a:t>
            </a:r>
            <a:r>
              <a:rPr lang="ru-RU" dirty="0" err="1" smtClean="0"/>
              <a:t>кариесогенное</a:t>
            </a:r>
            <a:r>
              <a:rPr lang="ru-RU" dirty="0" smtClean="0"/>
              <a:t> влияние углеводов пищи и может быть рекомендовано в практику.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7228656" cy="59070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3. </a:t>
            </a:r>
            <a:r>
              <a:rPr lang="ru-RU" b="1" dirty="0" smtClean="0"/>
              <a:t>Замена </a:t>
            </a:r>
            <a:r>
              <a:rPr lang="ru-RU" b="1" dirty="0" err="1" smtClean="0"/>
              <a:t>метаболизируемых</a:t>
            </a:r>
            <a:r>
              <a:rPr lang="ru-RU" b="1" dirty="0" smtClean="0"/>
              <a:t> в полости рта углеводов на </a:t>
            </a:r>
            <a:r>
              <a:rPr lang="ru-RU" b="1" dirty="0" err="1" smtClean="0"/>
              <a:t>неметаболизируемые</a:t>
            </a:r>
            <a:r>
              <a:rPr lang="ru-RU" dirty="0" smtClean="0"/>
              <a:t> предлагает заменить сахар, глюкозу, фруктозу на многоатомные спирты пищевого назначения: ксилит, сорбит, </a:t>
            </a:r>
            <a:r>
              <a:rPr lang="ru-RU" dirty="0" err="1" smtClean="0"/>
              <a:t>маннит</a:t>
            </a:r>
            <a:r>
              <a:rPr lang="ru-RU" dirty="0" smtClean="0"/>
              <a:t>, которые обладают сладким вкусом, безвредны и не расщепляются в полости рта. По своим питательным и вкусовым качествам они уступают сахару. И нет гарантии, что путем мутации не появятся штаммы микробов, способных их расщепить.</a:t>
            </a:r>
          </a:p>
          <a:p>
            <a:r>
              <a:rPr lang="ru-RU" dirty="0" smtClean="0"/>
              <a:t>4</a:t>
            </a:r>
            <a:r>
              <a:rPr lang="ru-RU" b="1" dirty="0" smtClean="0"/>
              <a:t>. Уменьшение времени потребления углеводов в полости рта основано на сокращении контакта углеводов с зубными тканями</a:t>
            </a:r>
            <a:r>
              <a:rPr lang="ru-RU" dirty="0" smtClean="0"/>
              <a:t>, в результате чего снижается их </a:t>
            </a:r>
            <a:r>
              <a:rPr lang="ru-RU" dirty="0" err="1" smtClean="0"/>
              <a:t>кариесогенное</a:t>
            </a:r>
            <a:r>
              <a:rPr lang="ru-RU" dirty="0" smtClean="0"/>
              <a:t> влияние. Доказано, что в течение 20 - 40 минут после приема пищи происходит активная утилизация углеводов микрофлорой. Это самый критический период для эмали. </a:t>
            </a:r>
            <a:endParaRPr lang="ru-RU" dirty="0" smtClean="0"/>
          </a:p>
          <a:p>
            <a:r>
              <a:rPr lang="ru-RU" dirty="0" smtClean="0"/>
              <a:t>Чтобы </a:t>
            </a:r>
            <a:r>
              <a:rPr lang="ru-RU" dirty="0" smtClean="0"/>
              <a:t>избежать этого, профессором </a:t>
            </a:r>
            <a:r>
              <a:rPr lang="ru-RU" b="1" dirty="0" smtClean="0"/>
              <a:t>В.К. Леонтьевым </a:t>
            </a:r>
            <a:r>
              <a:rPr lang="ru-RU" dirty="0" smtClean="0"/>
              <a:t>предложен термин </a:t>
            </a:r>
            <a:r>
              <a:rPr lang="ru-RU" b="1" dirty="0" smtClean="0"/>
              <a:t>«культура потребления углеводов»</a:t>
            </a:r>
            <a:r>
              <a:rPr lang="ru-RU" dirty="0" smtClean="0"/>
              <a:t> в виде 4 правил:</a:t>
            </a:r>
          </a:p>
          <a:p>
            <a:pPr>
              <a:buNone/>
            </a:pPr>
            <a:r>
              <a:rPr lang="ru-RU" b="1" dirty="0" smtClean="0"/>
              <a:t>- не есть сладкое на ночь,</a:t>
            </a:r>
          </a:p>
          <a:p>
            <a:pPr>
              <a:buNone/>
            </a:pPr>
            <a:r>
              <a:rPr lang="ru-RU" b="1" dirty="0" smtClean="0"/>
              <a:t>- не употреблять сладкое как последнее блюдо при приеме пищи,</a:t>
            </a:r>
          </a:p>
          <a:p>
            <a:pPr>
              <a:buNone/>
            </a:pPr>
            <a:r>
              <a:rPr lang="ru-RU" b="1" dirty="0" smtClean="0"/>
              <a:t>- не есть сладкое между приемами пищи,</a:t>
            </a:r>
          </a:p>
          <a:p>
            <a:pPr>
              <a:buNone/>
            </a:pPr>
            <a:r>
              <a:rPr lang="ru-RU" b="1" dirty="0" smtClean="0"/>
              <a:t>- если </a:t>
            </a:r>
            <a:r>
              <a:rPr lang="ru-RU" b="1" dirty="0" smtClean="0"/>
              <a:t>нарушено</a:t>
            </a:r>
            <a:r>
              <a:rPr lang="ru-RU" dirty="0" smtClean="0"/>
              <a:t> какое-либо из трех правил, то необходимо </a:t>
            </a:r>
            <a:r>
              <a:rPr lang="ru-RU" b="1" dirty="0" smtClean="0"/>
              <a:t>почистить зубы </a:t>
            </a:r>
            <a:r>
              <a:rPr lang="ru-RU" b="1" dirty="0" smtClean="0"/>
              <a:t>или прополоскать рот. </a:t>
            </a:r>
            <a:endParaRPr lang="ru-RU" b="1" dirty="0" smtClean="0"/>
          </a:p>
          <a:p>
            <a:pPr>
              <a:buFontTx/>
              <a:buChar char="-"/>
            </a:pPr>
            <a:r>
              <a:rPr lang="ru-RU" dirty="0" smtClean="0"/>
              <a:t>Эти </a:t>
            </a:r>
            <a:r>
              <a:rPr lang="ru-RU" dirty="0" smtClean="0"/>
              <a:t>правила легки, понятны для усвоения, легче других приемов, могут перейти в убеждения и навыки людей, поэтому данный подход перспективен и может рекомендоваться в широкую практику.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5. </a:t>
            </a:r>
            <a:r>
              <a:rPr lang="ru-RU" b="1" dirty="0" smtClean="0"/>
              <a:t>Устранения свободных углеводов из полости рта путем их ускоренного выведения</a:t>
            </a:r>
            <a:r>
              <a:rPr lang="ru-RU" dirty="0" smtClean="0"/>
              <a:t> предлагает закрепить их в привычку населения </a:t>
            </a:r>
            <a:r>
              <a:rPr lang="ru-RU" b="1" dirty="0" smtClean="0"/>
              <a:t>полоскание полости рта после каждого приема пищи</a:t>
            </a:r>
            <a:r>
              <a:rPr lang="ru-RU" dirty="0" smtClean="0"/>
              <a:t>, </a:t>
            </a:r>
            <a:r>
              <a:rPr lang="ru-RU" b="1" dirty="0" smtClean="0"/>
              <a:t>особенно углеводной</a:t>
            </a:r>
            <a:r>
              <a:rPr lang="ru-RU" dirty="0" smtClean="0"/>
              <a:t>. При этом за счет эвакуации углеводов исчезает субстрат для метаболизма микрофлоры и естественно падает </a:t>
            </a:r>
            <a:r>
              <a:rPr lang="ru-RU" dirty="0" err="1" smtClean="0"/>
              <a:t>кариесогенное</a:t>
            </a:r>
            <a:r>
              <a:rPr lang="ru-RU" dirty="0" smtClean="0"/>
              <a:t> воздействие. Этот способ не требует специальных затрат, в связи с чем может быть рекомендован к внедрению.</a:t>
            </a:r>
          </a:p>
          <a:p>
            <a:r>
              <a:rPr lang="ru-RU" dirty="0" smtClean="0"/>
              <a:t>6. </a:t>
            </a:r>
            <a:r>
              <a:rPr lang="ru-RU" b="1" dirty="0" smtClean="0"/>
              <a:t>Устранение свободных углеводов из полости рта путем специального ферментативного расщепления.</a:t>
            </a:r>
            <a:r>
              <a:rPr lang="ru-RU" dirty="0" smtClean="0"/>
              <a:t> Этот метод предполагает применение ферментов, предназначенных не для </a:t>
            </a:r>
            <a:r>
              <a:rPr lang="ru-RU" dirty="0" err="1" smtClean="0"/>
              <a:t>ацидогенного</a:t>
            </a:r>
            <a:r>
              <a:rPr lang="ru-RU" dirty="0" smtClean="0"/>
              <a:t> метаболизма углеводов в полости рта. С этой целью за </a:t>
            </a:r>
            <a:r>
              <a:rPr lang="ru-RU" dirty="0" smtClean="0"/>
              <a:t>рубежом были использованы </a:t>
            </a:r>
            <a:r>
              <a:rPr lang="ru-RU" b="1" dirty="0" smtClean="0"/>
              <a:t>ферменты инвертаза </a:t>
            </a:r>
            <a:r>
              <a:rPr lang="ru-RU" dirty="0" smtClean="0"/>
              <a:t>и </a:t>
            </a:r>
            <a:r>
              <a:rPr lang="ru-RU" b="1" dirty="0" err="1" smtClean="0"/>
              <a:t>лактаза-дегидрогеназа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</TotalTime>
  <Words>998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эндогенная безлекарственная профилактика кариеса. роль питания в развитии кариесогенной ситуации. Принципы устранения кариесогенных факторов, касающихся вопросов питания. </vt:lpstr>
      <vt:lpstr>Слайд 2</vt:lpstr>
      <vt:lpstr>роль питания в развитии кариесогенной ситуации</vt:lpstr>
      <vt:lpstr>Слайд 4</vt:lpstr>
      <vt:lpstr>Слайд 5</vt:lpstr>
      <vt:lpstr>Слайд 6</vt:lpstr>
      <vt:lpstr>Принципы устранения кариесогенных факторов</vt:lpstr>
      <vt:lpstr>Слайд 8</vt:lpstr>
      <vt:lpstr>Слайд 9</vt:lpstr>
      <vt:lpstr>Слайд 10</vt:lpstr>
      <vt:lpstr>В список наиболее полезных для здоровья зубов и доступных широким слоям населения продуктов входят: </vt:lpstr>
      <vt:lpstr> Продукты, которые способны дополнительно укрепить зубную эмаль: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эндогенная безлекарственная профилактика кариеса. роль питания в развитии кариесогенной ситуации. Принципы устранения кариесогенных факторов, касающихся вопросов питания. </dc:title>
  <dc:creator>User</dc:creator>
  <cp:lastModifiedBy>User</cp:lastModifiedBy>
  <cp:revision>11</cp:revision>
  <dcterms:created xsi:type="dcterms:W3CDTF">2015-12-08T08:34:05Z</dcterms:created>
  <dcterms:modified xsi:type="dcterms:W3CDTF">2015-12-08T10:19:35Z</dcterms:modified>
</cp:coreProperties>
</file>