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E0EA64"/>
    <a:srgbClr val="E294E4"/>
    <a:srgbClr val="8A238D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24" autoAdjust="0"/>
  </p:normalViewPr>
  <p:slideViewPr>
    <p:cSldViewPr>
      <p:cViewPr varScale="1">
        <p:scale>
          <a:sx n="67" d="100"/>
          <a:sy n="67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D4DD0-B232-491E-8E8F-FBAC12AA9EBD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8A409-3101-47DF-BBB8-2D0708AFE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8A409-3101-47DF-BBB8-2D0708AFEC0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8229600" cy="18288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9966"/>
                </a:solidFill>
              </a:rPr>
              <a:t>Особенности и проблемы промышленного переворота в России. Развитие капитализма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572008"/>
            <a:ext cx="6400800" cy="1752600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Галкина Юлия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Особенности развития капитализма в сельском хозяйстве.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Происходило обезземеливание основной массы крестьянства</a:t>
            </a:r>
          </a:p>
          <a:p>
            <a:r>
              <a:rPr lang="ru-RU" dirty="0" smtClean="0"/>
              <a:t>Рост эмиграции из России.  Крестьяне массами устремлялись на заработки в приграничные государства, а затем и в США, Канаду, Аргентину, Бразилию и даже Австралию. </a:t>
            </a:r>
          </a:p>
          <a:p>
            <a:r>
              <a:rPr lang="ru-RU" dirty="0" smtClean="0"/>
              <a:t>Расширение посевных площадей, рост валовых объемов сельскохозяйственных культур, повышение урожайности, использование удобрений, машин и т.д.</a:t>
            </a:r>
          </a:p>
          <a:p>
            <a:r>
              <a:rPr lang="ru-RU" dirty="0" smtClean="0"/>
              <a:t>Но в целом аграрный сектор российской экономики значительно отставал от промышленного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Формирование монополистического и государственного капитализма.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720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Кризис начала века, разорив массу слабых предприятий, ускорил процесс концентрации промышленных предприятий</a:t>
            </a:r>
          </a:p>
          <a:p>
            <a:r>
              <a:rPr lang="ru-RU" sz="2400" dirty="0" smtClean="0"/>
              <a:t>Бурными темпами шел процесс акционирования.</a:t>
            </a:r>
          </a:p>
          <a:p>
            <a:r>
              <a:rPr lang="ru-RU" sz="2400" dirty="0" smtClean="0"/>
              <a:t>Одновременно шло укрепление банков, образовывались банковские группы</a:t>
            </a:r>
          </a:p>
          <a:p>
            <a:r>
              <a:rPr lang="ru-RU" sz="2400" dirty="0" smtClean="0"/>
              <a:t>Вывоз капиталов в России не получил особого размаха, что объяснялось как недостатком финансовых средств, так и необходимостью освоения огромных колониальных районов империи</a:t>
            </a:r>
          </a:p>
          <a:p>
            <a:r>
              <a:rPr lang="ru-RU" sz="2400" dirty="0" smtClean="0"/>
              <a:t>Незначительным было и участие российских предпринимателей в международных союзах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dirty="0" smtClean="0"/>
              <a:t>Несмотря на высокие темпы экономического развития, Россия значительно отставала  от стран Запада. В начале XX в. она была среднеразвитой аграрно-индустриальной страной с ярко выраженной многоукладной экономикой. Наряду высокоразвитой капиталистической индустрией большой удельный вес в ней принадлежал различным раннекапиталистическим и полуфеодальным формам хозяйства - от мануфактурного, мелкотоварного до патриархально-натурального.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и предпосылки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развития промышленного переворота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этап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этап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капитализма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дифференциация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Монополистический и государственный капитализм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Важнейшим фактором  стало прогрессирующее общественное и территориальное разделение труда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Четкое размежевание промышленных и земледельческих районов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Рост промышленных городов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Широкое распространение крестьянских неземледельческих промыслов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Развитие капиталистической мануфактуры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Укрепление международных торговых отношений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/>
              <a:t>Предпосылками для начала промышленной революции стал ряд технических изобретений: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На мануфактурах металлургических и железоделательных с начала XVIII в. применяли водяное колесо, т. е. энергию воды;</a:t>
            </a:r>
          </a:p>
          <a:p>
            <a:pPr fontAlgn="base"/>
            <a:r>
              <a:rPr lang="ru-RU" dirty="0" smtClean="0"/>
              <a:t> В мукомольном производстве использовалась энергия ветра и воды, т. е. ветряные и водяные мельницы;</a:t>
            </a:r>
          </a:p>
          <a:p>
            <a:pPr fontAlgn="base"/>
            <a:r>
              <a:rPr lang="ru-RU" dirty="0" smtClean="0"/>
              <a:t>Существовали “бумажные” мельницы для перемалывания тряпичного сырья с использованием мускульной энергии человека;</a:t>
            </a:r>
          </a:p>
          <a:p>
            <a:pPr fontAlgn="base"/>
            <a:r>
              <a:rPr lang="ru-RU" dirty="0" smtClean="0"/>
              <a:t>Для дробления руды в металлургии использовали “машинные толчеи” с помощью энергии воды;</a:t>
            </a:r>
          </a:p>
          <a:p>
            <a:pPr fontAlgn="base"/>
            <a:r>
              <a:rPr lang="ru-RU" dirty="0" smtClean="0"/>
              <a:t>Новые машины и технологии изобрели: М. Ломоносов, И. Ползунов, А. Нартов, Кулибин и другие.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развития промышленного переворота. Первый этап (1830—1850-е гг.).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550070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— начался значительно позже, чем в экономически развитых европейских странах (в Англии, например, первые фабрики появились в 60-е гг. XVIII в., во Франции — в начале XIX в.);</a:t>
            </a:r>
          </a:p>
          <a:p>
            <a:r>
              <a:rPr lang="ru-RU" sz="2000" dirty="0" smtClean="0">
                <a:latin typeface="Calibri"/>
                <a:ea typeface="Calibri"/>
                <a:cs typeface="Times New Roman"/>
              </a:rPr>
              <a:t>— начался в условиях господства крепостнической экономики (как следствие-</a:t>
            </a:r>
            <a:r>
              <a:rPr lang="ru-RU" sz="2000" dirty="0" smtClean="0"/>
              <a:t>неравномерность размещения промышленных предприятий по территории страны);</a:t>
            </a:r>
          </a:p>
          <a:p>
            <a:r>
              <a:rPr lang="ru-RU" sz="2000" dirty="0" smtClean="0">
                <a:latin typeface="Calibri"/>
                <a:ea typeface="Calibri"/>
                <a:cs typeface="Times New Roman"/>
              </a:rPr>
              <a:t>— </a:t>
            </a:r>
            <a:r>
              <a:rPr lang="ru-RU" sz="2000" dirty="0" smtClean="0"/>
              <a:t>сдерживался замедленностью формирования крупных предпринимательских капиталов </a:t>
            </a:r>
          </a:p>
          <a:p>
            <a:r>
              <a:rPr lang="ru-RU" sz="2000" dirty="0" smtClean="0"/>
              <a:t>— не стал в дореформенной России причиной быстрого роста новых классов — промышленной буржуазии и промышленного пролетариата. Причины состояли в сохранении крепостнической системы хозяйства</a:t>
            </a:r>
          </a:p>
          <a:p>
            <a:r>
              <a:rPr lang="ru-RU" sz="2000" dirty="0" smtClean="0"/>
              <a:t>— происходил при непосредственном (государственные заказы, вложение казенных капиталов) и опосредованном (протекционистские тарифы) участии государства.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E0EA6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развития промышленного переворота. Второй этап (1860—1880-е гг.).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35785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— происходил в новых условиях, после отмены крепостного права, крестьянской реформы 1861 г., снявшей многие преграды на пути развития капитализма в стране;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/>
                <a:ea typeface="Calibri"/>
                <a:cs typeface="Times New Roman"/>
              </a:rPr>
              <a:t>— сопровождался возникновением новых отраслей промышленности — нефтехимической, химической, машиностроительной и др.;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/>
              <a:t>— привел к появлению промышленных районов, свободных от крепостнических традиций, и упадку районов, где ранее преобладала крепостническая промышленность;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/>
              <a:t>— сопровождался быстрым развитием транспорта , прежде всего железнодорожного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/>
              <a:t>— чрезвычайно значительным оставалось участие государства в развитии промышленности (казенные заказы, закладка государственных предприятий, государственные субсидии и кредиты и др.).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/>
              <a:t>— имел важные социальные последствия .Новым явлением было формирование промышленной буржуазии и промышленного пролетариата.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543956" cy="578645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Выпуск самых дешевых тканей задерживался отсутствием отечественного сырья</a:t>
            </a:r>
          </a:p>
          <a:p>
            <a:r>
              <a:rPr lang="ru-RU" sz="2400" dirty="0" smtClean="0"/>
              <a:t>Нехватка капиталов в стране с преобладанием в структуре производств предприятий государственной формы собственности и оскудение казны после Крымской войны</a:t>
            </a:r>
          </a:p>
          <a:p>
            <a:r>
              <a:rPr lang="ru-RU" sz="2400" dirty="0" smtClean="0"/>
              <a:t>Проблема с набором квалифицированных кадров</a:t>
            </a:r>
          </a:p>
          <a:p>
            <a:r>
              <a:rPr lang="ru-RU" sz="2400" dirty="0" smtClean="0"/>
              <a:t>Отставание в развитии станкостроения</a:t>
            </a:r>
          </a:p>
          <a:p>
            <a:r>
              <a:rPr lang="ru-RU" sz="2400" dirty="0" smtClean="0"/>
              <a:t>Отрасли легкой промышленности развивались в последней трети XIX в. более низкими темпами, чем тяжелой</a:t>
            </a:r>
          </a:p>
          <a:p>
            <a:r>
              <a:rPr lang="ru-RU" sz="2400" dirty="0" smtClean="0"/>
              <a:t>Существовали также неравномерность, скачкообразность в прогрессе отраслей тяжелой промышленности</a:t>
            </a:r>
          </a:p>
          <a:p>
            <a:r>
              <a:rPr lang="ru-RU" sz="2400" dirty="0" smtClean="0"/>
              <a:t>В старых промышленных районах медленно шло техническое переоборудование</a:t>
            </a:r>
          </a:p>
          <a:p>
            <a:r>
              <a:rPr lang="ru-RU" sz="2400" dirty="0" smtClean="0"/>
              <a:t>Неустроенным оставался на многие годы быт фабрично-заводских рабочих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развития капитализма.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78647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Товарное производство стало господствующей формой во всех отраслях хозяйства. Товаром стала и рабочая сила</a:t>
            </a:r>
          </a:p>
          <a:p>
            <a:r>
              <a:rPr lang="ru-RU" sz="2400" dirty="0" smtClean="0"/>
              <a:t> С 1865 по 1890 год число фабрично-заводских и железнодорожных рабочих, по исчисленьям В. И. Ленина, увеличилось в два раза — с 706 тыс. до 1438 тыс. человек.</a:t>
            </a:r>
          </a:p>
          <a:p>
            <a:r>
              <a:rPr lang="ru-RU" sz="2400" dirty="0" smtClean="0"/>
              <a:t>С 1863 по 1883 год городское население выросло — с 6 млн. почти до 10 млн. человек. Если в 1863 году в городах с населением в 50 тыс. человек и более проживал 27% городского населения страны, то в 1885 году в них проживал 41% всего городского населения.</a:t>
            </a:r>
          </a:p>
          <a:p>
            <a:r>
              <a:rPr lang="ru-RU" sz="2400" dirty="0" smtClean="0"/>
              <a:t>Широкое развитие получила организация системы кредита банка, акционерных обществ.</a:t>
            </a:r>
          </a:p>
          <a:p>
            <a:r>
              <a:rPr lang="ru-RU" sz="2400" dirty="0" smtClean="0"/>
              <a:t> С 1864 по 1873 год возникли 39 частных коммерческих банков, 242 городских общественных банка и 54 общества взаимного кредита.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Социальная дифференциация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Разложение крестьянства создавало условия для расширения внутреннего рынка.</a:t>
            </a:r>
          </a:p>
          <a:p>
            <a:r>
              <a:rPr lang="ru-RU" dirty="0" smtClean="0"/>
              <a:t>Деревенская буржуазия увеличивала спрос не только на предметы широкого потребления, но и на сельскохозяйственные машины, на предметы деревенской роскоши и моды</a:t>
            </a:r>
          </a:p>
          <a:p>
            <a:r>
              <a:rPr lang="ru-RU" dirty="0" smtClean="0"/>
              <a:t>Деревенская беднота вынуждена была сокращать свое хозяйство до минимума и влачить полуголодное существование</a:t>
            </a:r>
          </a:p>
          <a:p>
            <a:r>
              <a:rPr lang="ru-RU" dirty="0" smtClean="0"/>
              <a:t>Создание рынка рабочей силы, создание промышленной армии труда из той части деревенской бедноты, которая вынуждена была искать заработка на стороне, в городе, на фабрике, на заводе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325</TotalTime>
  <Words>727</Words>
  <PresentationFormat>On-screen Show (4:3)</PresentationFormat>
  <Paragraphs>75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Апекс</vt:lpstr>
      <vt:lpstr>Особенности и проблемы промышленного переворота в России. Развитие капитализма.</vt:lpstr>
      <vt:lpstr>План.</vt:lpstr>
      <vt:lpstr>Факторы</vt:lpstr>
      <vt:lpstr>Предпосылками для начала промышленной революции стал ряд технических изобретений:</vt:lpstr>
      <vt:lpstr>Особенности развития промышленного переворота. Первый этап (1830—1850-е гг.).</vt:lpstr>
      <vt:lpstr>Особенности развития промышленного переворота. Второй этап (1860—1880-е гг.).</vt:lpstr>
      <vt:lpstr>Проблемы</vt:lpstr>
      <vt:lpstr>Особенности развития капитализма.</vt:lpstr>
      <vt:lpstr>Социальная дифференциация</vt:lpstr>
      <vt:lpstr>Особенности развития капитализма в сельском хозяйстве.</vt:lpstr>
      <vt:lpstr>Формирование монополистического и государственного капитализма.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и проблемы промышленного переворота в России. Развитие капитализма.</dc:title>
  <dc:creator>ЛюЛик</dc:creator>
  <cp:lastModifiedBy>Virtual PC</cp:lastModifiedBy>
  <cp:revision>34</cp:revision>
  <dcterms:created xsi:type="dcterms:W3CDTF">2010-11-07T14:00:14Z</dcterms:created>
  <dcterms:modified xsi:type="dcterms:W3CDTF">2010-11-22T16:39:24Z</dcterms:modified>
</cp:coreProperties>
</file>