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24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9E778-FAEF-4483-82B6-4D64C9015EE1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3075D-A384-41F6-9FAA-87F52264C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211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3075D-A384-41F6-9FAA-87F52264C17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092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5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47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799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856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8055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07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499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4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>
          <a:xfrm>
            <a:off x="11456989" y="6330541"/>
            <a:ext cx="735011" cy="365125"/>
          </a:xfrm>
        </p:spPr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78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33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0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0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3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3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46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13F006A-0AFC-4986-8847-4817C2A61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7394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Моделирование и анализ параллельных вычислений.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935224"/>
            <a:ext cx="9144000" cy="2322576"/>
          </a:xfrm>
        </p:spPr>
        <p:txBody>
          <a:bodyPr/>
          <a:lstStyle/>
          <a:p>
            <a:r>
              <a:rPr lang="ru-RU" dirty="0" smtClean="0"/>
              <a:t>Коммуникационная </a:t>
            </a:r>
            <a:r>
              <a:rPr lang="ru-RU" dirty="0"/>
              <a:t>трудоемкость параллельных алгоритмов.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006A-0AFC-4986-8847-4817C2A611F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11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Оценки трудоемкости для различных топологий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68880" y="2133600"/>
            <a:ext cx="9035732" cy="4171950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ru-RU" b="1" dirty="0" smtClean="0"/>
              <a:t>Топология		Диаметр</a:t>
            </a:r>
          </a:p>
          <a:p>
            <a:pPr fontAlgn="t">
              <a:buNone/>
            </a:pPr>
            <a:r>
              <a:rPr lang="ru-RU" dirty="0" smtClean="0"/>
              <a:t>Граф			1</a:t>
            </a:r>
          </a:p>
          <a:p>
            <a:pPr fontAlgn="t">
              <a:buNone/>
            </a:pPr>
            <a:r>
              <a:rPr lang="ru-RU" dirty="0" smtClean="0"/>
              <a:t>Звезда			2</a:t>
            </a:r>
          </a:p>
          <a:p>
            <a:pPr fontAlgn="t">
              <a:buNone/>
            </a:pPr>
            <a:r>
              <a:rPr lang="ru-RU" dirty="0" smtClean="0"/>
              <a:t>Линейка		</a:t>
            </a:r>
            <a:r>
              <a:rPr lang="ru-RU" dirty="0" err="1" smtClean="0"/>
              <a:t>р</a:t>
            </a:r>
            <a:r>
              <a:rPr lang="ru-RU" dirty="0" smtClean="0"/>
              <a:t> - 1</a:t>
            </a:r>
          </a:p>
          <a:p>
            <a:pPr fontAlgn="t">
              <a:buNone/>
            </a:pPr>
            <a:r>
              <a:rPr lang="ru-RU" dirty="0" smtClean="0"/>
              <a:t>Кольцо			р/2</a:t>
            </a:r>
          </a:p>
          <a:p>
            <a:pPr fontAlgn="t">
              <a:buNone/>
            </a:pPr>
            <a:r>
              <a:rPr lang="ru-RU" dirty="0" smtClean="0"/>
              <a:t>Решетка (2</a:t>
            </a:r>
            <a:r>
              <a:rPr lang="en-US" dirty="0" smtClean="0"/>
              <a:t>D</a:t>
            </a:r>
            <a:r>
              <a:rPr lang="ru-RU" dirty="0" smtClean="0"/>
              <a:t>)	2(√р - 1)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Диаметр </a:t>
            </a:r>
            <a:r>
              <a:rPr lang="ru-RU" dirty="0" smtClean="0"/>
              <a:t>– определяет время передачи данных, </a:t>
            </a:r>
            <a:r>
              <a:rPr lang="en-US" b="1" dirty="0" smtClean="0"/>
              <a:t>max</a:t>
            </a:r>
            <a:r>
              <a:rPr lang="ru-RU" b="1" dirty="0" smtClean="0"/>
              <a:t> расстояние </a:t>
            </a:r>
            <a:r>
              <a:rPr lang="ru-RU" dirty="0" smtClean="0"/>
              <a:t>между 2 </a:t>
            </a:r>
            <a:r>
              <a:rPr lang="en-US" dirty="0" smtClean="0"/>
              <a:t>CPU </a:t>
            </a:r>
            <a:r>
              <a:rPr lang="ru-RU" dirty="0" smtClean="0"/>
              <a:t>сети (</a:t>
            </a:r>
            <a:r>
              <a:rPr lang="ru-RU" sz="1900" i="1" dirty="0"/>
              <a:t>расстояние равно величине кратчайшего</a:t>
            </a:r>
            <a:r>
              <a:rPr lang="en-US" sz="1900" i="1" dirty="0"/>
              <a:t> </a:t>
            </a:r>
            <a:r>
              <a:rPr lang="ru-RU" sz="1900" i="1" dirty="0"/>
              <a:t>пути</a:t>
            </a:r>
            <a:r>
              <a:rPr lang="ru-RU" dirty="0" smtClean="0"/>
              <a:t>).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0858436" y="6305550"/>
            <a:ext cx="1292352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6077" y="357445"/>
            <a:ext cx="8911687" cy="8606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Передача между двумя </a:t>
            </a:r>
            <a:r>
              <a:rPr lang="en-US" dirty="0" smtClean="0"/>
              <a:t>CPU</a:t>
            </a:r>
            <a:r>
              <a:rPr lang="ru-RU" dirty="0" smtClean="0"/>
              <a:t> сети (топология «кольцо»)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81528" y="1552338"/>
            <a:ext cx="6775704" cy="4052934"/>
          </a:xfrm>
        </p:spPr>
        <p:txBody>
          <a:bodyPr>
            <a:normAutofit/>
          </a:bodyPr>
          <a:lstStyle/>
          <a:p>
            <a:r>
              <a:rPr lang="ru-RU" dirty="0"/>
              <a:t>Для оценки нужно:</a:t>
            </a:r>
          </a:p>
          <a:p>
            <a:pPr lvl="1"/>
            <a:r>
              <a:rPr lang="ru-RU" dirty="0"/>
              <a:t>Определить алгоритм пересылки.</a:t>
            </a:r>
          </a:p>
          <a:p>
            <a:pPr lvl="1"/>
            <a:r>
              <a:rPr lang="ru-RU" dirty="0"/>
              <a:t>В формулы вместо</a:t>
            </a:r>
            <a:r>
              <a:rPr lang="ru-RU" sz="2200" dirty="0"/>
              <a:t> </a:t>
            </a:r>
            <a:r>
              <a:rPr lang="en-US" sz="2200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200" dirty="0"/>
              <a:t> </a:t>
            </a:r>
            <a:r>
              <a:rPr lang="ru-RU" dirty="0"/>
              <a:t>подставить значение диаметра</a:t>
            </a:r>
          </a:p>
          <a:p>
            <a:r>
              <a:rPr lang="ru-RU" dirty="0" smtClean="0"/>
              <a:t>Передача сообщений</a:t>
            </a:r>
          </a:p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=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p/2</a:t>
            </a:r>
            <a:endParaRPr lang="ru-RU" dirty="0" smtClean="0"/>
          </a:p>
          <a:p>
            <a:pPr>
              <a:buNone/>
            </a:pPr>
            <a:r>
              <a:rPr lang="ru-RU" sz="1600" i="1" dirty="0" smtClean="0"/>
              <a:t>(«длинные» сообщения)</a:t>
            </a:r>
            <a:br>
              <a:rPr lang="ru-RU" sz="1600" i="1" dirty="0" smtClean="0"/>
            </a:br>
            <a:endParaRPr lang="ru-RU" sz="1600" i="1" dirty="0" smtClean="0"/>
          </a:p>
          <a:p>
            <a:r>
              <a:rPr lang="ru-RU" dirty="0" smtClean="0"/>
              <a:t>Передача пакетов</a:t>
            </a:r>
            <a:endParaRPr lang="en-US" dirty="0" smtClean="0"/>
          </a:p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= =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ru-RU" dirty="0" smtClean="0"/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p/2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499" y="116632"/>
            <a:ext cx="10328085" cy="16978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Передача от одного </a:t>
            </a:r>
            <a:r>
              <a:rPr lang="en-US" sz="2800" dirty="0" smtClean="0"/>
              <a:t>CPU</a:t>
            </a:r>
            <a:r>
              <a:rPr lang="ru-RU" sz="2800" dirty="0" smtClean="0"/>
              <a:t> всем остальным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br>
              <a:rPr lang="ru-RU" sz="2800" dirty="0" smtClean="0"/>
            </a:br>
            <a:r>
              <a:rPr lang="en-US" sz="2000" i="1" dirty="0" smtClean="0"/>
              <a:t>single-node broadcast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Прием на одном </a:t>
            </a:r>
            <a:r>
              <a:rPr lang="en-US" sz="2800" dirty="0" smtClean="0"/>
              <a:t>CPU</a:t>
            </a:r>
            <a:r>
              <a:rPr lang="ru-RU" sz="2800" dirty="0" smtClean="0"/>
              <a:t> от всех остальных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 </a:t>
            </a:r>
            <a:r>
              <a:rPr lang="en-US" sz="2000" i="1" dirty="0" smtClean="0"/>
              <a:t>single-node accumulation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4144" y="2132856"/>
            <a:ext cx="9997440" cy="36724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Передача сообщений:</a:t>
            </a:r>
          </a:p>
          <a:p>
            <a:pPr lvl="1"/>
            <a:r>
              <a:rPr lang="ru-RU" dirty="0" smtClean="0"/>
              <a:t>От источника к 2 соседним </a:t>
            </a:r>
            <a:r>
              <a:rPr lang="en-US" dirty="0" smtClean="0"/>
              <a:t>CPU</a:t>
            </a:r>
            <a:endParaRPr lang="ru-RU" dirty="0" smtClean="0"/>
          </a:p>
          <a:p>
            <a:pPr lvl="1"/>
            <a:r>
              <a:rPr lang="ru-RU" dirty="0" smtClean="0"/>
              <a:t>2 соседних – далее по сети (кольцо)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= </a:t>
            </a:r>
            <a:r>
              <a:rPr lang="ru-RU" dirty="0" smtClean="0"/>
              <a:t>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)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p/2</a:t>
            </a:r>
            <a:endParaRPr lang="ru-RU" dirty="0" smtClean="0"/>
          </a:p>
          <a:p>
            <a:r>
              <a:rPr lang="ru-RU" dirty="0" smtClean="0"/>
              <a:t>Передача пакетов – «</a:t>
            </a:r>
            <a:r>
              <a:rPr lang="ru-RU" dirty="0" err="1" smtClean="0"/>
              <a:t>каскадно</a:t>
            </a:r>
            <a:r>
              <a:rPr lang="ru-RU" dirty="0" smtClean="0"/>
              <a:t>»</a:t>
            </a:r>
          </a:p>
          <a:p>
            <a:pPr lvl="1"/>
            <a:r>
              <a:rPr lang="ru-RU" dirty="0" smtClean="0"/>
              <a:t>От источника к </a:t>
            </a:r>
            <a:r>
              <a:rPr lang="en-US" dirty="0" smtClean="0"/>
              <a:t>CPU</a:t>
            </a:r>
            <a:r>
              <a:rPr lang="en-CA" dirty="0" smtClean="0"/>
              <a:t> </a:t>
            </a:r>
            <a:r>
              <a:rPr lang="ru-RU" dirty="0" smtClean="0"/>
              <a:t>на расстоянии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/2</a:t>
            </a:r>
          </a:p>
          <a:p>
            <a:pPr lvl="1"/>
            <a:r>
              <a:rPr lang="en-US" dirty="0" smtClean="0"/>
              <a:t>CPU1 </a:t>
            </a:r>
            <a:r>
              <a:rPr lang="ru-RU" dirty="0" smtClean="0"/>
              <a:t>и </a:t>
            </a:r>
            <a:r>
              <a:rPr lang="en-US" dirty="0" smtClean="0"/>
              <a:t>CPU2</a:t>
            </a:r>
            <a:r>
              <a:rPr lang="ru-RU" dirty="0" smtClean="0"/>
              <a:t> – </a:t>
            </a:r>
            <a:r>
              <a:rPr lang="en-US" dirty="0" smtClean="0"/>
              <a:t>CPU</a:t>
            </a:r>
            <a:r>
              <a:rPr lang="ru-RU" dirty="0" smtClean="0"/>
              <a:t> на расстоянии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/4</a:t>
            </a:r>
          </a:p>
          <a:p>
            <a:pPr lvl="1"/>
            <a:r>
              <a:rPr lang="ru-RU" dirty="0" smtClean="0"/>
              <a:t>…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 lvl="1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209" t="80000" r="19942" b="6241"/>
          <a:stretch>
            <a:fillRect/>
          </a:stretch>
        </p:blipFill>
        <p:spPr bwMode="auto">
          <a:xfrm>
            <a:off x="1583499" y="5301208"/>
            <a:ext cx="9985109" cy="12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3858" t="47039" r="32017" b="28601"/>
          <a:stretch>
            <a:fillRect/>
          </a:stretch>
        </p:blipFill>
        <p:spPr bwMode="auto">
          <a:xfrm>
            <a:off x="7090964" y="1633276"/>
            <a:ext cx="4991956" cy="197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625" t="40320" r="21776" b="10961"/>
          <a:stretch>
            <a:fillRect/>
          </a:stretch>
        </p:blipFill>
        <p:spPr bwMode="auto">
          <a:xfrm>
            <a:off x="2900239" y="1400548"/>
            <a:ext cx="7597074" cy="386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624" y="116632"/>
            <a:ext cx="10347960" cy="19442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Передача от всех </a:t>
            </a:r>
            <a:r>
              <a:rPr lang="en-US" sz="2800" dirty="0" smtClean="0"/>
              <a:t>CPU</a:t>
            </a:r>
            <a:r>
              <a:rPr lang="ru-RU" sz="2800" dirty="0" smtClean="0"/>
              <a:t> всем остальным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br>
              <a:rPr lang="ru-RU" sz="2800" dirty="0" smtClean="0"/>
            </a:br>
            <a:r>
              <a:rPr lang="en-US" sz="2000" i="1" dirty="0" smtClean="0"/>
              <a:t>multinode broadcast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Прием на всех </a:t>
            </a:r>
            <a:r>
              <a:rPr lang="en-US" sz="2800" dirty="0" smtClean="0"/>
              <a:t>CPU</a:t>
            </a:r>
            <a:r>
              <a:rPr lang="ru-RU" sz="2800" dirty="0" smtClean="0"/>
              <a:t> от всех остальных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 </a:t>
            </a:r>
            <a:r>
              <a:rPr lang="en-US" sz="2000" i="1" dirty="0" smtClean="0"/>
              <a:t>multinode accumulation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9509" y="1892808"/>
            <a:ext cx="10232075" cy="4544568"/>
          </a:xfrm>
        </p:spPr>
        <p:txBody>
          <a:bodyPr>
            <a:normAutofit/>
          </a:bodyPr>
          <a:lstStyle/>
          <a:p>
            <a:r>
              <a:rPr lang="ru-RU" dirty="0" smtClean="0"/>
              <a:t>Передача сообщений:</a:t>
            </a:r>
          </a:p>
          <a:p>
            <a:pPr lvl="1"/>
            <a:r>
              <a:rPr lang="ru-RU" dirty="0" smtClean="0"/>
              <a:t>Все </a:t>
            </a:r>
            <a:r>
              <a:rPr lang="en-US" dirty="0" smtClean="0"/>
              <a:t>CPU</a:t>
            </a:r>
            <a:r>
              <a:rPr lang="ru-RU" dirty="0" smtClean="0"/>
              <a:t> могут одновременно рассылать сообщение в определенном направлении по кольцу</a:t>
            </a:r>
          </a:p>
          <a:p>
            <a:pPr lvl="1"/>
            <a:r>
              <a:rPr lang="ru-RU" dirty="0" smtClean="0"/>
              <a:t>Рассылка закончится через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р-1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шаг</a:t>
            </a:r>
          </a:p>
          <a:p>
            <a:pPr algn="ctr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= </a:t>
            </a:r>
            <a:r>
              <a:rPr lang="ru-RU" sz="2400" dirty="0" smtClean="0"/>
              <a:t>(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)(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1</a:t>
            </a:r>
            <a:r>
              <a:rPr lang="ru-RU" sz="2400" dirty="0" smtClean="0"/>
              <a:t>)</a:t>
            </a:r>
          </a:p>
          <a:p>
            <a:r>
              <a:rPr lang="ru-RU" dirty="0" smtClean="0"/>
              <a:t>Передача пакетов</a:t>
            </a:r>
          </a:p>
          <a:p>
            <a:pPr lvl="1"/>
            <a:r>
              <a:rPr lang="ru-RU" dirty="0" smtClean="0"/>
              <a:t>Обобщение алгоритмов одиночной рассылки на случай множественной приводит к </a:t>
            </a:r>
            <a:r>
              <a:rPr lang="ru-RU" b="1" dirty="0" smtClean="0"/>
              <a:t>перегрузке</a:t>
            </a:r>
            <a:r>
              <a:rPr lang="ru-RU" dirty="0" smtClean="0"/>
              <a:t> каналов передачи данных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endParaRPr lang="ru-RU" dirty="0" smtClean="0"/>
          </a:p>
          <a:p>
            <a:pPr lvl="1"/>
            <a:r>
              <a:rPr lang="ru-RU" dirty="0" smtClean="0"/>
              <a:t>По одной линии собирается очередь - несколько пакетов, ожидающих передачи.</a:t>
            </a:r>
          </a:p>
          <a:p>
            <a:pPr lvl="1"/>
            <a:r>
              <a:rPr lang="ru-RU" dirty="0" smtClean="0"/>
              <a:t>Теряется преимущество пакетной передачи.</a:t>
            </a:r>
          </a:p>
          <a:p>
            <a:pPr lvl="1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1025" t="25200" r="58525" b="8441"/>
          <a:stretch>
            <a:fillRect/>
          </a:stretch>
        </p:blipFill>
        <p:spPr bwMode="auto">
          <a:xfrm>
            <a:off x="3599723" y="476672"/>
            <a:ext cx="5568619" cy="59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2" name="Овальная выноска 1"/>
          <p:cNvSpPr/>
          <p:nvPr/>
        </p:nvSpPr>
        <p:spPr>
          <a:xfrm>
            <a:off x="9436608" y="476672"/>
            <a:ext cx="2487168" cy="1068664"/>
          </a:xfrm>
          <a:prstGeom prst="wedgeEllipseCallout">
            <a:avLst>
              <a:gd name="adj1" fmla="val -59804"/>
              <a:gd name="adj2" fmla="val 36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Цикл 1 рассылки сообщений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9704832" y="2640752"/>
            <a:ext cx="2487168" cy="1068664"/>
          </a:xfrm>
          <a:prstGeom prst="wedgeEllipseCallout">
            <a:avLst>
              <a:gd name="adj1" fmla="val -68259"/>
              <a:gd name="adj2" fmla="val 11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Цикл 2 рассылки сообщений</a:t>
            </a:r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9436608" y="4804832"/>
            <a:ext cx="2487168" cy="1068664"/>
          </a:xfrm>
          <a:prstGeom prst="wedgeEllipseCallout">
            <a:avLst>
              <a:gd name="adj1" fmla="val -59436"/>
              <a:gd name="adj2" fmla="val 103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Цикл </a:t>
            </a:r>
            <a:r>
              <a:rPr lang="en-US" dirty="0" smtClean="0"/>
              <a:t>p-1</a:t>
            </a:r>
            <a:r>
              <a:rPr lang="ru-RU" dirty="0" smtClean="0"/>
              <a:t> рассылки сообщений</a:t>
            </a:r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531812" y="3010492"/>
            <a:ext cx="2487168" cy="1068664"/>
          </a:xfrm>
          <a:prstGeom prst="wedgeEllipseCallout">
            <a:avLst>
              <a:gd name="adj1" fmla="val 106005"/>
              <a:gd name="adj2" fmla="val 60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Чьи сообщения пришли</a:t>
            </a:r>
            <a:endParaRPr lang="ru-RU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787926" y="1184781"/>
            <a:ext cx="2487168" cy="1068664"/>
          </a:xfrm>
          <a:prstGeom prst="wedgeEllipseCallout">
            <a:avLst>
              <a:gd name="adj1" fmla="val 75491"/>
              <a:gd name="adj2" fmla="val -162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Чье сообщение передается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336" y="245808"/>
            <a:ext cx="10366248" cy="19442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Обобщенная передача от одного </a:t>
            </a:r>
            <a:r>
              <a:rPr lang="en-US" sz="2800" dirty="0" smtClean="0"/>
              <a:t>CPU</a:t>
            </a:r>
            <a:r>
              <a:rPr lang="ru-RU" sz="2800" dirty="0" smtClean="0"/>
              <a:t> всем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br>
              <a:rPr lang="ru-RU" sz="2800" dirty="0" smtClean="0"/>
            </a:br>
            <a:r>
              <a:rPr lang="en-US" sz="2000" i="1" dirty="0" smtClean="0"/>
              <a:t>single-node scatter (</a:t>
            </a:r>
            <a:r>
              <a:rPr lang="ru-RU" sz="2000" i="1" dirty="0" smtClean="0"/>
              <a:t>рассеивание)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Обобщенный прием на одном </a:t>
            </a:r>
            <a:r>
              <a:rPr lang="en-US" sz="2800" dirty="0" smtClean="0"/>
              <a:t>CPU</a:t>
            </a:r>
            <a:r>
              <a:rPr lang="ru-RU" sz="2800" dirty="0" smtClean="0"/>
              <a:t> от всех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 </a:t>
            </a:r>
            <a:r>
              <a:rPr lang="en-US" sz="2000" i="1" dirty="0" smtClean="0"/>
              <a:t>single-node gather (</a:t>
            </a:r>
            <a:r>
              <a:rPr lang="ru-RU" sz="2000" i="1" dirty="0" smtClean="0"/>
              <a:t>сбор</a:t>
            </a:r>
            <a:r>
              <a:rPr lang="en-US" sz="2000" i="1" dirty="0" smtClean="0"/>
              <a:t>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4144" y="2286000"/>
            <a:ext cx="9997440" cy="3519264"/>
          </a:xfrm>
        </p:spPr>
        <p:txBody>
          <a:bodyPr>
            <a:normAutofit/>
          </a:bodyPr>
          <a:lstStyle/>
          <a:p>
            <a:r>
              <a:rPr lang="ru-RU" dirty="0" smtClean="0"/>
              <a:t>Передача </a:t>
            </a:r>
            <a:r>
              <a:rPr lang="ru-RU" b="1" dirty="0" smtClean="0"/>
              <a:t>разных</a:t>
            </a:r>
            <a:r>
              <a:rPr lang="ru-RU" dirty="0" smtClean="0"/>
              <a:t> сообщений:</a:t>
            </a:r>
          </a:p>
          <a:p>
            <a:pPr lvl="1"/>
            <a:r>
              <a:rPr lang="ru-RU" dirty="0" smtClean="0"/>
              <a:t>От источника половину сообщений для рассылки соседнему </a:t>
            </a:r>
            <a:r>
              <a:rPr lang="en-US" dirty="0" smtClean="0"/>
              <a:t>CPU</a:t>
            </a:r>
            <a:endParaRPr lang="ru-RU" dirty="0" smtClean="0"/>
          </a:p>
          <a:p>
            <a:pPr lvl="1"/>
            <a:r>
              <a:rPr lang="ru-RU" dirty="0" smtClean="0"/>
              <a:t>И т.д.</a:t>
            </a:r>
          </a:p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&gt;= a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p-1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/>
          </a:p>
          <a:p>
            <a:r>
              <a:rPr lang="ru-RU" dirty="0" smtClean="0"/>
              <a:t>Передача пакетов</a:t>
            </a:r>
          </a:p>
          <a:p>
            <a:pPr lvl="1"/>
            <a:r>
              <a:rPr lang="ru-RU" dirty="0"/>
              <a:t>С</a:t>
            </a:r>
            <a:r>
              <a:rPr lang="ru-RU" dirty="0" smtClean="0"/>
              <a:t>опоставима по трудности с </a:t>
            </a:r>
            <a:r>
              <a:rPr lang="en-US" dirty="0" smtClean="0"/>
              <a:t>multi</a:t>
            </a:r>
            <a:r>
              <a:rPr lang="ru-RU" dirty="0" smtClean="0"/>
              <a:t>, т.к. разные данные не могут взаимодействовать</a:t>
            </a:r>
            <a:br>
              <a:rPr lang="ru-RU" dirty="0" smtClean="0"/>
            </a:br>
            <a:r>
              <a:rPr lang="ru-RU" dirty="0" smtClean="0"/>
              <a:t> при пересылке.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477" y="116632"/>
            <a:ext cx="10520107" cy="15841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Обобщенная передача от всех </a:t>
            </a:r>
            <a:r>
              <a:rPr lang="en-US" sz="2800" dirty="0" smtClean="0"/>
              <a:t>CPU</a:t>
            </a:r>
            <a:r>
              <a:rPr lang="ru-RU" sz="2800" dirty="0" smtClean="0"/>
              <a:t> всем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br>
              <a:rPr lang="ru-RU" sz="2800" dirty="0" smtClean="0"/>
            </a:br>
            <a:r>
              <a:rPr lang="ru-RU" sz="2800" dirty="0" smtClean="0"/>
              <a:t>Обобщенный прием на всех </a:t>
            </a:r>
            <a:r>
              <a:rPr lang="en-US" sz="2800" dirty="0" smtClean="0"/>
              <a:t>CPU</a:t>
            </a:r>
            <a:r>
              <a:rPr lang="ru-RU" sz="2800" dirty="0" smtClean="0"/>
              <a:t> от всех </a:t>
            </a:r>
            <a:r>
              <a:rPr lang="en-US" sz="2800" dirty="0" smtClean="0"/>
              <a:t>CPU</a:t>
            </a:r>
            <a:r>
              <a:rPr lang="ru-RU" sz="2800" dirty="0" smtClean="0"/>
              <a:t> сети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 </a:t>
            </a:r>
            <a:r>
              <a:rPr lang="en-US" sz="2000" i="1" dirty="0" smtClean="0"/>
              <a:t>total exchange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9509" y="1628800"/>
            <a:ext cx="10232075" cy="4619600"/>
          </a:xfrm>
        </p:spPr>
        <p:txBody>
          <a:bodyPr>
            <a:normAutofit/>
          </a:bodyPr>
          <a:lstStyle/>
          <a:p>
            <a:r>
              <a:rPr lang="ru-RU" dirty="0" smtClean="0"/>
              <a:t>Передача сообщений:</a:t>
            </a:r>
          </a:p>
          <a:p>
            <a:pPr lvl="1"/>
            <a:r>
              <a:rPr lang="ru-RU" dirty="0" smtClean="0"/>
              <a:t>Все </a:t>
            </a:r>
            <a:r>
              <a:rPr lang="en-US" dirty="0" smtClean="0"/>
              <a:t>CPU</a:t>
            </a:r>
            <a:r>
              <a:rPr lang="ru-RU" dirty="0" smtClean="0"/>
              <a:t> одновременно рассылают свои сообщения в определенном направлении соседу по кольцу.</a:t>
            </a:r>
          </a:p>
          <a:p>
            <a:pPr lvl="1"/>
            <a:r>
              <a:rPr lang="ru-RU" dirty="0" smtClean="0"/>
              <a:t>Все </a:t>
            </a:r>
            <a:r>
              <a:rPr lang="en-US" dirty="0" smtClean="0"/>
              <a:t>CPU</a:t>
            </a:r>
            <a:r>
              <a:rPr lang="ru-RU" dirty="0" smtClean="0"/>
              <a:t> отбирают среди полученных сообщений адресованные им.</a:t>
            </a:r>
          </a:p>
          <a:p>
            <a:pPr lvl="1"/>
            <a:r>
              <a:rPr lang="ru-RU" dirty="0" smtClean="0"/>
              <a:t>Остальные сообщения пересылаются дальше.</a:t>
            </a:r>
          </a:p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= </a:t>
            </a:r>
            <a:r>
              <a:rPr lang="ru-RU" dirty="0" smtClean="0"/>
              <a:t>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+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0.5р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)(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1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Передача пакетов</a:t>
            </a:r>
          </a:p>
          <a:p>
            <a:pPr lvl="1"/>
            <a:r>
              <a:rPr lang="ru-RU" dirty="0" smtClean="0"/>
              <a:t>Преимущества у пакетной передачи нет.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 lvl="1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Оценки коммуникационной трудоемкости для кластеров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Кластер</a:t>
            </a:r>
            <a:r>
              <a:rPr lang="ru-RU" dirty="0" smtClean="0"/>
              <a:t> – группа выделенных рабочих станций </a:t>
            </a:r>
            <a:br>
              <a:rPr lang="ru-RU" dirty="0" smtClean="0"/>
            </a:br>
            <a:r>
              <a:rPr lang="ru-RU" dirty="0" smtClean="0"/>
              <a:t>(объединены в ЛВС, работают как </a:t>
            </a:r>
            <a:r>
              <a:rPr lang="ru-RU" b="1" dirty="0" smtClean="0"/>
              <a:t>единый</a:t>
            </a:r>
            <a:r>
              <a:rPr lang="ru-RU" dirty="0" smtClean="0"/>
              <a:t> вычислительный ресурс, используется </a:t>
            </a:r>
            <a:r>
              <a:rPr lang="ru-RU" b="1" dirty="0" smtClean="0"/>
              <a:t>серийное</a:t>
            </a:r>
            <a:r>
              <a:rPr lang="en-US" b="1" dirty="0" smtClean="0"/>
              <a:t> </a:t>
            </a:r>
            <a:r>
              <a:rPr lang="ru-RU" dirty="0" smtClean="0"/>
              <a:t>оборудование).</a:t>
            </a:r>
          </a:p>
          <a:p>
            <a:r>
              <a:rPr lang="ru-RU" dirty="0" smtClean="0"/>
              <a:t>Использование коммуникаторов (</a:t>
            </a:r>
            <a:r>
              <a:rPr lang="en-US" i="1" dirty="0" smtClean="0"/>
              <a:t>hub, switch</a:t>
            </a:r>
            <a:r>
              <a:rPr lang="ru-RU" dirty="0" smtClean="0"/>
              <a:t>) </a:t>
            </a:r>
            <a:r>
              <a:rPr lang="ru-RU" dirty="0" smtClean="0">
                <a:sym typeface="Wingdings" pitchFamily="2" charset="2"/>
              </a:rPr>
              <a:t></a:t>
            </a:r>
            <a:endParaRPr lang="en-US" dirty="0" smtClean="0">
              <a:sym typeface="Wingdings" pitchFamily="2" charset="2"/>
            </a:endParaRPr>
          </a:p>
          <a:p>
            <a:r>
              <a:rPr lang="ru-RU" b="1" dirty="0" smtClean="0">
                <a:sym typeface="Wingdings" pitchFamily="2" charset="2"/>
              </a:rPr>
              <a:t>Топология сети кластера – полный граф</a:t>
            </a:r>
            <a:r>
              <a:rPr lang="en-US" b="1" dirty="0" smtClean="0">
                <a:sym typeface="Wingdings" pitchFamily="2" charset="2"/>
              </a:rPr>
              <a:t> (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l=1</a:t>
            </a:r>
            <a:r>
              <a:rPr lang="en-US" b="1" dirty="0" smtClean="0">
                <a:sym typeface="Wingdings" pitchFamily="2" charset="2"/>
              </a:rPr>
              <a:t>)</a:t>
            </a:r>
            <a:r>
              <a:rPr lang="ru-RU" dirty="0" smtClean="0">
                <a:sym typeface="Wingdings" pitchFamily="2" charset="2"/>
              </a:rPr>
              <a:t>, </a:t>
            </a:r>
            <a:r>
              <a:rPr lang="ru-RU" b="1" u="sng" dirty="0" smtClean="0">
                <a:solidFill>
                  <a:srgbClr val="FF0000"/>
                </a:solidFill>
                <a:sym typeface="Wingdings" pitchFamily="2" charset="2"/>
              </a:rPr>
              <a:t>но</a:t>
            </a:r>
            <a:r>
              <a:rPr lang="ru-RU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Hub</a:t>
            </a:r>
            <a:r>
              <a:rPr lang="ru-RU" dirty="0" smtClean="0">
                <a:sym typeface="Wingdings" pitchFamily="2" charset="2"/>
              </a:rPr>
              <a:t> </a:t>
            </a:r>
            <a:r>
              <a:rPr lang="ru-RU" sz="4100" b="1" dirty="0" smtClean="0">
                <a:solidFill>
                  <a:srgbClr val="FF0000"/>
                </a:solidFill>
                <a:sym typeface="Wingdings" pitchFamily="2" charset="2"/>
              </a:rPr>
              <a:t>–</a:t>
            </a:r>
            <a:r>
              <a:rPr lang="ru-RU" dirty="0" smtClean="0">
                <a:sym typeface="Wingdings" pitchFamily="2" charset="2"/>
              </a:rPr>
              <a:t> : в каждый момент передача данных только </a:t>
            </a: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>между 2 узлами.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Switch</a:t>
            </a:r>
            <a:r>
              <a:rPr lang="ru-RU" dirty="0" smtClean="0">
                <a:sym typeface="Wingdings" pitchFamily="2" charset="2"/>
              </a:rPr>
              <a:t> </a:t>
            </a:r>
            <a:r>
              <a:rPr lang="ru-RU" sz="4100" b="1" dirty="0" smtClean="0">
                <a:solidFill>
                  <a:srgbClr val="FF0000"/>
                </a:solidFill>
                <a:sym typeface="Wingdings" pitchFamily="2" charset="2"/>
              </a:rPr>
              <a:t>+</a:t>
            </a:r>
            <a:r>
              <a:rPr lang="ru-RU" dirty="0" smtClean="0">
                <a:sym typeface="Wingdings" pitchFamily="2" charset="2"/>
              </a:rPr>
              <a:t> : м.б. взаимодействие </a:t>
            </a:r>
            <a:r>
              <a:rPr lang="en-US" dirty="0" smtClean="0">
                <a:sym typeface="Wingdings" pitchFamily="2" charset="2"/>
              </a:rPr>
              <a:t>&gt;1 </a:t>
            </a:r>
            <a:r>
              <a:rPr lang="ru-RU" dirty="0" smtClean="0">
                <a:sym typeface="Wingdings" pitchFamily="2" charset="2"/>
              </a:rPr>
              <a:t>непересекающихся </a:t>
            </a: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>пар узлов.</a:t>
            </a:r>
          </a:p>
          <a:p>
            <a:r>
              <a:rPr lang="ru-RU" dirty="0" smtClean="0">
                <a:sym typeface="Wingdings" pitchFamily="2" charset="2"/>
              </a:rPr>
              <a:t>Основной способ выполнения коммуникационных операций – </a:t>
            </a:r>
            <a:r>
              <a:rPr lang="ru-RU" b="1" dirty="0" smtClean="0">
                <a:sym typeface="Wingdings" pitchFamily="2" charset="2"/>
              </a:rPr>
              <a:t>пакетный метод </a:t>
            </a:r>
            <a:r>
              <a:rPr lang="ru-RU" dirty="0" smtClean="0">
                <a:sym typeface="Wingdings" pitchFamily="2" charset="2"/>
              </a:rPr>
              <a:t>(часто на основе протокола </a:t>
            </a:r>
            <a:r>
              <a:rPr lang="en-US" dirty="0" smtClean="0">
                <a:sym typeface="Wingdings" pitchFamily="2" charset="2"/>
              </a:rPr>
              <a:t>TCP/IP)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973" y="433391"/>
            <a:ext cx="9623016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трудоемкости операции передачи данных между 2 узлами кластера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Подход </a:t>
            </a:r>
            <a:r>
              <a:rPr lang="en-US" sz="2000" b="1" dirty="0" smtClean="0"/>
              <a:t>1</a:t>
            </a:r>
            <a:r>
              <a:rPr lang="ru-RU" dirty="0" smtClean="0"/>
              <a:t>:</a:t>
            </a:r>
          </a:p>
          <a:p>
            <a:pPr lvl="1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не зависит от объема данных,</a:t>
            </a:r>
          </a:p>
          <a:p>
            <a:pPr lvl="1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/>
              <a:t>не зависит от числа пакетов</a:t>
            </a:r>
          </a:p>
          <a:p>
            <a:pPr lvl="1"/>
            <a:endParaRPr lang="ru-RU" sz="2400" dirty="0" smtClean="0"/>
          </a:p>
          <a:p>
            <a:pPr lvl="1">
              <a:buNone/>
            </a:pPr>
            <a:r>
              <a:rPr lang="ru-RU" sz="2400" dirty="0" smtClean="0"/>
              <a:t>	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ru-RU" dirty="0" smtClean="0"/>
              <a:t>Ограничения не соответствуют действительности </a:t>
            </a:r>
            <a:r>
              <a:rPr lang="en-US" dirty="0" smtClean="0">
                <a:sym typeface="Wingdings" pitchFamily="2" charset="2"/>
              </a:rPr>
              <a:t></a:t>
            </a:r>
          </a:p>
          <a:p>
            <a:pPr lvl="1">
              <a:buNone/>
            </a:pPr>
            <a:r>
              <a:rPr lang="ru-RU" dirty="0" smtClean="0">
                <a:sym typeface="Wingdings" pitchFamily="2" charset="2"/>
              </a:rPr>
              <a:t>Оценка времени (трудоемкости) </a:t>
            </a:r>
            <a:r>
              <a:rPr lang="ru-RU" b="1" dirty="0" smtClean="0">
                <a:sym typeface="Wingdings" pitchFamily="2" charset="2"/>
              </a:rPr>
              <a:t>неточна</a:t>
            </a:r>
            <a:endParaRPr lang="ru-RU" b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/>
              <a:t>Передача данных. </a:t>
            </a:r>
            <a:br>
              <a:rPr lang="ru-RU" sz="3100" dirty="0"/>
            </a:br>
            <a:r>
              <a:rPr lang="ru-RU" sz="3100" dirty="0"/>
              <a:t>Коммуникационная трудоемкость алгоритмов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691640"/>
            <a:ext cx="8915400" cy="4219582"/>
          </a:xfrm>
        </p:spPr>
        <p:txBody>
          <a:bodyPr>
            <a:normAutofit/>
          </a:bodyPr>
          <a:lstStyle/>
          <a:p>
            <a:r>
              <a:rPr lang="ru-RU" dirty="0" smtClean="0"/>
              <a:t>В рассмотренных оценках </a:t>
            </a:r>
            <a:r>
              <a:rPr lang="ru-RU" b="1" dirty="0" smtClean="0"/>
              <a:t>не учтены затраты времени на передачу данных.</a:t>
            </a:r>
          </a:p>
          <a:p>
            <a:r>
              <a:rPr lang="ru-RU" dirty="0" smtClean="0"/>
              <a:t>Основа для характеристики передачи данных </a:t>
            </a:r>
            <a:r>
              <a:rPr lang="ru-RU" b="1" dirty="0" smtClean="0"/>
              <a:t>– алгоритмы </a:t>
            </a:r>
            <a:r>
              <a:rPr lang="ru-RU" b="1" dirty="0" err="1" smtClean="0"/>
              <a:t>маршрутизизации</a:t>
            </a:r>
            <a:r>
              <a:rPr lang="ru-RU" b="1" dirty="0" smtClean="0"/>
              <a:t> (АМ)</a:t>
            </a:r>
            <a:r>
              <a:rPr lang="ru-RU" dirty="0" smtClean="0"/>
              <a:t>.</a:t>
            </a:r>
            <a:endParaRPr lang="ru-RU" dirty="0" smtClean="0">
              <a:sym typeface="Wingdings" pitchFamily="2" charset="2"/>
            </a:endParaRPr>
          </a:p>
          <a:p>
            <a:r>
              <a:rPr lang="ru-RU" dirty="0" smtClean="0">
                <a:sym typeface="Wingdings" pitchFamily="2" charset="2"/>
              </a:rPr>
              <a:t>АМ определяет </a:t>
            </a:r>
            <a:r>
              <a:rPr lang="ru-RU" b="1" dirty="0" smtClean="0">
                <a:sym typeface="Wingdings" pitchFamily="2" charset="2"/>
              </a:rPr>
              <a:t>путь передачи данных </a:t>
            </a:r>
            <a:br>
              <a:rPr lang="ru-RU" b="1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>от </a:t>
            </a:r>
            <a:r>
              <a:rPr lang="en-US" dirty="0" smtClean="0">
                <a:sym typeface="Wingdings" pitchFamily="2" charset="2"/>
              </a:rPr>
              <a:t>CPU1 </a:t>
            </a:r>
            <a:r>
              <a:rPr lang="en-CA" dirty="0" smtClean="0">
                <a:sym typeface="Wingdings" pitchFamily="2" charset="2"/>
              </a:rPr>
              <a:t>(</a:t>
            </a:r>
            <a:r>
              <a:rPr lang="ru-RU" dirty="0" smtClean="0">
                <a:sym typeface="Wingdings" pitchFamily="2" charset="2"/>
              </a:rPr>
              <a:t>источника сообщения) </a:t>
            </a:r>
            <a:br>
              <a:rPr lang="ru-RU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>до </a:t>
            </a:r>
            <a:r>
              <a:rPr lang="en-US" dirty="0" smtClean="0">
                <a:sym typeface="Wingdings" pitchFamily="2" charset="2"/>
              </a:rPr>
              <a:t>CPU</a:t>
            </a:r>
            <a:r>
              <a:rPr lang="ru-RU" dirty="0" smtClean="0">
                <a:sym typeface="Wingdings" pitchFamily="2" charset="2"/>
              </a:rPr>
              <a:t>2 (адресата доставки).</a:t>
            </a:r>
          </a:p>
          <a:p>
            <a:r>
              <a:rPr lang="ru-RU" b="1" dirty="0" smtClean="0">
                <a:sym typeface="Wingdings" pitchFamily="2" charset="2"/>
              </a:rPr>
              <a:t>Классификация АМ</a:t>
            </a:r>
            <a:r>
              <a:rPr lang="ru-RU" dirty="0" smtClean="0">
                <a:sym typeface="Wingdings" pitchFamily="2" charset="2"/>
              </a:rPr>
              <a:t>:</a:t>
            </a:r>
          </a:p>
          <a:p>
            <a:pPr lvl="1"/>
            <a:r>
              <a:rPr lang="ru-RU" b="1" dirty="0" smtClean="0"/>
              <a:t>Оптимальные </a:t>
            </a:r>
            <a:r>
              <a:rPr lang="en-US" dirty="0" smtClean="0"/>
              <a:t>(</a:t>
            </a:r>
            <a:r>
              <a:rPr lang="ru-RU" dirty="0" smtClean="0"/>
              <a:t>определяют </a:t>
            </a:r>
            <a:r>
              <a:rPr lang="ru-RU" b="1" dirty="0" smtClean="0"/>
              <a:t>кратчайшие</a:t>
            </a:r>
            <a:r>
              <a:rPr lang="ru-RU" dirty="0" smtClean="0"/>
              <a:t> пути передачи данных) и </a:t>
            </a:r>
            <a:r>
              <a:rPr lang="ru-RU" b="1" dirty="0" smtClean="0"/>
              <a:t>неоптимальные</a:t>
            </a:r>
            <a:r>
              <a:rPr lang="ru-RU" dirty="0" smtClean="0"/>
              <a:t> АМ.</a:t>
            </a:r>
          </a:p>
          <a:p>
            <a:pPr lvl="1"/>
            <a:r>
              <a:rPr lang="ru-RU" b="1" dirty="0" smtClean="0"/>
              <a:t>Адаптивные</a:t>
            </a:r>
            <a:r>
              <a:rPr lang="ru-RU" dirty="0" smtClean="0"/>
              <a:t> (учитывают </a:t>
            </a:r>
            <a:r>
              <a:rPr lang="ru-RU" b="1" dirty="0" smtClean="0"/>
              <a:t>загрузку</a:t>
            </a:r>
            <a:r>
              <a:rPr lang="ru-RU" dirty="0" smtClean="0"/>
              <a:t> каналов связи) и </a:t>
            </a:r>
            <a:r>
              <a:rPr lang="ru-RU" b="1" dirty="0" smtClean="0"/>
              <a:t>неадаптивные</a:t>
            </a:r>
            <a:r>
              <a:rPr lang="ru-RU" dirty="0" smtClean="0"/>
              <a:t> АМ.</a:t>
            </a:r>
            <a:endParaRPr lang="ru-RU" b="1" dirty="0" smtClean="0"/>
          </a:p>
          <a:p>
            <a:pPr lvl="1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7239000" y="6305550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64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763" y="166910"/>
            <a:ext cx="10135523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трудоемкости операции передачи данных между 2 узлами кластера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67" y="1447799"/>
            <a:ext cx="10616117" cy="5081017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Подход 2</a:t>
            </a:r>
            <a:r>
              <a:rPr lang="ru-RU" dirty="0" smtClean="0"/>
              <a:t>:</a:t>
            </a:r>
          </a:p>
          <a:p>
            <a:pPr lvl="1"/>
            <a:r>
              <a:rPr lang="ru-RU" b="1" dirty="0" smtClean="0"/>
              <a:t>Учитывается</a:t>
            </a:r>
            <a:r>
              <a:rPr lang="ru-RU" dirty="0" smtClean="0"/>
              <a:t> </a:t>
            </a:r>
          </a:p>
          <a:p>
            <a:pPr lvl="2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/>
              <a:t> - </a:t>
            </a:r>
            <a:r>
              <a:rPr lang="ru-RU" dirty="0" smtClean="0"/>
              <a:t>число пакетов,</a:t>
            </a:r>
            <a:r>
              <a:rPr lang="en-US" dirty="0" smtClean="0"/>
              <a:t>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 m/(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dirty="0" smtClean="0"/>
          </a:p>
          <a:p>
            <a:pPr lvl="2"/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="1" i="1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/>
              <a:t> - </a:t>
            </a:r>
            <a:r>
              <a:rPr lang="ru-RU" dirty="0" smtClean="0"/>
              <a:t>объем служебных данных в каждом пакете, </a:t>
            </a:r>
          </a:p>
          <a:p>
            <a:pPr lvl="2"/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="1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dirty="0" smtClean="0"/>
              <a:t> - </a:t>
            </a:r>
            <a:r>
              <a:rPr lang="ru-RU" dirty="0" smtClean="0"/>
              <a:t>максимально возможный для сети размер пакета,</a:t>
            </a:r>
            <a:endParaRPr lang="en-US" dirty="0" smtClean="0"/>
          </a:p>
          <a:p>
            <a:pPr lvl="2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28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аппаратная (сетевая) задержка (латентность),</a:t>
            </a:r>
          </a:p>
          <a:p>
            <a:pPr lvl="2"/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время подготовки к передаче в сети 1 байта.</a:t>
            </a:r>
          </a:p>
          <a:p>
            <a:pPr lvl="1"/>
            <a:r>
              <a:rPr lang="ru-RU" b="1" dirty="0" smtClean="0"/>
              <a:t>Предполагается</a:t>
            </a:r>
          </a:p>
          <a:p>
            <a:pPr lvl="2"/>
            <a:r>
              <a:rPr lang="ru-RU" dirty="0" smtClean="0"/>
              <a:t>Подготовка данных для 2,3, … пакетов совмещена с пересылкой предшествующих пакетов.</a:t>
            </a:r>
          </a:p>
          <a:p>
            <a:pPr lvl="2"/>
            <a:r>
              <a:rPr lang="ru-RU" dirty="0" smtClean="0"/>
              <a:t>Нужно учитывать рост объема передаваемой информации за счет добавления служебных данных (заголовков пакетов) </a:t>
            </a:r>
          </a:p>
          <a:p>
            <a:pPr lvl="1"/>
            <a:endParaRPr lang="ru-RU" dirty="0" smtClean="0"/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661" y="368649"/>
            <a:ext cx="10117235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трудоемкости операции передачи данных между 2 узлами кластера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1478" y="1772816"/>
            <a:ext cx="10616117" cy="1261120"/>
          </a:xfrm>
        </p:spPr>
        <p:txBody>
          <a:bodyPr>
            <a:normAutofit/>
          </a:bodyPr>
          <a:lstStyle/>
          <a:p>
            <a:r>
              <a:rPr lang="ru-RU" dirty="0" smtClean="0"/>
              <a:t>Подход 2 – </a:t>
            </a:r>
            <a:r>
              <a:rPr lang="ru-RU" b="1" dirty="0" smtClean="0"/>
              <a:t>итоговое соотношение</a:t>
            </a:r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8375" t="26880" r="20201" b="56320"/>
          <a:stretch>
            <a:fillRect/>
          </a:stretch>
        </p:blipFill>
        <p:spPr bwMode="auto">
          <a:xfrm>
            <a:off x="1391477" y="2492897"/>
            <a:ext cx="10177131" cy="168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093" y="329899"/>
            <a:ext cx="9805896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трудоемкости операции передачи данных между 2 узлами кластера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1408" y="1772816"/>
            <a:ext cx="9543211" cy="4536504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Подход 3</a:t>
            </a:r>
            <a:r>
              <a:rPr lang="ru-RU" dirty="0" smtClean="0"/>
              <a:t> – </a:t>
            </a:r>
            <a:r>
              <a:rPr lang="ru-RU" b="1" i="1" dirty="0" smtClean="0"/>
              <a:t>модель </a:t>
            </a:r>
            <a:r>
              <a:rPr lang="ru-RU" b="1" i="1" dirty="0" err="1" smtClean="0"/>
              <a:t>Хокни</a:t>
            </a:r>
            <a:r>
              <a:rPr lang="ru-RU" b="1" i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R.W. </a:t>
            </a:r>
            <a:r>
              <a:rPr lang="en-US" dirty="0" err="1" smtClean="0"/>
              <a:t>Hocney</a:t>
            </a:r>
            <a:r>
              <a:rPr lang="en-US" dirty="0" smtClean="0"/>
              <a:t>, 1994)</a:t>
            </a:r>
            <a:r>
              <a:rPr lang="ru-RU" dirty="0" smtClean="0"/>
              <a:t> – используется для грубых оценок трудоемкости</a:t>
            </a:r>
            <a:endParaRPr lang="en-US" dirty="0" smtClean="0"/>
          </a:p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m/R</a:t>
            </a:r>
          </a:p>
          <a:p>
            <a:pPr>
              <a:buNone/>
            </a:pPr>
            <a:endParaRPr lang="en-US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Оценки через вычислительные эксперименты на кластере:</a:t>
            </a:r>
          </a:p>
          <a:p>
            <a:pPr lvl="1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/>
              <a:t> </a:t>
            </a:r>
            <a:r>
              <a:rPr lang="ru-RU" dirty="0" smtClean="0"/>
              <a:t>- время передачи сообщения длины 0 для подходов 1 и 3,</a:t>
            </a:r>
          </a:p>
          <a:p>
            <a:pPr lvl="1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2800" b="1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2800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для подхода 2 - можно оценить через аппроксимацию</a:t>
            </a:r>
            <a:r>
              <a:rPr lang="ru-RU" sz="2800" dirty="0" smtClean="0"/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8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- времени передачи сообщений размером от 0 до 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endParaRPr lang="en-US" sz="20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R = max (t</a:t>
            </a:r>
            <a:r>
              <a:rPr lang="ru-RU" sz="20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/ m) </a:t>
            </a:r>
            <a:r>
              <a:rPr lang="ru-RU" dirty="0" smtClean="0"/>
              <a:t>при варьировании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ru-RU" dirty="0" smtClean="0"/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ru-RU" b="1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оптимальных 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Алгоритмы, основанные на </a:t>
            </a:r>
            <a:r>
              <a:rPr lang="ru-RU" sz="2400" b="1" dirty="0" smtClean="0"/>
              <a:t>покоординатной</a:t>
            </a:r>
            <a:r>
              <a:rPr lang="ru-RU" sz="2400" dirty="0" smtClean="0"/>
              <a:t> маршрутизации (</a:t>
            </a:r>
            <a:r>
              <a:rPr lang="en-CA" sz="2400" i="1" dirty="0" smtClean="0"/>
              <a:t>dimension</a:t>
            </a:r>
            <a:r>
              <a:rPr lang="ru-RU" sz="2400" i="1" dirty="0" smtClean="0"/>
              <a:t> </a:t>
            </a:r>
            <a:r>
              <a:rPr lang="en-CA" sz="2400" i="1" dirty="0" smtClean="0"/>
              <a:t>ordered routing</a:t>
            </a:r>
            <a:r>
              <a:rPr lang="ru-RU" sz="2400" dirty="0" smtClean="0"/>
              <a:t>) – </a:t>
            </a:r>
            <a:r>
              <a:rPr lang="ru-RU" sz="2400" b="1" dirty="0" smtClean="0"/>
              <a:t>поочередный</a:t>
            </a:r>
            <a:r>
              <a:rPr lang="ru-RU" sz="2400" dirty="0" smtClean="0"/>
              <a:t> поиск путей передачи данных для </a:t>
            </a:r>
            <a:r>
              <a:rPr lang="ru-RU" sz="2400" b="1" dirty="0" smtClean="0"/>
              <a:t>каждой размерности</a:t>
            </a:r>
            <a:r>
              <a:rPr lang="ru-RU" sz="2400" dirty="0" smtClean="0"/>
              <a:t> топологии сети.</a:t>
            </a:r>
          </a:p>
          <a:p>
            <a:r>
              <a:rPr lang="ru-RU" sz="2400" dirty="0" smtClean="0"/>
              <a:t>Пример: </a:t>
            </a:r>
            <a:r>
              <a:rPr lang="ru-RU" sz="2400" b="1" dirty="0" smtClean="0"/>
              <a:t>алгоритм Х</a:t>
            </a:r>
            <a:r>
              <a:rPr lang="en-US" sz="2400" b="1" dirty="0" smtClean="0"/>
              <a:t>Y</a:t>
            </a:r>
            <a:r>
              <a:rPr lang="ru-RU" sz="2400" b="1" dirty="0" smtClean="0"/>
              <a:t>-маршрутизации</a:t>
            </a:r>
            <a:r>
              <a:rPr lang="ru-RU" sz="2400" dirty="0" smtClean="0"/>
              <a:t> для решетки:</a:t>
            </a:r>
          </a:p>
          <a:p>
            <a:pPr lvl="1"/>
            <a:r>
              <a:rPr lang="ru-RU" sz="2000" dirty="0" smtClean="0"/>
              <a:t>Передача данных по </a:t>
            </a:r>
            <a:r>
              <a:rPr lang="ru-RU" sz="2000" b="1" dirty="0" smtClean="0"/>
              <a:t>горизонтали</a:t>
            </a:r>
            <a:r>
              <a:rPr lang="ru-RU" sz="2000" dirty="0" smtClean="0"/>
              <a:t> до пересечения с вертикалью </a:t>
            </a:r>
            <a:r>
              <a:rPr lang="en-US" sz="2000" dirty="0" smtClean="0"/>
              <a:t>CPU2</a:t>
            </a:r>
          </a:p>
          <a:p>
            <a:pPr lvl="1"/>
            <a:r>
              <a:rPr lang="ru-RU" sz="2000" dirty="0" smtClean="0"/>
              <a:t>Передача данных по </a:t>
            </a:r>
            <a:r>
              <a:rPr lang="ru-RU" sz="2000" b="1" dirty="0" smtClean="0"/>
              <a:t>вертикали</a:t>
            </a:r>
            <a:r>
              <a:rPr lang="en-US" sz="2000" b="1" dirty="0" smtClean="0"/>
              <a:t> </a:t>
            </a:r>
            <a:r>
              <a:rPr lang="ru-RU" sz="2000" b="1" dirty="0" smtClean="0"/>
              <a:t>и т.д.</a:t>
            </a:r>
            <a:endParaRPr lang="ru-RU" sz="2000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7239000" y="6305550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26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7239000" y="6305550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Picture 2" descr="http://rudocs.exdat.com/pars_docs/tw_refs/417/416497/416497_html_1e1549b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70" y="582163"/>
            <a:ext cx="5717042" cy="536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6455664" y="3977640"/>
            <a:ext cx="402336" cy="31089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675376" y="1487424"/>
            <a:ext cx="423672" cy="304800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Характеристики коммуникационной составляющей длительности выполнения параллельного алгоритма в МВС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2103120"/>
            <a:ext cx="9317736" cy="414528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Время передачи данных </a:t>
            </a:r>
            <a:r>
              <a:rPr lang="ru-RU" sz="2400" dirty="0" smtClean="0"/>
              <a:t>определяют:</a:t>
            </a:r>
          </a:p>
          <a:p>
            <a:pPr lvl="1"/>
            <a:r>
              <a:rPr lang="ru-RU" sz="2000" b="1" dirty="0" smtClean="0"/>
              <a:t>Время начальной подготовки</a:t>
            </a:r>
            <a:r>
              <a:rPr lang="ru-RU" sz="2000" dirty="0" smtClean="0"/>
              <a:t> сообщения для передачи, поиска маршрута в сети –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b="1" dirty="0" smtClean="0"/>
              <a:t>Время передачи служебных данных </a:t>
            </a:r>
            <a:r>
              <a:rPr lang="ru-RU" sz="2000" dirty="0" smtClean="0"/>
              <a:t>(</a:t>
            </a:r>
            <a:r>
              <a:rPr lang="ru-RU" sz="2000" i="1" dirty="0" smtClean="0"/>
              <a:t>заголовок сообщения, диагностический блок</a:t>
            </a:r>
            <a:r>
              <a:rPr lang="ru-RU" sz="2000" dirty="0" smtClean="0"/>
              <a:t>) между соседними </a:t>
            </a:r>
            <a:r>
              <a:rPr lang="en-US" sz="2000" dirty="0" smtClean="0"/>
              <a:t>CPU </a:t>
            </a:r>
            <a:r>
              <a:rPr lang="ru-RU" sz="2000" dirty="0" smtClean="0"/>
              <a:t>(имеющими между собой физический канал передачи данных) –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000" dirty="0" smtClean="0"/>
          </a:p>
          <a:p>
            <a:pPr lvl="1"/>
            <a:r>
              <a:rPr lang="ru-RU" sz="2000" b="1" dirty="0" smtClean="0"/>
              <a:t>Время передачи одного байта по одному каналу </a:t>
            </a:r>
            <a:br>
              <a:rPr lang="ru-RU" sz="2000" b="1" dirty="0" smtClean="0"/>
            </a:br>
            <a:r>
              <a:rPr lang="ru-RU" sz="2000" dirty="0" smtClean="0"/>
              <a:t>(</a:t>
            </a:r>
            <a:r>
              <a:rPr lang="ru-RU" sz="2000" i="1" dirty="0" smtClean="0"/>
              <a:t>определяется полосой пропускания каналов сети</a:t>
            </a:r>
            <a:r>
              <a:rPr lang="ru-RU" sz="2000" dirty="0" smtClean="0"/>
              <a:t>) –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 smtClean="0"/>
              <a:t>=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/R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где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000" dirty="0" smtClean="0"/>
              <a:t> - ширина полосы, количество </a:t>
            </a:r>
            <a:r>
              <a:rPr lang="ru-RU" sz="2000" dirty="0" smtClean="0"/>
              <a:t>б</a:t>
            </a:r>
            <a:r>
              <a:rPr lang="ru-RU" sz="2000" dirty="0" smtClean="0"/>
              <a:t>и</a:t>
            </a:r>
            <a:r>
              <a:rPr lang="ru-RU" sz="2000" dirty="0" smtClean="0"/>
              <a:t>тов, </a:t>
            </a:r>
            <a:r>
              <a:rPr lang="ru-RU" sz="2000" dirty="0" smtClean="0"/>
              <a:t>передаваемых за 1сек.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7239000" y="6305550"/>
            <a:ext cx="2895600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передачи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6584" y="908720"/>
            <a:ext cx="9253728" cy="53396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b="1" dirty="0" smtClean="0"/>
              <a:t>Метод передачи данных (сообщений) как неделимых блоков информации </a:t>
            </a:r>
            <a:br>
              <a:rPr lang="ru-RU" b="1" dirty="0" smtClean="0"/>
            </a:br>
            <a:r>
              <a:rPr lang="ru-RU" dirty="0" smtClean="0"/>
              <a:t>(</a:t>
            </a:r>
            <a:r>
              <a:rPr lang="en-US" i="1" dirty="0" smtClean="0"/>
              <a:t>store-and-forward routing, SFR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lvl="1"/>
            <a:r>
              <a:rPr lang="en-US" sz="2000" dirty="0" smtClean="0"/>
              <a:t>CPU1</a:t>
            </a:r>
            <a:endParaRPr lang="ru-RU" sz="2000" dirty="0" smtClean="0"/>
          </a:p>
          <a:p>
            <a:pPr lvl="2"/>
            <a:r>
              <a:rPr lang="ru-RU" sz="1800" dirty="0" smtClean="0"/>
              <a:t>Готовит данные (сообщение) для передачи</a:t>
            </a:r>
          </a:p>
          <a:p>
            <a:pPr lvl="2"/>
            <a:r>
              <a:rPr lang="ru-RU" sz="1800" dirty="0" smtClean="0"/>
              <a:t>Определяет </a:t>
            </a:r>
            <a:r>
              <a:rPr lang="en-US" sz="1800" dirty="0" smtClean="0"/>
              <a:t>CPU2</a:t>
            </a:r>
            <a:r>
              <a:rPr lang="ru-RU" sz="1800" dirty="0" smtClean="0"/>
              <a:t> для пересылки (промежуточный)</a:t>
            </a:r>
          </a:p>
          <a:p>
            <a:pPr lvl="2"/>
            <a:r>
              <a:rPr lang="ru-RU" sz="1800" dirty="0" smtClean="0"/>
              <a:t>Запускает операцию пересылки данных</a:t>
            </a:r>
          </a:p>
          <a:p>
            <a:pPr lvl="1"/>
            <a:r>
              <a:rPr lang="en-US" sz="2000" dirty="0" smtClean="0"/>
              <a:t>CPU2</a:t>
            </a:r>
            <a:endParaRPr lang="ru-RU" sz="2000" dirty="0" smtClean="0"/>
          </a:p>
          <a:p>
            <a:pPr lvl="2"/>
            <a:r>
              <a:rPr lang="ru-RU" sz="1800" dirty="0" smtClean="0"/>
              <a:t>Принимает </a:t>
            </a:r>
            <a:r>
              <a:rPr lang="ru-RU" sz="1800" b="1" dirty="0" smtClean="0"/>
              <a:t>полностью</a:t>
            </a:r>
            <a:r>
              <a:rPr lang="ru-RU" sz="1800" dirty="0" smtClean="0"/>
              <a:t> все пересылаемые данные</a:t>
            </a:r>
          </a:p>
          <a:p>
            <a:pPr lvl="2"/>
            <a:r>
              <a:rPr lang="ru-RU" sz="1800" dirty="0" smtClean="0"/>
              <a:t>Выполняет пересылку далее по маршруту</a:t>
            </a:r>
          </a:p>
          <a:p>
            <a:pPr>
              <a:buNone/>
            </a:pPr>
            <a:r>
              <a:rPr lang="ru-RU" dirty="0" smtClean="0"/>
              <a:t>Время пересылки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/>
              <a:t> </a:t>
            </a:r>
            <a:r>
              <a:rPr lang="ru-RU" dirty="0" smtClean="0"/>
              <a:t>байт по маршруту длины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/>
              <a:t>через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/>
              <a:t>  узлов)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:</a:t>
            </a:r>
          </a:p>
          <a:p>
            <a:pPr algn="ctr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/>
              <a:t>=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/>
              <a:t>+</a:t>
            </a:r>
            <a:r>
              <a:rPr lang="ru-RU" sz="2600" dirty="0" smtClean="0"/>
              <a:t> </a:t>
            </a:r>
            <a:r>
              <a:rPr lang="en-US" sz="2600" dirty="0" smtClean="0"/>
              <a:t>(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600" dirty="0" smtClean="0"/>
              <a:t> +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600" dirty="0" smtClean="0"/>
              <a:t> )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Для «длинных» сообщений, где можно пренебречь временем пересылки служебных данных:</a:t>
            </a:r>
          </a:p>
          <a:p>
            <a:pPr algn="ctr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/>
              <a:t>=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6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/>
              <a:t>+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600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1402568" y="6345272"/>
            <a:ext cx="789432" cy="476250"/>
          </a:xfrm>
          <a:prstGeom prst="rect">
            <a:avLst/>
          </a:prstGeom>
        </p:spPr>
        <p:txBody>
          <a:bodyPr/>
          <a:lstStyle/>
          <a:p>
            <a:r>
              <a:rPr lang="ru-RU" sz="900" smtClean="0"/>
              <a:t>Лекция 4</a:t>
            </a:r>
            <a:endParaRPr lang="ru-RU" sz="9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706090"/>
          </a:xfrm>
        </p:spPr>
        <p:txBody>
          <a:bodyPr/>
          <a:lstStyle/>
          <a:p>
            <a:r>
              <a:rPr lang="ru-RU" dirty="0" smtClean="0"/>
              <a:t>Методы передачи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3392" y="1052736"/>
            <a:ext cx="9610344" cy="5195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/>
              <a:t>Метод передачи пакетов </a:t>
            </a:r>
            <a:r>
              <a:rPr lang="ru-RU" dirty="0" smtClean="0"/>
              <a:t>– сообщение состоит из блоков информации (пакетов) (</a:t>
            </a:r>
            <a:r>
              <a:rPr lang="en-US" i="1" dirty="0" smtClean="0"/>
              <a:t>cut-through-routing, CTR</a:t>
            </a:r>
            <a:r>
              <a:rPr lang="en-US" dirty="0" smtClean="0"/>
              <a:t>)</a:t>
            </a:r>
          </a:p>
          <a:p>
            <a:pPr lvl="1"/>
            <a:r>
              <a:rPr lang="en-US" sz="2400" dirty="0" smtClean="0"/>
              <a:t>CPU1</a:t>
            </a:r>
            <a:endParaRPr lang="ru-RU" sz="2400" dirty="0" smtClean="0"/>
          </a:p>
          <a:p>
            <a:pPr lvl="2"/>
            <a:r>
              <a:rPr lang="ru-RU" sz="2000" dirty="0" smtClean="0"/>
              <a:t>Готовит данные (сообщение)  в виде пакетов для передачи</a:t>
            </a:r>
          </a:p>
          <a:p>
            <a:pPr lvl="2"/>
            <a:r>
              <a:rPr lang="ru-RU" sz="2000" dirty="0" smtClean="0"/>
              <a:t>Определяет </a:t>
            </a:r>
            <a:r>
              <a:rPr lang="en-US" sz="2000" dirty="0" smtClean="0"/>
              <a:t>CPU2</a:t>
            </a:r>
            <a:r>
              <a:rPr lang="ru-RU" sz="2000" dirty="0" smtClean="0"/>
              <a:t> для пересылки (промежуточный)</a:t>
            </a:r>
          </a:p>
          <a:p>
            <a:pPr lvl="2"/>
            <a:r>
              <a:rPr lang="ru-RU" sz="2000" dirty="0" smtClean="0"/>
              <a:t>Запускает операцию пересылки пакетов</a:t>
            </a:r>
          </a:p>
          <a:p>
            <a:pPr lvl="1"/>
            <a:r>
              <a:rPr lang="en-US" sz="2400" dirty="0" smtClean="0"/>
              <a:t>CPU2</a:t>
            </a:r>
            <a:endParaRPr lang="ru-RU" sz="2400" dirty="0" smtClean="0"/>
          </a:p>
          <a:p>
            <a:pPr lvl="2"/>
            <a:r>
              <a:rPr lang="ru-RU" sz="2000" dirty="0" smtClean="0"/>
              <a:t>Принимает </a:t>
            </a:r>
            <a:r>
              <a:rPr lang="ru-RU" sz="2000" b="1" dirty="0" smtClean="0"/>
              <a:t>пакет</a:t>
            </a:r>
            <a:endParaRPr lang="ru-RU" sz="2000" dirty="0" smtClean="0"/>
          </a:p>
          <a:p>
            <a:pPr lvl="2"/>
            <a:r>
              <a:rPr lang="ru-RU" sz="2000" dirty="0" smtClean="0"/>
              <a:t>Выполняет пересылку далее по маршруту как только получил и обработал заголовок (учитывает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/>
              <a:t>) </a:t>
            </a:r>
          </a:p>
          <a:p>
            <a:pPr>
              <a:buNone/>
            </a:pPr>
            <a:r>
              <a:rPr lang="ru-RU" dirty="0" smtClean="0"/>
              <a:t>Время пересылки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/>
              <a:t> </a:t>
            </a:r>
            <a:r>
              <a:rPr lang="ru-RU" dirty="0" smtClean="0"/>
              <a:t>байт по маршруту длины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: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/>
          </a:p>
          <a:p>
            <a:pPr algn="ctr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=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b="1" i="1" baseline="-25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ru-RU" sz="2400" dirty="0" smtClean="0"/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+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1237976" y="6320408"/>
            <a:ext cx="954024" cy="476250"/>
          </a:xfrm>
          <a:prstGeom prst="rect">
            <a:avLst/>
          </a:prstGeom>
        </p:spPr>
        <p:txBody>
          <a:bodyPr/>
          <a:lstStyle/>
          <a:p>
            <a:r>
              <a:rPr lang="ru-RU" sz="1200" smtClean="0"/>
              <a:t>Лекция 4</a:t>
            </a:r>
            <a:endParaRPr lang="ru-RU" sz="1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3" name="Стрелка углом 12"/>
          <p:cNvSpPr/>
          <p:nvPr/>
        </p:nvSpPr>
        <p:spPr>
          <a:xfrm>
            <a:off x="2743584" y="4162632"/>
            <a:ext cx="216024" cy="5760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689307"/>
            <a:ext cx="749808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и недостатки </a:t>
            </a:r>
            <a:r>
              <a:rPr lang="en-US" dirty="0" smtClean="0"/>
              <a:t>CTR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5456" y="1755648"/>
            <a:ext cx="8750808" cy="4255008"/>
          </a:xfrm>
        </p:spPr>
        <p:txBody>
          <a:bodyPr>
            <a:normAutofit/>
          </a:bodyPr>
          <a:lstStyle/>
          <a:p>
            <a:r>
              <a:rPr lang="ru-RU" dirty="0" smtClean="0"/>
              <a:t>Ускоряет пересылку данных.</a:t>
            </a:r>
          </a:p>
          <a:p>
            <a:r>
              <a:rPr lang="ru-RU" dirty="0" smtClean="0"/>
              <a:t>Снижает потребность в памяти для хранения пересылаемых данных и организации приема-передачи сообщений. </a:t>
            </a:r>
          </a:p>
          <a:p>
            <a:r>
              <a:rPr lang="ru-RU" dirty="0" smtClean="0"/>
              <a:t>Для передачи могут использоваться одновременно разные коммуникационные каналы (в зависимости от топологии сети).</a:t>
            </a:r>
          </a:p>
          <a:p>
            <a:r>
              <a:rPr lang="ru-RU" dirty="0" smtClean="0"/>
              <a:t>Требует разработки более сложного аппаратного и программного обеспечения сети. </a:t>
            </a:r>
          </a:p>
          <a:p>
            <a:r>
              <a:rPr lang="ru-RU" dirty="0" smtClean="0"/>
              <a:t>Может увеличить накладные расходы (время подготовки и время передачи служебных данных), </a:t>
            </a:r>
          </a:p>
          <a:p>
            <a:r>
              <a:rPr lang="ru-RU" dirty="0" smtClean="0"/>
              <a:t>При передаче пакетов возможно возникновение конфликтных ситуаций</a:t>
            </a:r>
            <a:r>
              <a:rPr lang="ru-RU" sz="2100" dirty="0" smtClean="0"/>
              <a:t>.</a:t>
            </a:r>
            <a:r>
              <a:rPr lang="ru-RU" i="1" dirty="0" smtClean="0"/>
              <a:t>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0753344" y="6320790"/>
            <a:ext cx="1438656" cy="476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Лекция 4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4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операций передачи данных в МВС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9608" y="1810512"/>
            <a:ext cx="7498080" cy="4437888"/>
          </a:xfrm>
        </p:spPr>
        <p:txBody>
          <a:bodyPr>
            <a:normAutofit/>
          </a:bodyPr>
          <a:lstStyle/>
          <a:p>
            <a:pPr>
              <a:buFont typeface="Wingdings 3" panose="05040102010807070707" pitchFamily="18" charset="2"/>
              <a:buChar char=""/>
            </a:pPr>
            <a:r>
              <a:rPr lang="ru-RU" sz="2400" b="1" dirty="0" smtClean="0"/>
              <a:t>передача</a:t>
            </a:r>
            <a:r>
              <a:rPr lang="ru-RU" sz="2400" dirty="0" smtClean="0"/>
              <a:t> данных (сообщений):</a:t>
            </a:r>
          </a:p>
          <a:p>
            <a:pPr lvl="1"/>
            <a:r>
              <a:rPr lang="ru-RU" sz="2000" dirty="0" smtClean="0"/>
              <a:t>между двумя </a:t>
            </a:r>
            <a:r>
              <a:rPr lang="en-US" sz="2000" dirty="0" smtClean="0"/>
              <a:t>CPU</a:t>
            </a:r>
            <a:r>
              <a:rPr lang="ru-RU" sz="2000" dirty="0" smtClean="0"/>
              <a:t> сети,</a:t>
            </a:r>
          </a:p>
          <a:p>
            <a:pPr lvl="1"/>
            <a:r>
              <a:rPr lang="ru-RU" sz="2000" dirty="0" smtClean="0"/>
              <a:t>от одного </a:t>
            </a:r>
            <a:r>
              <a:rPr lang="en-US" sz="2000" dirty="0" smtClean="0"/>
              <a:t>CPU</a:t>
            </a:r>
            <a:r>
              <a:rPr lang="ru-RU" sz="2000" dirty="0" smtClean="0"/>
              <a:t> всем остальным </a:t>
            </a:r>
            <a:r>
              <a:rPr lang="en-US" sz="2000" dirty="0" smtClean="0"/>
              <a:t>CPU</a:t>
            </a:r>
            <a:r>
              <a:rPr lang="ru-RU" sz="2000" dirty="0" smtClean="0"/>
              <a:t> сети, </a:t>
            </a:r>
          </a:p>
          <a:p>
            <a:pPr lvl="1"/>
            <a:r>
              <a:rPr lang="ru-RU" sz="2000" dirty="0" smtClean="0"/>
              <a:t>от всех </a:t>
            </a:r>
            <a:r>
              <a:rPr lang="en-US" sz="2000" dirty="0" smtClean="0"/>
              <a:t>CPU</a:t>
            </a:r>
            <a:r>
              <a:rPr lang="ru-RU" sz="2000" dirty="0" smtClean="0"/>
              <a:t> всем </a:t>
            </a:r>
            <a:r>
              <a:rPr lang="en-US" sz="2000" dirty="0" smtClean="0"/>
              <a:t>CPU</a:t>
            </a:r>
            <a:r>
              <a:rPr lang="ru-RU" sz="2000" dirty="0" smtClean="0"/>
              <a:t> сети,</a:t>
            </a:r>
          </a:p>
          <a:p>
            <a:pPr lvl="1"/>
            <a:r>
              <a:rPr lang="ru-RU" sz="2000" dirty="0" smtClean="0"/>
              <a:t>то же для различных сообщений;</a:t>
            </a:r>
          </a:p>
          <a:p>
            <a:pPr marL="368046" lvl="1">
              <a:spcBef>
                <a:spcPts val="600"/>
              </a:spcBef>
              <a:buSzPct val="80000"/>
              <a:buFont typeface="Wingdings 3" panose="05040102010807070707" pitchFamily="18" charset="2"/>
              <a:buChar char="´"/>
            </a:pPr>
            <a:r>
              <a:rPr lang="ru-RU" sz="2400" b="1" dirty="0" smtClean="0"/>
              <a:t>прием</a:t>
            </a:r>
            <a:r>
              <a:rPr lang="ru-RU" sz="2400" dirty="0" smtClean="0"/>
              <a:t> данных (сообщений):</a:t>
            </a:r>
          </a:p>
          <a:p>
            <a:pPr marL="614934" lvl="2" indent="-285750">
              <a:spcBef>
                <a:spcPts val="600"/>
              </a:spcBef>
              <a:buSzPct val="80000"/>
            </a:pPr>
            <a:r>
              <a:rPr lang="ru-RU" sz="2000" dirty="0" smtClean="0"/>
              <a:t>на один </a:t>
            </a:r>
            <a:r>
              <a:rPr lang="en-US" sz="2000" dirty="0" smtClean="0"/>
              <a:t>CPU</a:t>
            </a:r>
            <a:r>
              <a:rPr lang="ru-RU" sz="2000" dirty="0" smtClean="0"/>
              <a:t> от всех </a:t>
            </a:r>
            <a:r>
              <a:rPr lang="en-US" sz="2000" dirty="0" smtClean="0"/>
              <a:t>CPU</a:t>
            </a:r>
            <a:r>
              <a:rPr lang="ru-RU" sz="2000" dirty="0" smtClean="0"/>
              <a:t> сети,</a:t>
            </a:r>
          </a:p>
          <a:p>
            <a:pPr marL="614934" lvl="2" indent="-285750">
              <a:spcBef>
                <a:spcPts val="600"/>
              </a:spcBef>
              <a:buSzPct val="80000"/>
            </a:pPr>
            <a:r>
              <a:rPr lang="ru-RU" sz="2000" dirty="0" smtClean="0"/>
              <a:t>на каждом </a:t>
            </a:r>
            <a:r>
              <a:rPr lang="en-US" sz="2000" dirty="0" smtClean="0"/>
              <a:t>CPU</a:t>
            </a:r>
            <a:r>
              <a:rPr lang="ru-RU" sz="2000" dirty="0" smtClean="0"/>
              <a:t> от всех </a:t>
            </a:r>
            <a:r>
              <a:rPr lang="en-US" sz="2000" dirty="0" smtClean="0"/>
              <a:t>CPU</a:t>
            </a:r>
            <a:r>
              <a:rPr lang="ru-RU" sz="2000" dirty="0" smtClean="0"/>
              <a:t> сети,</a:t>
            </a:r>
          </a:p>
          <a:p>
            <a:pPr marL="614934" lvl="2" indent="-285750">
              <a:spcBef>
                <a:spcPts val="600"/>
              </a:spcBef>
              <a:buSzPct val="80000"/>
            </a:pPr>
            <a:r>
              <a:rPr lang="ru-RU" sz="2000" dirty="0" smtClean="0"/>
              <a:t>то же для различных сообщений.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11128248" y="6339078"/>
            <a:ext cx="1063752" cy="476250"/>
          </a:xfrm>
          <a:prstGeom prst="rect">
            <a:avLst/>
          </a:prstGeom>
        </p:spPr>
        <p:txBody>
          <a:bodyPr/>
          <a:lstStyle/>
          <a:p>
            <a:r>
              <a:rPr lang="ru-RU" sz="1400" smtClean="0"/>
              <a:t>Лекция 4</a:t>
            </a: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2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1533</TotalTime>
  <Words>973</Words>
  <Application>Microsoft Office PowerPoint</Application>
  <PresentationFormat>Широкоэкранный</PresentationFormat>
  <Paragraphs>202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2. Моделирование и анализ параллельных вычислений.</vt:lpstr>
      <vt:lpstr>Передача данных.  Коммуникационная трудоемкость алгоритмов</vt:lpstr>
      <vt:lpstr>Пример оптимальных АМ</vt:lpstr>
      <vt:lpstr>Презентация PowerPoint</vt:lpstr>
      <vt:lpstr>Характеристики коммуникационной составляющей длительности выполнения параллельного алгоритма в МВС</vt:lpstr>
      <vt:lpstr>Методы передачи данных</vt:lpstr>
      <vt:lpstr>Методы передачи данных</vt:lpstr>
      <vt:lpstr>Преимущества и недостатки CTR </vt:lpstr>
      <vt:lpstr>Классификация операций передачи данных в МВС</vt:lpstr>
      <vt:lpstr>Оценки трудоемкости для различных топологий</vt:lpstr>
      <vt:lpstr>Передача между двумя CPU сети (топология «кольцо»)</vt:lpstr>
      <vt:lpstr>Передача от одного CPU всем остальным CPU сети single-node broadcast Прием на одном CPU от всех остальных CPU сети  single-node accumulation</vt:lpstr>
      <vt:lpstr>Презентация PowerPoint</vt:lpstr>
      <vt:lpstr>Передача от всех CPU всем остальным CPU сети multinode broadcast Прием на всех CPU от всех остальных CPU сети  multinode accumulation</vt:lpstr>
      <vt:lpstr>Презентация PowerPoint</vt:lpstr>
      <vt:lpstr>Обобщенная передача от одного CPU всем CPU сети single-node scatter (рассеивание) Обобщенный прием на одном CPU от всех CPU сети  single-node gather (сбор)</vt:lpstr>
      <vt:lpstr>Обобщенная передача от всех CPU всем CPU сети Обобщенный прием на всех CPU от всех CPU сети  total exchange</vt:lpstr>
      <vt:lpstr>Оценки коммуникационной трудоемкости для кластеров </vt:lpstr>
      <vt:lpstr>Оценка трудоемкости операции передачи данных между 2 узлами кластера </vt:lpstr>
      <vt:lpstr>Оценка трудоемкости операции передачи данных между 2 узлами кластера </vt:lpstr>
      <vt:lpstr>Оценка трудоемкости операции передачи данных между 2 узлами кластера </vt:lpstr>
      <vt:lpstr>Оценка трудоемкости операции передачи данных между 2 узлами кластера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Моделирование и анализ параллельных вычислений.</dc:title>
  <dc:creator>И.Г. Захарова</dc:creator>
  <cp:lastModifiedBy>Ира Захарова</cp:lastModifiedBy>
  <cp:revision>37</cp:revision>
  <dcterms:created xsi:type="dcterms:W3CDTF">2013-09-18T11:21:17Z</dcterms:created>
  <dcterms:modified xsi:type="dcterms:W3CDTF">2013-09-26T04:31:31Z</dcterms:modified>
</cp:coreProperties>
</file>