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78" r:id="rId2"/>
    <p:sldId id="260" r:id="rId3"/>
    <p:sldId id="261" r:id="rId4"/>
    <p:sldId id="262" r:id="rId5"/>
    <p:sldId id="263"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07" autoAdjust="0"/>
  </p:normalViewPr>
  <p:slideViewPr>
    <p:cSldViewPr>
      <p:cViewPr varScale="1">
        <p:scale>
          <a:sx n="70" d="100"/>
          <a:sy n="70" d="100"/>
        </p:scale>
        <p:origin x="-138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22.12.2013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22.12.2013</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3212976"/>
            <a:ext cx="9144000" cy="3155181"/>
          </a:xfrm>
        </p:spPr>
        <p:txBody>
          <a:bodyPr>
            <a:normAutofit/>
          </a:bodyPr>
          <a:lstStyle/>
          <a:p>
            <a:pPr algn="ctr"/>
            <a:r>
              <a:rPr lang="ru-RU" sz="6000" b="1" dirty="0" smtClean="0"/>
              <a:t>Резание металла и проволоки слесарной ножовкой</a:t>
            </a:r>
            <a:endParaRPr lang="ru-RU" sz="6000" b="1" dirty="0"/>
          </a:p>
        </p:txBody>
      </p:sp>
      <p:sp>
        <p:nvSpPr>
          <p:cNvPr id="2" name="Заголовок 1"/>
          <p:cNvSpPr>
            <a:spLocks noGrp="1"/>
          </p:cNvSpPr>
          <p:nvPr>
            <p:ph type="title"/>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020.JPG"/>
          <p:cNvPicPr>
            <a:picLocks noGrp="1" noChangeAspect="1"/>
          </p:cNvPicPr>
          <p:nvPr>
            <p:ph idx="1"/>
          </p:nvPr>
        </p:nvPicPr>
        <p:blipFill>
          <a:blip r:embed="rId3" cstate="print"/>
          <a:stretch>
            <a:fillRect/>
          </a:stretch>
        </p:blipFill>
        <p:spPr>
          <a:xfrm>
            <a:off x="500034" y="642918"/>
            <a:ext cx="8302665" cy="5715017"/>
          </a:xfrm>
          <a:prstGeom prst="rect">
            <a:avLst/>
          </a:prstGeom>
        </p:spPr>
      </p:pic>
    </p:spTree>
  </p:cSld>
  <p:clrMapOvr>
    <a:masterClrMapping/>
  </p:clrMapOvr>
  <p:transition>
    <p:newsflash/>
    <p:sndAc>
      <p:stSnd>
        <p:snd r:embed="rId2" name="hammer.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graphicFrame>
        <p:nvGraphicFramePr>
          <p:cNvPr id="4" name="Содержимое 3"/>
          <p:cNvGraphicFramePr>
            <a:graphicFrameLocks/>
          </p:cNvGraphicFramePr>
          <p:nvPr/>
        </p:nvGraphicFramePr>
        <p:xfrm>
          <a:off x="285720" y="1357298"/>
          <a:ext cx="8686800" cy="4357718"/>
        </p:xfrm>
        <a:graphic>
          <a:graphicData uri="http://schemas.openxmlformats.org/drawingml/2006/table">
            <a:tbl>
              <a:tblPr firstRow="1" bandRow="1">
                <a:tableStyleId>{16D9F66E-5EB9-4882-86FB-DCBF35E3C3E4}</a:tableStyleId>
              </a:tblPr>
              <a:tblGrid>
                <a:gridCol w="623862"/>
                <a:gridCol w="1376402"/>
                <a:gridCol w="5286412"/>
                <a:gridCol w="1400124"/>
              </a:tblGrid>
              <a:tr h="4357718">
                <a:tc>
                  <a:txBody>
                    <a:bodyPr/>
                    <a:lstStyle/>
                    <a:p>
                      <a:pPr algn="ctr"/>
                      <a:endParaRPr lang="ru-RU" sz="800" dirty="0">
                        <a:latin typeface="+mn-lt"/>
                      </a:endParaRPr>
                    </a:p>
                  </a:txBody>
                  <a:tcPr/>
                </a:tc>
                <a:tc>
                  <a:txBody>
                    <a:bodyPr/>
                    <a:lstStyle/>
                    <a:p>
                      <a:pPr algn="l">
                        <a:spcAft>
                          <a:spcPts val="0"/>
                        </a:spcAft>
                      </a:pPr>
                      <a:endParaRPr lang="ru-RU" sz="800" dirty="0">
                        <a:latin typeface="+mn-lt"/>
                        <a:ea typeface="Times New Roman"/>
                      </a:endParaRPr>
                    </a:p>
                  </a:txBody>
                  <a:tcPr marL="114300" marR="114300" marT="0" marB="0"/>
                </a:tc>
                <a:tc>
                  <a:txBody>
                    <a:bodyPr/>
                    <a:lstStyle/>
                    <a:p>
                      <a:pPr marL="0" indent="363538" algn="just">
                        <a:spcAft>
                          <a:spcPts val="0"/>
                        </a:spcAft>
                      </a:pPr>
                      <a:r>
                        <a:rPr lang="ru-RU" sz="1400" b="0" dirty="0">
                          <a:latin typeface="+mn-lt"/>
                          <a:ea typeface="Times New Roman"/>
                        </a:rPr>
                        <a:t>Ножовочное полотно представляет собой тонкую и стальную пластину с зубьями на одном из ребер. На концах ножовочного полотна имеются отверстия для закрепления его  в ножовочном станке. Длина наиболее распространенных ножовочных полотен составляет 250 – 300 мм. Каждый зуб имеет форму клина и при резании работает </a:t>
                      </a:r>
                      <a:r>
                        <a:rPr lang="ru-RU" sz="1400" b="0" dirty="0" smtClean="0">
                          <a:latin typeface="+mn-lt"/>
                          <a:ea typeface="Times New Roman"/>
                        </a:rPr>
                        <a:t>как </a:t>
                      </a:r>
                      <a:r>
                        <a:rPr lang="ru-RU" sz="1400" b="0" dirty="0">
                          <a:latin typeface="+mn-lt"/>
                          <a:ea typeface="Times New Roman"/>
                        </a:rPr>
                        <a:t>резец</a:t>
                      </a:r>
                      <a:r>
                        <a:rPr lang="ru-RU" sz="1400" b="0" dirty="0" smtClean="0">
                          <a:latin typeface="+mn-lt"/>
                          <a:ea typeface="Times New Roman"/>
                        </a:rPr>
                        <a:t>.</a:t>
                      </a:r>
                    </a:p>
                    <a:p>
                      <a:pPr marL="0" indent="363538" algn="just">
                        <a:spcAft>
                          <a:spcPts val="0"/>
                        </a:spcAft>
                      </a:pPr>
                      <a:r>
                        <a:rPr kumimoji="0" lang="ru-RU" sz="1400" b="0" kern="1200" dirty="0" smtClean="0">
                          <a:solidFill>
                            <a:schemeClr val="dk1"/>
                          </a:solidFill>
                          <a:latin typeface="+mn-lt"/>
                          <a:ea typeface="+mn-ea"/>
                          <a:cs typeface="+mn-cs"/>
                        </a:rPr>
                        <a:t>Подготовка ножовки к работе заключается в установке ножовочного полотна в станок (рамку) и его натяжке. Сначала раздвигают передний и задний угольники станка на длину ножовочного полотна и в этом положении закрепляют станок с помощью обоймы. Затем вставляют концы ножовочного полотна в прорези натяжного винта и хвостовика и совмещают отверстия с отверстиями в ножовочном полотне. При этом следят за тем, чтобы зубья полотна были направлены в сторону, противоположную рукоятке. После этого вставляют в отверстия штифты и вращением гайки-барашка натягивают полотно. Натяжение полотна должно быть не очень сильным и не очень слабым, а достаточным для того, чтобы оно не изгибалось при работе. Сильное или слабое натяжение полотна может привести к его поломке при малейшем перекосе во время работы.</a:t>
                      </a:r>
                      <a:endParaRPr lang="ru-RU" sz="1400" b="0" dirty="0">
                        <a:latin typeface="+mn-lt"/>
                        <a:ea typeface="Times New Roman"/>
                      </a:endParaRPr>
                    </a:p>
                  </a:txBody>
                  <a:tcPr marL="114300" marR="114300" marT="0" marB="0"/>
                </a:tc>
                <a:tc>
                  <a:txBody>
                    <a:bodyPr/>
                    <a:lstStyle/>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Демонстрация </a:t>
                      </a:r>
                      <a:r>
                        <a:rPr lang="ru-RU" sz="1400" b="0" dirty="0">
                          <a:latin typeface="+mn-lt"/>
                          <a:ea typeface="Times New Roman"/>
                        </a:rPr>
                        <a:t>приемов установки ножовочного </a:t>
                      </a:r>
                      <a:r>
                        <a:rPr lang="ru-RU" sz="1400" b="0" dirty="0" smtClean="0">
                          <a:latin typeface="+mn-lt"/>
                          <a:ea typeface="Times New Roman"/>
                        </a:rPr>
                        <a:t>полотна</a:t>
                      </a:r>
                      <a:endParaRPr lang="ru-RU" sz="12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nvGraphicFramePr>
        <p:xfrm>
          <a:off x="214282" y="2071678"/>
          <a:ext cx="8686800" cy="2786082"/>
        </p:xfrm>
        <a:graphic>
          <a:graphicData uri="http://schemas.openxmlformats.org/drawingml/2006/table">
            <a:tbl>
              <a:tblPr firstRow="1" bandRow="1">
                <a:tableStyleId>{16D9F66E-5EB9-4882-86FB-DCBF35E3C3E4}</a:tableStyleId>
              </a:tblPr>
              <a:tblGrid>
                <a:gridCol w="623862"/>
                <a:gridCol w="1376402"/>
                <a:gridCol w="5286412"/>
                <a:gridCol w="1400124"/>
              </a:tblGrid>
              <a:tr h="2786082">
                <a:tc>
                  <a:txBody>
                    <a:bodyPr/>
                    <a:lstStyle/>
                    <a:p>
                      <a:pPr algn="ctr"/>
                      <a:endParaRPr lang="ru-RU" sz="1400" b="0" dirty="0">
                        <a:latin typeface="+mn-lt"/>
                      </a:endParaRPr>
                    </a:p>
                  </a:txBody>
                  <a:tcPr/>
                </a:tc>
                <a:tc>
                  <a:txBody>
                    <a:bodyPr/>
                    <a:lstStyle/>
                    <a:p>
                      <a:pPr algn="l">
                        <a:spcAft>
                          <a:spcPts val="0"/>
                        </a:spcAft>
                      </a:pPr>
                      <a:endParaRPr lang="ru-RU" sz="1400" b="0" dirty="0">
                        <a:latin typeface="+mn-lt"/>
                        <a:ea typeface="Times New Roman"/>
                      </a:endParaRPr>
                    </a:p>
                  </a:txBody>
                  <a:tcPr marL="114300" marR="114300" marT="0" marB="0"/>
                </a:tc>
                <a:tc>
                  <a:txBody>
                    <a:bodyPr/>
                    <a:lstStyle/>
                    <a:p>
                      <a:pPr marL="0" indent="363538" algn="just">
                        <a:spcAft>
                          <a:spcPts val="0"/>
                        </a:spcAft>
                      </a:pPr>
                      <a:r>
                        <a:rPr kumimoji="0" lang="ru-RU" sz="1400" b="0" kern="1200" dirty="0" smtClean="0">
                          <a:solidFill>
                            <a:schemeClr val="dk1"/>
                          </a:solidFill>
                          <a:latin typeface="+mn-lt"/>
                          <a:ea typeface="+mn-ea"/>
                          <a:cs typeface="+mn-cs"/>
                        </a:rPr>
                        <a:t>Для разрезания заготовки ее надежно закрепляют в тисках так, чтобы место разреза находилось недалеко от края губок тисков. На месте разреза делают небольшой пропил трехгранным напильником, что обеспечивает точное направление движения полотна.</a:t>
                      </a:r>
                    </a:p>
                    <a:p>
                      <a:pPr marL="0" indent="363538" algn="just">
                        <a:spcAft>
                          <a:spcPts val="0"/>
                        </a:spcAft>
                      </a:pPr>
                      <a:r>
                        <a:rPr kumimoji="0" lang="ru-RU" sz="1400" b="0" kern="1200" dirty="0" smtClean="0">
                          <a:solidFill>
                            <a:schemeClr val="dk1"/>
                          </a:solidFill>
                          <a:latin typeface="+mn-lt"/>
                          <a:ea typeface="+mn-ea"/>
                          <a:cs typeface="+mn-cs"/>
                        </a:rPr>
                        <a:t>Во время работы необходимо принять правильную рабочую позу: встать вполоборота к тискам; рукоятку ножовки обхватить пальцами правой руки, конец рукоятки при этом должен упираться в середину ладони, а большой палец – лежать на рукоятке сверху, вдоль нее; левой рукой взять рамку ножовки так, чтобы большой палец находился внутри рамки, а остальные обхватывали </a:t>
                      </a:r>
                      <a:r>
                        <a:rPr kumimoji="0" lang="ru-RU" sz="1400" b="0" kern="1200" dirty="0" err="1" smtClean="0">
                          <a:solidFill>
                            <a:schemeClr val="dk1"/>
                          </a:solidFill>
                          <a:latin typeface="+mn-lt"/>
                          <a:ea typeface="+mn-ea"/>
                          <a:cs typeface="+mn-cs"/>
                        </a:rPr>
                        <a:t>гайку-барашек</a:t>
                      </a:r>
                      <a:r>
                        <a:rPr kumimoji="0" lang="ru-RU" sz="1400" b="0" kern="1200" dirty="0" smtClean="0">
                          <a:solidFill>
                            <a:schemeClr val="dk1"/>
                          </a:solidFill>
                          <a:latin typeface="+mn-lt"/>
                          <a:ea typeface="+mn-ea"/>
                          <a:cs typeface="+mn-cs"/>
                        </a:rPr>
                        <a:t> и натяжной винт.</a:t>
                      </a:r>
                      <a:endParaRPr lang="ru-RU" sz="1400" b="0" dirty="0">
                        <a:latin typeface="+mn-lt"/>
                        <a:ea typeface="Times New Roman"/>
                      </a:endParaRPr>
                    </a:p>
                  </a:txBody>
                  <a:tcPr marL="114300" marR="114300" marT="0" marB="0"/>
                </a:tc>
                <a:tc>
                  <a:txBody>
                    <a:bodyPr/>
                    <a:lstStyle/>
                    <a:p>
                      <a:pPr algn="ctr">
                        <a:spcAft>
                          <a:spcPts val="0"/>
                        </a:spcAft>
                      </a:pPr>
                      <a:r>
                        <a:rPr lang="ru-RU" sz="1400" b="0" dirty="0">
                          <a:latin typeface="+mn-lt"/>
                          <a:ea typeface="Times New Roman"/>
                        </a:rPr>
                        <a:t>Приемы резания. (Учитель сопровождает рассказ показом приемов </a:t>
                      </a:r>
                      <a:r>
                        <a:rPr lang="ru-RU" sz="1400" b="0" dirty="0" smtClean="0">
                          <a:latin typeface="+mn-lt"/>
                          <a:ea typeface="Times New Roman"/>
                        </a:rPr>
                        <a:t>резания)</a:t>
                      </a:r>
                    </a:p>
                    <a:p>
                      <a:pPr algn="ctr">
                        <a:spcAft>
                          <a:spcPts val="0"/>
                        </a:spcAft>
                      </a:pPr>
                      <a:r>
                        <a:rPr lang="ru-RU" sz="1400" b="0" dirty="0" smtClean="0">
                          <a:latin typeface="+mn-lt"/>
                          <a:ea typeface="Times New Roman"/>
                        </a:rPr>
                        <a:t>Рис.2</a:t>
                      </a: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21.JPG"/>
          <p:cNvPicPr>
            <a:picLocks noChangeAspect="1"/>
          </p:cNvPicPr>
          <p:nvPr/>
        </p:nvPicPr>
        <p:blipFill>
          <a:blip r:embed="rId3" cstate="print"/>
          <a:stretch>
            <a:fillRect/>
          </a:stretch>
        </p:blipFill>
        <p:spPr>
          <a:xfrm>
            <a:off x="428596" y="214290"/>
            <a:ext cx="8323318" cy="6242489"/>
          </a:xfrm>
          <a:prstGeom prst="rect">
            <a:avLst/>
          </a:prstGeom>
        </p:spPr>
      </p:pic>
    </p:spTree>
  </p:cSld>
  <p:clrMapOvr>
    <a:masterClrMapping/>
  </p:clrMapOvr>
  <p:transition>
    <p:newsflash/>
    <p:sndAc>
      <p:stSnd>
        <p:snd r:embed="rId2" name="hammer.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40000" lnSpcReduction="20000"/>
          </a:bodyPr>
          <a:lstStyle/>
          <a:p>
            <a:pPr fontAlgn="t"/>
            <a:endParaRPr lang="ru-RU" dirty="0" smtClean="0"/>
          </a:p>
          <a:p>
            <a:pPr fontAlgn="t"/>
            <a:endParaRPr lang="ru-RU" dirty="0" smtClean="0"/>
          </a:p>
          <a:p>
            <a:pPr fontAlgn="t"/>
            <a:r>
              <a:rPr lang="ru-RU" dirty="0" smtClean="0"/>
              <a:t>Во время работы ножовку нужно держать ровно, чтобы не получилось косого разреза. Двигают ножовкой плавно без рывков. Нажимают ножовкой на заготовку только при движении вперед, то есть во время рабочего хода. Во время обратного хода, который называют холостым, ножовку слегка приподнимают, чтобы не тупились зубья полотна. Нормальная скорость рабочих движений 30 – 60 двойных (рабочий и холостой) ходов ножовки в минуту. Для правильного выполнения резания необходимо следовать следующим правилам:</a:t>
            </a:r>
          </a:p>
          <a:p>
            <a:pPr fontAlgn="t"/>
            <a:r>
              <a:rPr lang="ru-RU" dirty="0" smtClean="0"/>
              <a:t>1)при работе нужно использовать всю длину полотна. Это обеспечивает равномерный износ зубьев и более длительную службу полотна;</a:t>
            </a:r>
          </a:p>
          <a:p>
            <a:pPr fontAlgn="t"/>
            <a:r>
              <a:rPr lang="ru-RU" dirty="0" smtClean="0"/>
              <a:t>2)для того чтобы полотно не нагревалось во время работы, необходимо смазывать его машинным маслом;</a:t>
            </a:r>
          </a:p>
          <a:p>
            <a:pPr fontAlgn="t"/>
            <a:r>
              <a:rPr lang="ru-RU" dirty="0" smtClean="0"/>
              <a:t>3)если разрез достаточно большой и при обычной установке полотна при резании мешает станок, то полотно поворачивают на 90 град.;</a:t>
            </a:r>
          </a:p>
          <a:p>
            <a:pPr fontAlgn="t"/>
            <a:r>
              <a:rPr lang="ru-RU" dirty="0" smtClean="0"/>
              <a:t>4)полосовой металл легче разрезать по узкой стороне; однако толщина полосы не должна быть меньше расстояния между тремя зубьями полотна, иначе зубья поломаются; если же толщина заготовки меньше этого расстояния, то ее закрепляют в тиски между двумя деревянными брусками и затем разрезают;</a:t>
            </a:r>
          </a:p>
          <a:p>
            <a:pPr fontAlgn="t"/>
            <a:r>
              <a:rPr lang="ru-RU" dirty="0" smtClean="0"/>
              <a:t>5)в начале резания полосового и квадратного проката ножовку наклоняют слегка вперед; постепенно наклон уменьшают и после того, как пропил дойдет до ближайшего ребра заготовки, ножовку возвращают в горизонтальное положение;</a:t>
            </a:r>
          </a:p>
          <a:p>
            <a:pPr fontAlgn="t"/>
            <a:r>
              <a:rPr lang="ru-RU" dirty="0" smtClean="0"/>
              <a:t>6)при разрезании заготовок, имеющих ребра или острые кромки, следует соблюдать следующее правило: резание должно идти от плоскости к ребру, чтобы не сломать зубья полотна.</a:t>
            </a:r>
          </a:p>
          <a:p>
            <a:pPr fontAlgn="t"/>
            <a:r>
              <a:rPr lang="ru-RU" dirty="0" smtClean="0"/>
              <a:t>  На предприятиях сортовой прокат режут с помощью механических ножовок, дисковых или ленточных пил.</a:t>
            </a:r>
          </a:p>
          <a:p>
            <a:pPr fontAlgn="t"/>
            <a:r>
              <a:rPr lang="ru-RU" dirty="0" smtClean="0"/>
              <a:t>Рис.3</a:t>
            </a:r>
          </a:p>
          <a:p>
            <a:endParaRPr lang="ru-RU" dirty="0"/>
          </a:p>
        </p:txBody>
      </p:sp>
    </p:spTree>
  </p:cSld>
  <p:clrMapOvr>
    <a:masterClrMapping/>
  </p:clrMapOvr>
  <p:transition>
    <p:dissolve/>
    <p:sndAc>
      <p:stSnd>
        <p:snd r:embed="rId2" name="hammer.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022.JPG"/>
          <p:cNvPicPr>
            <a:picLocks noChangeAspect="1"/>
          </p:cNvPicPr>
          <p:nvPr/>
        </p:nvPicPr>
        <p:blipFill>
          <a:blip r:embed="rId3" cstate="print"/>
          <a:stretch>
            <a:fillRect/>
          </a:stretch>
        </p:blipFill>
        <p:spPr>
          <a:xfrm>
            <a:off x="571472" y="357166"/>
            <a:ext cx="8143932" cy="6107949"/>
          </a:xfrm>
          <a:prstGeom prst="rect">
            <a:avLst/>
          </a:prstGeom>
        </p:spPr>
      </p:pic>
    </p:spTree>
  </p:cSld>
  <p:clrMapOvr>
    <a:masterClrMapping/>
  </p:clrMapOvr>
  <p:transition>
    <p:newsflash/>
    <p:sndAc>
      <p:stSnd>
        <p:snd r:embed="rId2" name="hammer.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graphicFrame>
        <p:nvGraphicFramePr>
          <p:cNvPr id="4" name="Содержимое 3"/>
          <p:cNvGraphicFramePr>
            <a:graphicFrameLocks/>
          </p:cNvGraphicFramePr>
          <p:nvPr/>
        </p:nvGraphicFramePr>
        <p:xfrm>
          <a:off x="214282" y="571480"/>
          <a:ext cx="8686800" cy="5786478"/>
        </p:xfrm>
        <a:graphic>
          <a:graphicData uri="http://schemas.openxmlformats.org/drawingml/2006/table">
            <a:tbl>
              <a:tblPr firstRow="1" bandRow="1">
                <a:tableStyleId>{16D9F66E-5EB9-4882-86FB-DCBF35E3C3E4}</a:tableStyleId>
              </a:tblPr>
              <a:tblGrid>
                <a:gridCol w="623862"/>
                <a:gridCol w="1376402"/>
                <a:gridCol w="5286412"/>
                <a:gridCol w="1400124"/>
              </a:tblGrid>
              <a:tr h="5786478">
                <a:tc>
                  <a:txBody>
                    <a:bodyPr/>
                    <a:lstStyle/>
                    <a:p>
                      <a:pPr algn="ctr"/>
                      <a:endParaRPr lang="ru-RU" sz="1400" b="0" dirty="0">
                        <a:latin typeface="+mn-lt"/>
                      </a:endParaRPr>
                    </a:p>
                  </a:txBody>
                  <a:tcPr/>
                </a:tc>
                <a:tc>
                  <a:txBody>
                    <a:bodyPr/>
                    <a:lstStyle/>
                    <a:p>
                      <a:pPr algn="ctr">
                        <a:spcAft>
                          <a:spcPts val="0"/>
                        </a:spcAft>
                      </a:pPr>
                      <a:r>
                        <a:rPr lang="ru-RU" sz="1400" b="0" dirty="0" smtClean="0">
                          <a:latin typeface="+mn-lt"/>
                          <a:ea typeface="Times New Roman"/>
                        </a:rPr>
                        <a:t>Практическая работа</a:t>
                      </a:r>
                      <a:endParaRPr lang="ru-RU" sz="1400" b="0" dirty="0">
                        <a:latin typeface="+mn-lt"/>
                        <a:ea typeface="Times New Roman"/>
                      </a:endParaRPr>
                    </a:p>
                  </a:txBody>
                  <a:tcPr marL="114300" marR="114300" marT="0" marB="0"/>
                </a:tc>
                <a:tc>
                  <a:txBody>
                    <a:bodyPr/>
                    <a:lstStyle/>
                    <a:p>
                      <a:pPr marL="0" indent="363538" algn="just">
                        <a:spcAft>
                          <a:spcPts val="0"/>
                        </a:spcAft>
                      </a:pPr>
                      <a:r>
                        <a:rPr lang="ru-RU" sz="1400" b="0" dirty="0">
                          <a:latin typeface="Times New Roman"/>
                          <a:ea typeface="Times New Roman"/>
                        </a:rPr>
                        <a:t>1.Организация рабочего места.</a:t>
                      </a:r>
                    </a:p>
                    <a:p>
                      <a:pPr marL="0" indent="363538" algn="l">
                        <a:spcAft>
                          <a:spcPts val="0"/>
                        </a:spcAft>
                      </a:pPr>
                      <a:r>
                        <a:rPr lang="ru-RU" sz="1400" b="0" dirty="0">
                          <a:latin typeface="Times New Roman"/>
                          <a:ea typeface="Times New Roman"/>
                        </a:rPr>
                        <a:t>Учащиеся выполняют задание каждый на своем рабочем месте.</a:t>
                      </a:r>
                    </a:p>
                    <a:p>
                      <a:pPr marL="0" indent="363538" algn="just">
                        <a:spcAft>
                          <a:spcPts val="0"/>
                        </a:spcAft>
                      </a:pPr>
                      <a:r>
                        <a:rPr lang="ru-RU" sz="1400" b="0" dirty="0">
                          <a:latin typeface="Times New Roman"/>
                          <a:ea typeface="Times New Roman"/>
                        </a:rPr>
                        <a:t>2.Вводный инструктаж.</a:t>
                      </a:r>
                    </a:p>
                    <a:p>
                      <a:pPr marL="0" indent="363538" algn="just">
                        <a:spcAft>
                          <a:spcPts val="0"/>
                        </a:spcAft>
                      </a:pPr>
                      <a:r>
                        <a:rPr lang="ru-RU" sz="1400" b="0" dirty="0">
                          <a:latin typeface="Times New Roman"/>
                          <a:ea typeface="Times New Roman"/>
                        </a:rPr>
                        <a:t>   Задание:</a:t>
                      </a:r>
                    </a:p>
                    <a:p>
                      <a:pPr marL="0" indent="363538" algn="just">
                        <a:spcAft>
                          <a:spcPts val="0"/>
                        </a:spcAft>
                      </a:pPr>
                      <a:r>
                        <a:rPr lang="ru-RU" sz="1400" b="0" dirty="0">
                          <a:latin typeface="Times New Roman"/>
                          <a:ea typeface="Times New Roman"/>
                        </a:rPr>
                        <a:t>1)разметьте заготовки (объект труда подбирается с учетом разработанной ранее технологической карты изделия из сортового проката);</a:t>
                      </a:r>
                    </a:p>
                    <a:p>
                      <a:pPr marL="0" indent="363538" algn="just">
                        <a:spcAft>
                          <a:spcPts val="0"/>
                        </a:spcAft>
                      </a:pPr>
                      <a:r>
                        <a:rPr lang="ru-RU" sz="1400" b="0" dirty="0">
                          <a:latin typeface="Times New Roman"/>
                          <a:ea typeface="Times New Roman"/>
                        </a:rPr>
                        <a:t>2)разрежьте заготовки;</a:t>
                      </a:r>
                    </a:p>
                    <a:p>
                      <a:pPr marL="0" indent="363538" algn="just">
                        <a:spcAft>
                          <a:spcPts val="0"/>
                        </a:spcAft>
                      </a:pPr>
                      <a:r>
                        <a:rPr lang="ru-RU" sz="1400" b="0" dirty="0">
                          <a:latin typeface="Times New Roman"/>
                          <a:ea typeface="Times New Roman"/>
                        </a:rPr>
                        <a:t>3)проверьте размеры заготовок по чертежу.</a:t>
                      </a:r>
                    </a:p>
                    <a:p>
                      <a:pPr marL="0" indent="363538" algn="just">
                        <a:spcAft>
                          <a:spcPts val="0"/>
                        </a:spcAft>
                      </a:pPr>
                      <a:r>
                        <a:rPr lang="ru-RU" sz="1400" b="0" dirty="0">
                          <a:latin typeface="Times New Roman"/>
                          <a:ea typeface="Times New Roman"/>
                        </a:rPr>
                        <a:t>Правила техники безопасности.</a:t>
                      </a:r>
                    </a:p>
                    <a:p>
                      <a:pPr marL="0" indent="363538" algn="just">
                        <a:spcAft>
                          <a:spcPts val="0"/>
                        </a:spcAft>
                      </a:pPr>
                      <a:r>
                        <a:rPr lang="ru-RU" sz="1400" b="0" dirty="0">
                          <a:latin typeface="Times New Roman"/>
                          <a:ea typeface="Times New Roman"/>
                        </a:rPr>
                        <a:t>1)Работать только исправной ножовкой с прочно закрепленным и правильно натянутым полотном.</a:t>
                      </a:r>
                    </a:p>
                    <a:p>
                      <a:pPr marL="0" indent="363538" algn="just">
                        <a:spcAft>
                          <a:spcPts val="0"/>
                        </a:spcAft>
                      </a:pPr>
                      <a:r>
                        <a:rPr lang="ru-RU" sz="1400" b="0" dirty="0">
                          <a:latin typeface="Times New Roman"/>
                          <a:ea typeface="Times New Roman"/>
                        </a:rPr>
                        <a:t>2)Ручка ножовки должна быть прочно насажена и не иметь трещин.</a:t>
                      </a:r>
                    </a:p>
                    <a:p>
                      <a:pPr marL="0" indent="363538" algn="just">
                        <a:spcAft>
                          <a:spcPts val="0"/>
                        </a:spcAft>
                      </a:pPr>
                      <a:r>
                        <a:rPr lang="ru-RU" sz="1400" b="0" dirty="0">
                          <a:latin typeface="Times New Roman"/>
                          <a:ea typeface="Times New Roman"/>
                        </a:rPr>
                        <a:t>3)Нельзя вместо штифтов закреплять ножовочное полотно гвоздями и шурупами.</a:t>
                      </a:r>
                    </a:p>
                    <a:p>
                      <a:pPr marL="0" indent="363538" algn="just">
                        <a:spcAft>
                          <a:spcPts val="0"/>
                        </a:spcAft>
                      </a:pPr>
                      <a:r>
                        <a:rPr lang="ru-RU" sz="1400" b="0" dirty="0">
                          <a:latin typeface="Times New Roman"/>
                          <a:ea typeface="Times New Roman"/>
                        </a:rPr>
                        <a:t>4)Нельзя работать ножовкой, в которой есть сломанные зубья.</a:t>
                      </a:r>
                    </a:p>
                    <a:p>
                      <a:pPr marL="0" indent="363538" algn="just">
                        <a:spcAft>
                          <a:spcPts val="0"/>
                        </a:spcAft>
                      </a:pPr>
                      <a:r>
                        <a:rPr lang="ru-RU" sz="1400" b="0" dirty="0">
                          <a:latin typeface="Times New Roman"/>
                          <a:ea typeface="Times New Roman"/>
                        </a:rPr>
                        <a:t>5)Опилки с верстака сметать щеткой, не сдувать и не удалять голыми руками.</a:t>
                      </a:r>
                    </a:p>
                    <a:p>
                      <a:pPr marL="0" indent="363538" algn="just">
                        <a:spcAft>
                          <a:spcPts val="0"/>
                        </a:spcAft>
                      </a:pPr>
                      <a:r>
                        <a:rPr lang="ru-RU" sz="1400" b="0" dirty="0">
                          <a:latin typeface="Times New Roman"/>
                          <a:ea typeface="Times New Roman"/>
                        </a:rPr>
                        <a:t>6)Поддерживать отрезаемую часть заготовки, чтобы она не упала и не повредила ноги.</a:t>
                      </a:r>
                    </a:p>
                    <a:p>
                      <a:pPr marL="0" indent="363538" algn="just">
                        <a:spcAft>
                          <a:spcPts val="0"/>
                        </a:spcAft>
                      </a:pPr>
                      <a:r>
                        <a:rPr lang="ru-RU" sz="1400" b="0" dirty="0">
                          <a:latin typeface="Times New Roman"/>
                          <a:ea typeface="Times New Roman"/>
                        </a:rPr>
                        <a:t>7)Оберегать руки от ранения зубьями полотна и острыми краями заготовок. Класть ножовку на верстак полотном от себя.</a:t>
                      </a:r>
                    </a:p>
                    <a:p>
                      <a:pPr marL="0" indent="363538" algn="just">
                        <a:spcAft>
                          <a:spcPts val="0"/>
                        </a:spcAft>
                      </a:pPr>
                      <a:r>
                        <a:rPr lang="ru-RU" sz="1400" b="0" dirty="0">
                          <a:latin typeface="Times New Roman"/>
                          <a:ea typeface="Times New Roman"/>
                        </a:rPr>
                        <a:t>3.Текущий инструктаж.</a:t>
                      </a:r>
                    </a:p>
                  </a:txBody>
                  <a:tcPr marL="114300" marR="114300" marT="0" marB="0"/>
                </a:tc>
                <a:tc>
                  <a:txBody>
                    <a:bodyPr/>
                    <a:lstStyle/>
                    <a:p>
                      <a:pPr algn="ctr">
                        <a:spcAft>
                          <a:spcPts val="0"/>
                        </a:spcAft>
                      </a:pP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nvGraphicFramePr>
        <p:xfrm>
          <a:off x="214282" y="2000240"/>
          <a:ext cx="8686800" cy="2928958"/>
        </p:xfrm>
        <a:graphic>
          <a:graphicData uri="http://schemas.openxmlformats.org/drawingml/2006/table">
            <a:tbl>
              <a:tblPr firstRow="1" bandRow="1">
                <a:tableStyleId>{16D9F66E-5EB9-4882-86FB-DCBF35E3C3E4}</a:tableStyleId>
              </a:tblPr>
              <a:tblGrid>
                <a:gridCol w="623862"/>
                <a:gridCol w="1376402"/>
                <a:gridCol w="5286412"/>
                <a:gridCol w="1400124"/>
              </a:tblGrid>
              <a:tr h="2928958">
                <a:tc>
                  <a:txBody>
                    <a:bodyPr/>
                    <a:lstStyle/>
                    <a:p>
                      <a:pPr algn="ctr"/>
                      <a:endParaRPr lang="ru-RU" sz="1400" b="0" dirty="0">
                        <a:latin typeface="+mn-lt"/>
                      </a:endParaRPr>
                    </a:p>
                  </a:txBody>
                  <a:tcPr/>
                </a:tc>
                <a:tc>
                  <a:txBody>
                    <a:bodyPr/>
                    <a:lstStyle/>
                    <a:p>
                      <a:pPr algn="ctr">
                        <a:spcAft>
                          <a:spcPts val="0"/>
                        </a:spcAft>
                      </a:pPr>
                      <a:endParaRPr lang="ru-RU" sz="1400" b="0" dirty="0">
                        <a:latin typeface="+mn-lt"/>
                        <a:ea typeface="Times New Roman"/>
                      </a:endParaRPr>
                    </a:p>
                  </a:txBody>
                  <a:tcPr marL="114300" marR="114300" marT="0" marB="0"/>
                </a:tc>
                <a:tc>
                  <a:txBody>
                    <a:bodyPr/>
                    <a:lstStyle/>
                    <a:p>
                      <a:pPr marL="0" indent="363538" algn="just">
                        <a:spcAft>
                          <a:spcPts val="0"/>
                        </a:spcAft>
                      </a:pPr>
                      <a:r>
                        <a:rPr lang="ru-RU" sz="1400" b="0" dirty="0">
                          <a:latin typeface="Times New Roman"/>
                          <a:ea typeface="Times New Roman"/>
                        </a:rPr>
                        <a:t>  Возможные ошибки:</a:t>
                      </a:r>
                    </a:p>
                    <a:p>
                      <a:pPr marL="0" indent="363538" algn="just">
                        <a:spcAft>
                          <a:spcPts val="0"/>
                        </a:spcAft>
                      </a:pPr>
                      <a:r>
                        <a:rPr lang="ru-RU" sz="1400" b="0" dirty="0">
                          <a:latin typeface="Times New Roman"/>
                          <a:ea typeface="Times New Roman"/>
                        </a:rPr>
                        <a:t>1)косой разрез, образующийся при уводе ножовочного полотна в сторону (причины: неправильное закрепление или плохое натяжение полотна, неправильный развод или неравномерный износ зубьев);</a:t>
                      </a:r>
                    </a:p>
                    <a:p>
                      <a:pPr marL="0" indent="363538" algn="just">
                        <a:spcAft>
                          <a:spcPts val="0"/>
                        </a:spcAft>
                      </a:pPr>
                      <a:r>
                        <a:rPr lang="ru-RU" sz="1400" b="0" dirty="0">
                          <a:latin typeface="Times New Roman"/>
                          <a:ea typeface="Times New Roman"/>
                        </a:rPr>
                        <a:t>2)несоблюдение заданных размеров, полученных после разрезания частей заготовки (причины: невнимательность во время работы, неправильная предварительная разметка);</a:t>
                      </a:r>
                    </a:p>
                    <a:p>
                      <a:pPr marL="0" indent="363538" algn="just">
                        <a:spcAft>
                          <a:spcPts val="0"/>
                        </a:spcAft>
                      </a:pPr>
                      <a:r>
                        <a:rPr lang="ru-RU" sz="1400" b="0" dirty="0">
                          <a:latin typeface="Times New Roman"/>
                          <a:ea typeface="Times New Roman"/>
                        </a:rPr>
                        <a:t>3)повреждение поверхности детали (причина – неправильный зажим заготовки в тисках, без применения предохранительных губок).</a:t>
                      </a:r>
                    </a:p>
                    <a:p>
                      <a:pPr marL="0" indent="363538" algn="just">
                        <a:spcAft>
                          <a:spcPts val="0"/>
                        </a:spcAft>
                      </a:pPr>
                      <a:r>
                        <a:rPr lang="ru-RU" sz="1400" b="0" dirty="0">
                          <a:latin typeface="Times New Roman"/>
                          <a:ea typeface="Times New Roman"/>
                        </a:rPr>
                        <a:t>4.Заключительный инструктаж.</a:t>
                      </a:r>
                    </a:p>
                  </a:txBody>
                  <a:tcPr marL="114300" marR="114300" marT="0" marB="0"/>
                </a:tc>
                <a:tc>
                  <a:txBody>
                    <a:bodyPr/>
                    <a:lstStyle/>
                    <a:p>
                      <a:pPr algn="ctr">
                        <a:spcAft>
                          <a:spcPts val="0"/>
                        </a:spcAft>
                      </a:pP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nvGraphicFramePr>
        <p:xfrm>
          <a:off x="214282" y="2000240"/>
          <a:ext cx="8686800" cy="2928958"/>
        </p:xfrm>
        <a:graphic>
          <a:graphicData uri="http://schemas.openxmlformats.org/drawingml/2006/table">
            <a:tbl>
              <a:tblPr firstRow="1" bandRow="1">
                <a:tableStyleId>{16D9F66E-5EB9-4882-86FB-DCBF35E3C3E4}</a:tableStyleId>
              </a:tblPr>
              <a:tblGrid>
                <a:gridCol w="623862"/>
                <a:gridCol w="1376402"/>
                <a:gridCol w="5286412"/>
                <a:gridCol w="1400124"/>
              </a:tblGrid>
              <a:tr h="2928958">
                <a:tc>
                  <a:txBody>
                    <a:bodyPr/>
                    <a:lstStyle/>
                    <a:p>
                      <a:pPr algn="ctr"/>
                      <a:r>
                        <a:rPr lang="ru-RU" sz="1400" b="0" dirty="0" smtClean="0">
                          <a:latin typeface="+mn-lt"/>
                        </a:rPr>
                        <a:t>6</a:t>
                      </a:r>
                      <a:endParaRPr lang="ru-RU" sz="1400" b="0" dirty="0">
                        <a:latin typeface="+mn-lt"/>
                      </a:endParaRPr>
                    </a:p>
                  </a:txBody>
                  <a:tcPr/>
                </a:tc>
                <a:tc>
                  <a:txBody>
                    <a:bodyPr/>
                    <a:lstStyle/>
                    <a:p>
                      <a:pPr algn="ctr">
                        <a:spcAft>
                          <a:spcPts val="0"/>
                        </a:spcAft>
                      </a:pPr>
                      <a:r>
                        <a:rPr lang="ru-RU" sz="1400" b="0" dirty="0" smtClean="0">
                          <a:latin typeface="+mn-lt"/>
                          <a:ea typeface="Times New Roman"/>
                        </a:rPr>
                        <a:t>Закрепление изученного материала</a:t>
                      </a:r>
                      <a:endParaRPr lang="ru-RU" sz="1400" b="0" dirty="0">
                        <a:latin typeface="+mn-lt"/>
                        <a:ea typeface="Times New Roman"/>
                      </a:endParaRPr>
                    </a:p>
                  </a:txBody>
                  <a:tcPr marL="114300" marR="114300" marT="0" marB="0"/>
                </a:tc>
                <a:tc>
                  <a:txBody>
                    <a:bodyPr/>
                    <a:lstStyle/>
                    <a:p>
                      <a:pPr marL="0" indent="363538" algn="just">
                        <a:spcAft>
                          <a:spcPts val="0"/>
                        </a:spcAft>
                      </a:pPr>
                      <a:r>
                        <a:rPr lang="ru-RU" sz="1400" b="0" dirty="0">
                          <a:latin typeface="Times New Roman"/>
                          <a:ea typeface="Times New Roman"/>
                        </a:rPr>
                        <a:t>- Для чего применяется слесарная ножовка? (Слесарная ножовка применяется для разрезания толстых листов полосового, круглого и других профильных металлов, а также для </a:t>
                      </a:r>
                      <a:r>
                        <a:rPr lang="ru-RU" sz="1400" b="0" dirty="0" err="1">
                          <a:latin typeface="Times New Roman"/>
                          <a:ea typeface="Times New Roman"/>
                        </a:rPr>
                        <a:t>прорезания</a:t>
                      </a:r>
                      <a:r>
                        <a:rPr lang="ru-RU" sz="1400" b="0" dirty="0">
                          <a:latin typeface="Times New Roman"/>
                          <a:ea typeface="Times New Roman"/>
                        </a:rPr>
                        <a:t> шлицев, пазов и обрезки заготовок.)</a:t>
                      </a:r>
                    </a:p>
                    <a:p>
                      <a:pPr marL="0" indent="363538" algn="just">
                        <a:spcAft>
                          <a:spcPts val="0"/>
                        </a:spcAft>
                      </a:pPr>
                      <a:r>
                        <a:rPr lang="ru-RU" sz="1400" b="0" dirty="0">
                          <a:latin typeface="Times New Roman"/>
                          <a:ea typeface="Times New Roman"/>
                        </a:rPr>
                        <a:t>- Из каких основных частей состоит слесарная ножовка? (Ножовка состоит из следующих частей: гайки-барашка, рамки, подвижной головки, ножовочного полотна, неподвижной головки, хвостовика с ручкой, штифтов.)</a:t>
                      </a:r>
                    </a:p>
                    <a:p>
                      <a:pPr marL="0" indent="363538" algn="just">
                        <a:spcAft>
                          <a:spcPts val="0"/>
                        </a:spcAft>
                      </a:pPr>
                      <a:r>
                        <a:rPr lang="ru-RU" sz="1400" b="0" dirty="0">
                          <a:latin typeface="Times New Roman"/>
                          <a:ea typeface="Times New Roman"/>
                        </a:rPr>
                        <a:t>- Для чего место пропила смазывают маслом? (Место пропила смазывают маслом для уменьшения силы трения.)</a:t>
                      </a:r>
                    </a:p>
                    <a:p>
                      <a:pPr marL="0" indent="363538" algn="l">
                        <a:spcAft>
                          <a:spcPts val="0"/>
                        </a:spcAft>
                      </a:pPr>
                      <a:r>
                        <a:rPr lang="ru-RU" sz="1400" b="0" dirty="0">
                          <a:latin typeface="Times New Roman"/>
                          <a:ea typeface="Times New Roman"/>
                        </a:rPr>
                        <a:t>- Что  представляет собой ножовочное полотно? (Ножовочное полотно – это тонкая узкая стальная пластина с зубьями на одном или двух </a:t>
                      </a:r>
                      <a:r>
                        <a:rPr lang="ru-RU" sz="1400" b="0" dirty="0" smtClean="0">
                          <a:latin typeface="Times New Roman"/>
                          <a:ea typeface="Times New Roman"/>
                        </a:rPr>
                        <a:t>ребрах)</a:t>
                      </a:r>
                      <a:endParaRPr lang="ru-RU" sz="1400" b="0" dirty="0">
                        <a:latin typeface="Times New Roman"/>
                        <a:ea typeface="Times New Roman"/>
                      </a:endParaRPr>
                    </a:p>
                  </a:txBody>
                  <a:tcPr marL="114300" marR="114300" marT="0" marB="0"/>
                </a:tc>
                <a:tc>
                  <a:txBody>
                    <a:bodyPr/>
                    <a:lstStyle/>
                    <a:p>
                      <a:pPr algn="ctr">
                        <a:spcAft>
                          <a:spcPts val="0"/>
                        </a:spcAft>
                      </a:pP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p:cNvGraphicFramePr>
          <p:nvPr/>
        </p:nvGraphicFramePr>
        <p:xfrm>
          <a:off x="214282" y="2000240"/>
          <a:ext cx="8686800" cy="2143140"/>
        </p:xfrm>
        <a:graphic>
          <a:graphicData uri="http://schemas.openxmlformats.org/drawingml/2006/table">
            <a:tbl>
              <a:tblPr firstRow="1" bandRow="1">
                <a:tableStyleId>{16D9F66E-5EB9-4882-86FB-DCBF35E3C3E4}</a:tableStyleId>
              </a:tblPr>
              <a:tblGrid>
                <a:gridCol w="623862"/>
                <a:gridCol w="1376402"/>
                <a:gridCol w="5286412"/>
                <a:gridCol w="1400124"/>
              </a:tblGrid>
              <a:tr h="2143140">
                <a:tc>
                  <a:txBody>
                    <a:bodyPr/>
                    <a:lstStyle/>
                    <a:p>
                      <a:pPr algn="ctr"/>
                      <a:r>
                        <a:rPr lang="ru-RU" sz="1400" b="0" dirty="0" smtClean="0">
                          <a:latin typeface="+mn-lt"/>
                        </a:rPr>
                        <a:t>7</a:t>
                      </a:r>
                      <a:endParaRPr lang="ru-RU" sz="1400" b="0" dirty="0">
                        <a:latin typeface="+mn-lt"/>
                      </a:endParaRPr>
                    </a:p>
                  </a:txBody>
                  <a:tcPr/>
                </a:tc>
                <a:tc>
                  <a:txBody>
                    <a:bodyPr/>
                    <a:lstStyle/>
                    <a:p>
                      <a:pPr algn="ctr">
                        <a:spcAft>
                          <a:spcPts val="0"/>
                        </a:spcAft>
                      </a:pPr>
                      <a:r>
                        <a:rPr lang="ru-RU" sz="1400" b="0" dirty="0" smtClean="0">
                          <a:latin typeface="+mn-lt"/>
                          <a:ea typeface="Times New Roman"/>
                        </a:rPr>
                        <a:t>Подведение итогов урока</a:t>
                      </a:r>
                      <a:endParaRPr lang="ru-RU" sz="1400" b="0" dirty="0">
                        <a:latin typeface="+mn-lt"/>
                        <a:ea typeface="Times New Roman"/>
                      </a:endParaRPr>
                    </a:p>
                  </a:txBody>
                  <a:tcPr marL="114300" marR="114300" marT="0" marB="0"/>
                </a:tc>
                <a:tc>
                  <a:txBody>
                    <a:bodyPr/>
                    <a:lstStyle/>
                    <a:p>
                      <a:pPr marL="0" indent="363538" algn="l">
                        <a:spcAft>
                          <a:spcPts val="0"/>
                        </a:spcAft>
                      </a:pPr>
                      <a:r>
                        <a:rPr lang="ru-RU" sz="1400" b="0" dirty="0">
                          <a:latin typeface="+mn-lt"/>
                          <a:ea typeface="Times New Roman"/>
                        </a:rPr>
                        <a:t>Учитель указывает школьникам на успехи в работе и недостатки, объясняет их причины и пути преодоления. Объявляет ученикам оценки. Называет лучших учеников.</a:t>
                      </a:r>
                    </a:p>
                    <a:p>
                      <a:pPr marL="0" indent="363538" algn="l">
                        <a:spcAft>
                          <a:spcPts val="0"/>
                        </a:spcAft>
                      </a:pPr>
                      <a:endParaRPr lang="ru-RU" sz="1400" b="0" dirty="0" smtClean="0">
                        <a:latin typeface="+mn-lt"/>
                        <a:ea typeface="Times New Roman"/>
                      </a:endParaRPr>
                    </a:p>
                    <a:p>
                      <a:pPr marL="0" indent="363538" algn="l">
                        <a:spcAft>
                          <a:spcPts val="0"/>
                        </a:spcAft>
                      </a:pPr>
                      <a:endParaRPr lang="ru-RU" sz="1400" b="0" dirty="0" smtClean="0">
                        <a:latin typeface="+mn-lt"/>
                        <a:ea typeface="Times New Roman"/>
                      </a:endParaRPr>
                    </a:p>
                    <a:p>
                      <a:pPr marL="0" indent="363538" algn="l">
                        <a:spcAft>
                          <a:spcPts val="0"/>
                        </a:spcAft>
                      </a:pPr>
                      <a:r>
                        <a:rPr lang="ru-RU" sz="1400" b="0" dirty="0" smtClean="0">
                          <a:latin typeface="+mn-lt"/>
                          <a:ea typeface="Times New Roman"/>
                        </a:rPr>
                        <a:t>Домашнее </a:t>
                      </a:r>
                      <a:r>
                        <a:rPr lang="ru-RU" sz="1400" b="0" dirty="0">
                          <a:latin typeface="+mn-lt"/>
                          <a:ea typeface="Times New Roman"/>
                        </a:rPr>
                        <a:t>задание.</a:t>
                      </a:r>
                    </a:p>
                    <a:p>
                      <a:pPr marL="0" indent="363538" algn="l">
                        <a:spcAft>
                          <a:spcPts val="0"/>
                        </a:spcAft>
                      </a:pPr>
                      <a:r>
                        <a:rPr lang="ru-RU" sz="1400" b="0" dirty="0">
                          <a:latin typeface="+mn-lt"/>
                          <a:ea typeface="Times New Roman"/>
                        </a:rPr>
                        <a:t>1.Прочитать § 20, стр. 88-91.</a:t>
                      </a:r>
                    </a:p>
                    <a:p>
                      <a:pPr marL="0" indent="363538" algn="l">
                        <a:spcAft>
                          <a:spcPts val="0"/>
                        </a:spcAft>
                      </a:pPr>
                      <a:r>
                        <a:rPr lang="ru-RU" sz="1400" b="0" dirty="0">
                          <a:latin typeface="+mn-lt"/>
                          <a:ea typeface="Times New Roman"/>
                        </a:rPr>
                        <a:t>2.Подготовить устный развернутый ответ на вопрос: -  Как  резать заготовки слесарной ножовкой?</a:t>
                      </a:r>
                    </a:p>
                  </a:txBody>
                  <a:tcPr marL="114300" marR="114300" marT="0" marB="0"/>
                </a:tc>
                <a:tc>
                  <a:txBody>
                    <a:bodyPr/>
                    <a:lstStyle/>
                    <a:p>
                      <a:pPr algn="ctr">
                        <a:spcAft>
                          <a:spcPts val="0"/>
                        </a:spcAft>
                      </a:pP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0"/>
            <a:ext cx="7498080" cy="1143000"/>
          </a:xfrm>
        </p:spPr>
        <p:txBody>
          <a:bodyPr>
            <a:noAutofit/>
          </a:bodyPr>
          <a:lstStyle/>
          <a:p>
            <a:pPr algn="ctr"/>
            <a:r>
              <a:rPr lang="ru-RU" b="1" i="1" dirty="0" smtClean="0"/>
              <a:t/>
            </a:r>
            <a:br>
              <a:rPr lang="ru-RU" b="1" i="1" dirty="0" smtClean="0"/>
            </a:br>
            <a:r>
              <a:rPr lang="ru-RU" b="1" i="1" dirty="0" smtClean="0"/>
              <a:t/>
            </a:r>
            <a:br>
              <a:rPr lang="ru-RU" b="1" i="1" dirty="0" smtClean="0"/>
            </a:br>
            <a:r>
              <a:rPr lang="ru-RU" b="1" i="1" dirty="0" smtClean="0"/>
              <a:t>Цели:</a:t>
            </a:r>
            <a:br>
              <a:rPr lang="ru-RU" b="1" i="1" dirty="0" smtClean="0"/>
            </a:br>
            <a:endParaRPr lang="ru-RU" dirty="0"/>
          </a:p>
        </p:txBody>
      </p:sp>
      <p:sp>
        <p:nvSpPr>
          <p:cNvPr id="3" name="Содержимое 2"/>
          <p:cNvSpPr>
            <a:spLocks noGrp="1"/>
          </p:cNvSpPr>
          <p:nvPr>
            <p:ph idx="1"/>
          </p:nvPr>
        </p:nvSpPr>
        <p:spPr>
          <a:xfrm>
            <a:off x="857224" y="1714488"/>
            <a:ext cx="7498080" cy="4800600"/>
          </a:xfrm>
        </p:spPr>
        <p:txBody>
          <a:bodyPr>
            <a:normAutofit fontScale="77500" lnSpcReduction="20000"/>
          </a:bodyPr>
          <a:lstStyle/>
          <a:p>
            <a:pPr>
              <a:buFont typeface="Wingdings" pitchFamily="2" charset="2"/>
              <a:buChar char="Ø"/>
            </a:pPr>
            <a:r>
              <a:rPr lang="ru-RU" dirty="0" smtClean="0"/>
              <a:t> Ознакомить с приемами резания тонколистового</a:t>
            </a:r>
            <a:r>
              <a:rPr lang="en-US" dirty="0" smtClean="0"/>
              <a:t> </a:t>
            </a:r>
            <a:r>
              <a:rPr lang="ru-RU" dirty="0" smtClean="0"/>
              <a:t>металла и с инструментами, применяемыми при резке; продолжить формирование навыков работы с тонколистовым металлом и проволокой; научить резать тонколистовой металл и проволоку</a:t>
            </a:r>
          </a:p>
          <a:p>
            <a:pPr>
              <a:buFont typeface="Wingdings" pitchFamily="2" charset="2"/>
              <a:buChar char="Ø"/>
            </a:pPr>
            <a:endParaRPr lang="ru-RU" dirty="0" smtClean="0"/>
          </a:p>
          <a:p>
            <a:pPr>
              <a:buFont typeface="Wingdings" pitchFamily="2" charset="2"/>
              <a:buChar char="Ø"/>
            </a:pPr>
            <a:r>
              <a:rPr lang="ru-RU" dirty="0" smtClean="0"/>
              <a:t>Воспитывать аккуратность и точность в работе</a:t>
            </a:r>
          </a:p>
          <a:p>
            <a:pPr>
              <a:buFont typeface="Wingdings" pitchFamily="2" charset="2"/>
              <a:buChar char="Ø"/>
            </a:pPr>
            <a:endParaRPr lang="ru-RU" dirty="0" smtClean="0"/>
          </a:p>
          <a:p>
            <a:pPr>
              <a:buFont typeface="Wingdings" pitchFamily="2" charset="2"/>
              <a:buChar char="Ø"/>
            </a:pPr>
            <a:r>
              <a:rPr lang="ru-RU" dirty="0" smtClean="0"/>
              <a:t>Способствовать развитию грубой моторики</a:t>
            </a:r>
          </a:p>
          <a:p>
            <a:pPr>
              <a:buNone/>
            </a:pPr>
            <a:r>
              <a:rPr lang="ru-RU" dirty="0" smtClean="0"/>
              <a:t> </a:t>
            </a:r>
          </a:p>
          <a:p>
            <a:pPr>
              <a:buNone/>
            </a:pPr>
            <a:r>
              <a:rPr lang="ru-RU" b="1" i="1" dirty="0" smtClean="0"/>
              <a:t>   </a:t>
            </a:r>
            <a:endParaRPr lang="ru-RU" dirty="0"/>
          </a:p>
        </p:txBody>
      </p:sp>
    </p:spTree>
  </p:cSld>
  <p:clrMapOvr>
    <a:masterClrMapping/>
  </p:clrMapOvr>
  <p:transition>
    <p:dissolve/>
    <p:sndAc>
      <p:stSnd>
        <p:snd r:embed="rId2" name="hamm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928662" y="642918"/>
            <a:ext cx="7498080" cy="5429288"/>
          </a:xfrm>
        </p:spPr>
        <p:txBody>
          <a:bodyPr>
            <a:normAutofit fontScale="55000" lnSpcReduction="20000"/>
          </a:bodyPr>
          <a:lstStyle/>
          <a:p>
            <a:pPr>
              <a:buNone/>
            </a:pPr>
            <a:r>
              <a:rPr lang="ru-RU" b="1" i="1" dirty="0" smtClean="0">
                <a:latin typeface="Times New Roman" pitchFamily="18" charset="0"/>
                <a:cs typeface="Times New Roman" pitchFamily="18" charset="0"/>
              </a:rPr>
              <a:t> </a:t>
            </a:r>
          </a:p>
          <a:p>
            <a:pPr>
              <a:buNone/>
            </a:pPr>
            <a:endParaRPr lang="ru-RU" sz="5100" b="1" i="1" dirty="0" smtClean="0">
              <a:latin typeface="Times New Roman" pitchFamily="18" charset="0"/>
              <a:cs typeface="Times New Roman" pitchFamily="18" charset="0"/>
            </a:endParaRPr>
          </a:p>
          <a:p>
            <a:pPr>
              <a:buNone/>
            </a:pPr>
            <a:r>
              <a:rPr lang="ru-RU" sz="5100" b="1" i="1" dirty="0" smtClean="0">
                <a:latin typeface="+mj-lt"/>
                <a:cs typeface="Times New Roman" pitchFamily="18" charset="0"/>
              </a:rPr>
              <a:t>Тип урока:</a:t>
            </a:r>
            <a:r>
              <a:rPr lang="ru-RU" sz="5100" b="1" dirty="0" smtClean="0">
                <a:latin typeface="+mj-lt"/>
                <a:cs typeface="Times New Roman" pitchFamily="18" charset="0"/>
              </a:rPr>
              <a:t> </a:t>
            </a:r>
          </a:p>
          <a:p>
            <a:pPr algn="ctr">
              <a:buNone/>
            </a:pPr>
            <a:r>
              <a:rPr lang="ru-RU" b="1" dirty="0" smtClean="0">
                <a:latin typeface="+mj-lt"/>
                <a:cs typeface="Times New Roman" pitchFamily="18" charset="0"/>
              </a:rPr>
              <a:t>комбинированный (освоение новых знаний, обобщение и систематизация изученного)</a:t>
            </a:r>
          </a:p>
          <a:p>
            <a:pPr>
              <a:buNone/>
            </a:pPr>
            <a:r>
              <a:rPr lang="ru-RU" b="1" dirty="0" smtClean="0">
                <a:latin typeface="+mj-lt"/>
                <a:cs typeface="Times New Roman" pitchFamily="18" charset="0"/>
              </a:rPr>
              <a:t> </a:t>
            </a:r>
          </a:p>
          <a:p>
            <a:pPr>
              <a:buNone/>
            </a:pPr>
            <a:r>
              <a:rPr lang="ru-RU" sz="5100" b="1" i="1" dirty="0" smtClean="0">
                <a:latin typeface="+mj-lt"/>
                <a:cs typeface="Times New Roman" pitchFamily="18" charset="0"/>
              </a:rPr>
              <a:t>Методы обучения</a:t>
            </a:r>
            <a:r>
              <a:rPr lang="ru-RU" sz="5100" b="1" dirty="0" smtClean="0">
                <a:latin typeface="+mj-lt"/>
                <a:cs typeface="Times New Roman" pitchFamily="18" charset="0"/>
              </a:rPr>
              <a:t>:</a:t>
            </a:r>
          </a:p>
          <a:p>
            <a:pPr algn="ctr">
              <a:buNone/>
            </a:pPr>
            <a:r>
              <a:rPr lang="ru-RU" b="1" dirty="0" smtClean="0">
                <a:latin typeface="+mj-lt"/>
                <a:cs typeface="Times New Roman" pitchFamily="18" charset="0"/>
              </a:rPr>
              <a:t> устный опрос, рассказ, показ приемов резания, демонстрация наглядных пособий, практическая работа</a:t>
            </a:r>
            <a:endParaRPr lang="ru-RU" b="1" i="1" dirty="0" smtClean="0">
              <a:latin typeface="+mj-lt"/>
              <a:cs typeface="Times New Roman" pitchFamily="18" charset="0"/>
            </a:endParaRPr>
          </a:p>
          <a:p>
            <a:pPr>
              <a:buNone/>
            </a:pPr>
            <a:r>
              <a:rPr lang="ru-RU" b="1" dirty="0" smtClean="0">
                <a:latin typeface="+mj-lt"/>
                <a:cs typeface="Times New Roman" pitchFamily="18" charset="0"/>
              </a:rPr>
              <a:t> </a:t>
            </a:r>
          </a:p>
          <a:p>
            <a:pPr>
              <a:buNone/>
            </a:pPr>
            <a:r>
              <a:rPr lang="ru-RU" sz="5100" b="1" i="1" dirty="0" smtClean="0">
                <a:latin typeface="+mj-lt"/>
                <a:cs typeface="Times New Roman" pitchFamily="18" charset="0"/>
              </a:rPr>
              <a:t>Инструменты и оборудование</a:t>
            </a:r>
            <a:r>
              <a:rPr lang="ru-RU" sz="5100" b="1" dirty="0" smtClean="0">
                <a:latin typeface="+mj-lt"/>
                <a:cs typeface="Times New Roman" pitchFamily="18" charset="0"/>
              </a:rPr>
              <a:t>: </a:t>
            </a:r>
          </a:p>
          <a:p>
            <a:pPr algn="ctr">
              <a:buNone/>
            </a:pPr>
            <a:r>
              <a:rPr lang="ru-RU" b="1" dirty="0" smtClean="0">
                <a:latin typeface="+mj-lt"/>
                <a:cs typeface="Times New Roman" pitchFamily="18" charset="0"/>
              </a:rPr>
              <a:t>слесарный верстак; заготовки из листового металла и проволоки; слесарные ножницы; кусачки; пассатижи; зубило; таблица «Резание и гибка тонколистового металла»</a:t>
            </a:r>
            <a:endParaRPr lang="ru-RU" b="1" i="1" dirty="0" smtClean="0">
              <a:latin typeface="+mj-lt"/>
              <a:cs typeface="Times New Roman" pitchFamily="18" charset="0"/>
            </a:endParaRPr>
          </a:p>
          <a:p>
            <a:pPr>
              <a:buNone/>
            </a:pPr>
            <a:r>
              <a:rPr lang="ru-RU" b="1" dirty="0" smtClean="0">
                <a:latin typeface="+mj-lt"/>
                <a:cs typeface="Times New Roman" pitchFamily="18" charset="0"/>
              </a:rPr>
              <a:t> </a:t>
            </a:r>
            <a:endParaRPr lang="ru-RU" sz="4500" b="1" i="1" dirty="0" smtClean="0">
              <a:latin typeface="+mj-lt"/>
              <a:cs typeface="Times New Roman" pitchFamily="18" charset="0"/>
            </a:endParaRPr>
          </a:p>
          <a:p>
            <a:pPr>
              <a:buNone/>
            </a:pPr>
            <a:r>
              <a:rPr lang="ru-RU" sz="4500" b="1" i="1" dirty="0" smtClean="0">
                <a:latin typeface="+mj-lt"/>
                <a:cs typeface="Times New Roman" pitchFamily="18" charset="0"/>
              </a:rPr>
              <a:t>Оформление доски: </a:t>
            </a:r>
          </a:p>
          <a:p>
            <a:pPr algn="ctr">
              <a:buNone/>
            </a:pPr>
            <a:r>
              <a:rPr lang="ru-RU" b="1" dirty="0" smtClean="0">
                <a:latin typeface="+mj-lt"/>
                <a:cs typeface="Times New Roman" pitchFamily="18" charset="0"/>
              </a:rPr>
              <a:t>тема урока; кроссворд; новые слова (слесарные ножницы, рычажные, роликовые, кусачки); домашнее задание</a:t>
            </a:r>
            <a:endParaRPr lang="ru-RU" b="1" dirty="0">
              <a:latin typeface="+mj-lt"/>
              <a:cs typeface="Times New Roman" pitchFamily="18" charset="0"/>
            </a:endParaRPr>
          </a:p>
        </p:txBody>
      </p:sp>
    </p:spTree>
  </p:cSld>
  <p:clrMapOvr>
    <a:masterClrMapping/>
  </p:clrMapOvr>
  <p:transition>
    <p:dissolve/>
    <p:sndAc>
      <p:stSnd>
        <p:snd r:embed="rId2" name="hammer.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14282" y="1428736"/>
          <a:ext cx="8686800" cy="4766136"/>
        </p:xfrm>
        <a:graphic>
          <a:graphicData uri="http://schemas.openxmlformats.org/drawingml/2006/table">
            <a:tbl>
              <a:tblPr firstRow="1" bandRow="1">
                <a:tableStyleId>{16D9F66E-5EB9-4882-86FB-DCBF35E3C3E4}</a:tableStyleId>
              </a:tblPr>
              <a:tblGrid>
                <a:gridCol w="623862"/>
                <a:gridCol w="1376402"/>
                <a:gridCol w="5286412"/>
                <a:gridCol w="1400124"/>
              </a:tblGrid>
              <a:tr h="1021315">
                <a:tc>
                  <a:txBody>
                    <a:bodyPr/>
                    <a:lstStyle/>
                    <a:p>
                      <a:pPr algn="ctr"/>
                      <a:r>
                        <a:rPr kumimoji="0" lang="ru-RU" sz="1800" kern="1200" dirty="0" smtClean="0"/>
                        <a:t>№</a:t>
                      </a:r>
                      <a:endParaRPr lang="ru-RU" dirty="0">
                        <a:latin typeface="+mn-lt"/>
                      </a:endParaRPr>
                    </a:p>
                  </a:txBody>
                  <a:tcPr/>
                </a:tc>
                <a:tc>
                  <a:txBody>
                    <a:bodyPr/>
                    <a:lstStyle/>
                    <a:p>
                      <a:pPr algn="ctr"/>
                      <a:r>
                        <a:rPr kumimoji="0" lang="ru-RU" sz="1800" kern="1200" dirty="0" smtClean="0"/>
                        <a:t> Этап урока</a:t>
                      </a:r>
                      <a:endParaRPr lang="ru-RU" dirty="0">
                        <a:latin typeface="+mn-lt"/>
                      </a:endParaRPr>
                    </a:p>
                  </a:txBody>
                  <a:tcPr/>
                </a:tc>
                <a:tc>
                  <a:txBody>
                    <a:bodyPr/>
                    <a:lstStyle/>
                    <a:p>
                      <a:pPr algn="ctr"/>
                      <a:r>
                        <a:rPr kumimoji="0" lang="ru-RU" sz="1800" kern="1200" dirty="0" smtClean="0"/>
                        <a:t>Содержание ( деятельность учителя, деятельность учеников)</a:t>
                      </a:r>
                      <a:endParaRPr lang="ru-RU" dirty="0">
                        <a:latin typeface="+mn-lt"/>
                      </a:endParaRPr>
                    </a:p>
                  </a:txBody>
                  <a:tcPr/>
                </a:tc>
                <a:tc>
                  <a:txBody>
                    <a:bodyPr/>
                    <a:lstStyle/>
                    <a:p>
                      <a:pPr algn="ctr"/>
                      <a:r>
                        <a:rPr kumimoji="0" lang="ru-RU" sz="1800" kern="1200" dirty="0" smtClean="0"/>
                        <a:t>Формы и методы</a:t>
                      </a:r>
                      <a:endParaRPr lang="ru-RU" dirty="0">
                        <a:latin typeface="+mn-lt"/>
                      </a:endParaRPr>
                    </a:p>
                  </a:txBody>
                  <a:tcPr/>
                </a:tc>
              </a:tr>
              <a:tr h="1021315">
                <a:tc>
                  <a:txBody>
                    <a:bodyPr/>
                    <a:lstStyle/>
                    <a:p>
                      <a:pPr algn="ctr"/>
                      <a:r>
                        <a:rPr lang="ru-RU" dirty="0" smtClean="0"/>
                        <a:t>1</a:t>
                      </a:r>
                      <a:endParaRPr lang="ru-RU" dirty="0">
                        <a:latin typeface="+mn-lt"/>
                      </a:endParaRPr>
                    </a:p>
                  </a:txBody>
                  <a:tcPr/>
                </a:tc>
                <a:tc>
                  <a:txBody>
                    <a:bodyPr/>
                    <a:lstStyle/>
                    <a:p>
                      <a:pPr algn="ctr">
                        <a:spcAft>
                          <a:spcPts val="0"/>
                        </a:spcAft>
                      </a:pPr>
                      <a:r>
                        <a:rPr lang="ru-RU" sz="1400" dirty="0" err="1" smtClean="0"/>
                        <a:t>Организацион</a:t>
                      </a:r>
                      <a:r>
                        <a:rPr lang="en-US" sz="1400" dirty="0" smtClean="0"/>
                        <a:t>-</a:t>
                      </a:r>
                      <a:r>
                        <a:rPr lang="ru-RU" sz="1400" dirty="0" err="1" smtClean="0"/>
                        <a:t>ный</a:t>
                      </a:r>
                      <a:r>
                        <a:rPr lang="ru-RU" sz="1400" dirty="0" smtClean="0"/>
                        <a:t> </a:t>
                      </a:r>
                      <a:r>
                        <a:rPr lang="ru-RU" sz="1600" dirty="0" smtClean="0"/>
                        <a:t> </a:t>
                      </a:r>
                      <a:r>
                        <a:rPr lang="ru-RU" sz="1400" dirty="0"/>
                        <a:t>момент</a:t>
                      </a:r>
                      <a:endParaRPr lang="ru-RU" sz="1200" dirty="0">
                        <a:latin typeface="+mn-lt"/>
                        <a:ea typeface="Times New Roman"/>
                      </a:endParaRPr>
                    </a:p>
                  </a:txBody>
                  <a:tcPr marL="114300" marR="114300" marT="0" marB="0"/>
                </a:tc>
                <a:tc>
                  <a:txBody>
                    <a:bodyPr/>
                    <a:lstStyle/>
                    <a:p>
                      <a:pPr marL="0" indent="363538" algn="just">
                        <a:spcAft>
                          <a:spcPts val="0"/>
                        </a:spcAft>
                      </a:pPr>
                      <a:r>
                        <a:rPr lang="ru-RU" sz="1400" dirty="0"/>
                        <a:t>Приветствие учителя, контроль посещаемости, проверка </a:t>
                      </a:r>
                      <a:r>
                        <a:rPr lang="ru-RU" sz="1400" dirty="0" smtClean="0"/>
                        <a:t>готовности </a:t>
                      </a:r>
                      <a:r>
                        <a:rPr lang="ru-RU" sz="1400" dirty="0"/>
                        <a:t>учащихся к уроку, сообщение темы и целей урока.</a:t>
                      </a:r>
                      <a:endParaRPr lang="ru-RU" sz="1200" dirty="0">
                        <a:latin typeface="+mn-lt"/>
                        <a:ea typeface="Times New Roman"/>
                      </a:endParaRPr>
                    </a:p>
                  </a:txBody>
                  <a:tcPr marL="114300" marR="114300" marT="0" marB="0"/>
                </a:tc>
                <a:tc>
                  <a:txBody>
                    <a:bodyPr/>
                    <a:lstStyle/>
                    <a:p>
                      <a:pPr algn="ctr"/>
                      <a:endParaRPr lang="ru-RU" dirty="0">
                        <a:latin typeface="+mn-lt"/>
                      </a:endParaRPr>
                    </a:p>
                  </a:txBody>
                  <a:tcPr/>
                </a:tc>
              </a:tr>
              <a:tr h="2723506">
                <a:tc>
                  <a:txBody>
                    <a:bodyPr/>
                    <a:lstStyle/>
                    <a:p>
                      <a:pPr algn="ctr"/>
                      <a:r>
                        <a:rPr lang="ru-RU" dirty="0" smtClean="0"/>
                        <a:t>2</a:t>
                      </a:r>
                      <a:endParaRPr lang="ru-RU" dirty="0">
                        <a:latin typeface="+mn-lt"/>
                      </a:endParaRPr>
                    </a:p>
                  </a:txBody>
                  <a:tcPr/>
                </a:tc>
                <a:tc>
                  <a:txBody>
                    <a:bodyPr/>
                    <a:lstStyle/>
                    <a:p>
                      <a:pPr algn="ctr">
                        <a:spcAft>
                          <a:spcPts val="0"/>
                        </a:spcAft>
                      </a:pPr>
                      <a:r>
                        <a:rPr lang="ru-RU" sz="1400" dirty="0"/>
                        <a:t>Проверка домашнего задания</a:t>
                      </a:r>
                      <a:endParaRPr lang="ru-RU" sz="1200" dirty="0">
                        <a:latin typeface="+mn-lt"/>
                        <a:ea typeface="Times New Roman"/>
                      </a:endParaRPr>
                    </a:p>
                  </a:txBody>
                  <a:tcPr marL="114300" marR="114300" marT="0" marB="0"/>
                </a:tc>
                <a:tc>
                  <a:txBody>
                    <a:bodyPr/>
                    <a:lstStyle/>
                    <a:p>
                      <a:pPr marL="0" indent="363538" algn="l">
                        <a:spcAft>
                          <a:spcPts val="0"/>
                        </a:spcAft>
                      </a:pPr>
                      <a:r>
                        <a:rPr lang="ru-RU" sz="1400" dirty="0"/>
                        <a:t>1.Прочитай вопрос и подготовь ответ на него:</a:t>
                      </a:r>
                      <a:endParaRPr lang="ru-RU" sz="1200" dirty="0"/>
                    </a:p>
                    <a:p>
                      <a:pPr algn="l">
                        <a:spcAft>
                          <a:spcPts val="0"/>
                        </a:spcAft>
                      </a:pPr>
                      <a:r>
                        <a:rPr lang="ru-RU" sz="1400" dirty="0"/>
                        <a:t> -  Как выполнить разметку тонколистового металла и проволоки?</a:t>
                      </a:r>
                      <a:endParaRPr lang="ru-RU" sz="1200" dirty="0"/>
                    </a:p>
                    <a:p>
                      <a:pPr algn="l">
                        <a:spcAft>
                          <a:spcPts val="0"/>
                        </a:spcAft>
                      </a:pPr>
                      <a:endParaRPr lang="en-US" sz="1400" dirty="0" smtClean="0"/>
                    </a:p>
                    <a:p>
                      <a:pPr marL="0" indent="363538" algn="l">
                        <a:spcAft>
                          <a:spcPts val="0"/>
                        </a:spcAft>
                      </a:pPr>
                      <a:r>
                        <a:rPr lang="ru-RU" sz="1400" dirty="0" smtClean="0"/>
                        <a:t>2</a:t>
                      </a:r>
                      <a:r>
                        <a:rPr lang="ru-RU" sz="1400" dirty="0"/>
                        <a:t>. Для этого вспомни:</a:t>
                      </a:r>
                      <a:endParaRPr lang="ru-RU" sz="1200" dirty="0"/>
                    </a:p>
                    <a:p>
                      <a:pPr marL="342900" lvl="0" indent="-342900" algn="l">
                        <a:spcAft>
                          <a:spcPts val="0"/>
                        </a:spcAft>
                        <a:buFont typeface="Symbol"/>
                        <a:buChar char=""/>
                      </a:pPr>
                      <a:r>
                        <a:rPr lang="ru-RU" sz="1400" dirty="0"/>
                        <a:t>инструменты для разметки;</a:t>
                      </a:r>
                      <a:endParaRPr lang="ru-RU" sz="1200" dirty="0"/>
                    </a:p>
                    <a:p>
                      <a:pPr marL="342900" lvl="0" indent="-342900" algn="just">
                        <a:spcAft>
                          <a:spcPts val="0"/>
                        </a:spcAft>
                        <a:buFont typeface="Symbol"/>
                        <a:buChar char=""/>
                      </a:pPr>
                      <a:r>
                        <a:rPr lang="ru-RU" sz="1400" dirty="0"/>
                        <a:t>приемы разметки;</a:t>
                      </a:r>
                      <a:endParaRPr lang="ru-RU" sz="1200" dirty="0"/>
                    </a:p>
                    <a:p>
                      <a:pPr marL="342900" lvl="0" indent="-342900" algn="just">
                        <a:spcAft>
                          <a:spcPts val="0"/>
                        </a:spcAft>
                        <a:buFont typeface="Symbol"/>
                        <a:buChar char=""/>
                      </a:pPr>
                      <a:r>
                        <a:rPr lang="ru-RU" sz="1400" dirty="0"/>
                        <a:t>правила безопасной работы при разметке.</a:t>
                      </a:r>
                      <a:endParaRPr lang="ru-RU" sz="1200" dirty="0"/>
                    </a:p>
                    <a:p>
                      <a:pPr marL="0" indent="363538" algn="just">
                        <a:spcAft>
                          <a:spcPts val="0"/>
                        </a:spcAft>
                      </a:pPr>
                      <a:endParaRPr lang="en-US" sz="1400" dirty="0" smtClean="0"/>
                    </a:p>
                    <a:p>
                      <a:pPr marL="0" indent="363538" algn="just">
                        <a:spcAft>
                          <a:spcPts val="0"/>
                        </a:spcAft>
                      </a:pPr>
                      <a:r>
                        <a:rPr lang="ru-RU" sz="1400" dirty="0" smtClean="0"/>
                        <a:t>3</a:t>
                      </a:r>
                      <a:r>
                        <a:rPr lang="ru-RU" sz="1400" dirty="0"/>
                        <a:t>. Сделай вывод. </a:t>
                      </a:r>
                      <a:endParaRPr lang="ru-RU" sz="1200" dirty="0">
                        <a:latin typeface="+mn-lt"/>
                        <a:ea typeface="Times New Roman"/>
                      </a:endParaRPr>
                    </a:p>
                  </a:txBody>
                  <a:tcPr marL="114300" marR="114300" marT="0" marB="0"/>
                </a:tc>
                <a:tc>
                  <a:txBody>
                    <a:bodyPr/>
                    <a:lstStyle/>
                    <a:p>
                      <a:pPr algn="ctr"/>
                      <a:endParaRPr kumimoji="0" lang="en-US" sz="1400" kern="1200" dirty="0" smtClean="0"/>
                    </a:p>
                    <a:p>
                      <a:pPr algn="ctr"/>
                      <a:r>
                        <a:rPr kumimoji="0" lang="ru-RU" sz="1400" kern="1200" dirty="0" smtClean="0"/>
                        <a:t>Устный ответ по карточке</a:t>
                      </a:r>
                      <a:endParaRPr lang="ru-RU" sz="1400" dirty="0">
                        <a:latin typeface="+mn-lt"/>
                      </a:endParaRPr>
                    </a:p>
                  </a:txBody>
                  <a:tcPr/>
                </a:tc>
              </a:tr>
            </a:tbl>
          </a:graphicData>
        </a:graphic>
      </p:graphicFrame>
      <p:sp>
        <p:nvSpPr>
          <p:cNvPr id="2" name="Заголовок 1"/>
          <p:cNvSpPr>
            <a:spLocks noGrp="1"/>
          </p:cNvSpPr>
          <p:nvPr>
            <p:ph type="title"/>
          </p:nvPr>
        </p:nvSpPr>
        <p:spPr/>
        <p:txBody>
          <a:bodyPr/>
          <a:lstStyle/>
          <a:p>
            <a:pPr algn="ctr"/>
            <a:r>
              <a:rPr lang="ru-RU" b="1" i="1" dirty="0" smtClean="0">
                <a:cs typeface="Times New Roman" pitchFamily="18" charset="0"/>
              </a:rPr>
              <a:t>Ход занятия:</a:t>
            </a:r>
            <a:endParaRPr lang="ru-RU" dirty="0"/>
          </a:p>
        </p:txBody>
      </p:sp>
    </p:spTree>
  </p:cSld>
  <p:clrMapOvr>
    <a:masterClrMapping/>
  </p:clrMapOvr>
  <p:transition>
    <p:dissolve/>
    <p:sndAc>
      <p:stSnd>
        <p:snd r:embed="rId2" name="hammer.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3"/>
          <p:cNvGraphicFramePr>
            <a:graphicFrameLocks noGrp="1"/>
          </p:cNvGraphicFramePr>
          <p:nvPr>
            <p:ph idx="1"/>
          </p:nvPr>
        </p:nvGraphicFramePr>
        <p:xfrm>
          <a:off x="214282" y="642918"/>
          <a:ext cx="8686800" cy="5357849"/>
        </p:xfrm>
        <a:graphic>
          <a:graphicData uri="http://schemas.openxmlformats.org/drawingml/2006/table">
            <a:tbl>
              <a:tblPr firstRow="1" bandRow="1">
                <a:tableStyleId>{16D9F66E-5EB9-4882-86FB-DCBF35E3C3E4}</a:tableStyleId>
              </a:tblPr>
              <a:tblGrid>
                <a:gridCol w="623862"/>
                <a:gridCol w="1376402"/>
                <a:gridCol w="5286412"/>
                <a:gridCol w="1400124"/>
              </a:tblGrid>
              <a:tr h="5357849">
                <a:tc>
                  <a:txBody>
                    <a:bodyPr/>
                    <a:lstStyle/>
                    <a:p>
                      <a:pPr algn="ctr"/>
                      <a:endParaRPr lang="ru-RU" dirty="0">
                        <a:latin typeface="+mn-lt"/>
                      </a:endParaRPr>
                    </a:p>
                  </a:txBody>
                  <a:tcPr/>
                </a:tc>
                <a:tc>
                  <a:txBody>
                    <a:bodyPr/>
                    <a:lstStyle/>
                    <a:p>
                      <a:pPr algn="l">
                        <a:spcAft>
                          <a:spcPts val="0"/>
                        </a:spcAft>
                      </a:pPr>
                      <a:endParaRPr lang="ru-RU" sz="1200" dirty="0">
                        <a:latin typeface="+mn-lt"/>
                        <a:ea typeface="Times New Roman"/>
                      </a:endParaRPr>
                    </a:p>
                  </a:txBody>
                  <a:tcPr marL="114300" marR="114300" marT="0" marB="0"/>
                </a:tc>
                <a:tc>
                  <a:txBody>
                    <a:bodyPr/>
                    <a:lstStyle/>
                    <a:p>
                      <a:pPr marL="0" indent="363538" algn="just">
                        <a:spcAft>
                          <a:spcPts val="0"/>
                        </a:spcAft>
                      </a:pPr>
                      <a:r>
                        <a:rPr lang="ru-RU" sz="1400" b="0" dirty="0">
                          <a:latin typeface="+mn-lt"/>
                          <a:ea typeface="Times New Roman"/>
                        </a:rPr>
                        <a:t>Разметка – это нанесение линий  контура и точек будущего изделия  на заготовку. Она является единственной операцией, которая не проверяется техническим контролем. Поэтому при ее выполнении необходимо быть аккуратным, внимательным и уметь пользоваться инструментами для разметки.        </a:t>
                      </a:r>
                    </a:p>
                    <a:p>
                      <a:pPr marL="0" indent="363538" algn="just">
                        <a:spcAft>
                          <a:spcPts val="0"/>
                        </a:spcAft>
                      </a:pPr>
                      <a:r>
                        <a:rPr lang="ru-RU" sz="1400" b="0" dirty="0">
                          <a:latin typeface="+mn-lt"/>
                          <a:ea typeface="Times New Roman"/>
                        </a:rPr>
                        <a:t>  Для разметки тонколистового металла и проволоки применяются чертилка, разметочный циркуль, кернер, измерительная линейка, слесарный угольник.     </a:t>
                      </a:r>
                    </a:p>
                    <a:p>
                      <a:pPr marL="0" indent="363538" algn="just">
                        <a:spcAft>
                          <a:spcPts val="0"/>
                        </a:spcAft>
                      </a:pPr>
                      <a:r>
                        <a:rPr lang="ru-RU" sz="1400" b="0" dirty="0">
                          <a:latin typeface="+mn-lt"/>
                          <a:ea typeface="Times New Roman"/>
                        </a:rPr>
                        <a:t>  Разметка производится путем нанесения рисок и точек. Для того чтобы риски были хорошо заметны на поверхности черных металлов, детали смачивают раствором медного купороса или мела. </a:t>
                      </a:r>
                    </a:p>
                    <a:p>
                      <a:pPr marL="0" indent="363538" algn="just">
                        <a:spcAft>
                          <a:spcPts val="0"/>
                        </a:spcAft>
                      </a:pPr>
                      <a:r>
                        <a:rPr lang="ru-RU" sz="1400" b="0" dirty="0">
                          <a:latin typeface="+mn-lt"/>
                          <a:ea typeface="Times New Roman"/>
                        </a:rPr>
                        <a:t>  Разметку начинают от базовой кромки. Если края неровные, базовая кромка проводится линейкой и от нее выполняется дальнейшая разметка. Очень важно следить за расположением во время работы чертилки, ее острие должно плотно прилегать к кромке линейки, для этого чертилку необходимо немного наклонить в сторону и на себя, чтобы легче было провести риску.</a:t>
                      </a:r>
                    </a:p>
                    <a:p>
                      <a:pPr marL="0" indent="363538" algn="just">
                        <a:spcAft>
                          <a:spcPts val="0"/>
                        </a:spcAft>
                      </a:pPr>
                      <a:r>
                        <a:rPr lang="ru-RU" sz="1400" b="0" dirty="0">
                          <a:latin typeface="+mn-lt"/>
                          <a:ea typeface="Times New Roman"/>
                        </a:rPr>
                        <a:t>  При работе с разметочным циркулем его тоже наклоняют в сторону движения, прилагая основное усилие на ножку, стоящую в центре окружности. Кернер служит для </a:t>
                      </a:r>
                      <a:r>
                        <a:rPr lang="ru-RU" sz="1400" b="0" dirty="0" err="1">
                          <a:latin typeface="+mn-lt"/>
                          <a:ea typeface="Times New Roman"/>
                        </a:rPr>
                        <a:t>накернивания</a:t>
                      </a:r>
                      <a:r>
                        <a:rPr lang="ru-RU" sz="1400" b="0" dirty="0">
                          <a:latin typeface="+mn-lt"/>
                          <a:ea typeface="Times New Roman"/>
                        </a:rPr>
                        <a:t> центров отверстий перед сверлением для точной установки сверла и центров окружностей для установки ножки циркуля.</a:t>
                      </a:r>
                    </a:p>
                  </a:txBody>
                  <a:tcPr marL="114300" marR="114300" marT="0" marB="0"/>
                </a:tc>
                <a:tc>
                  <a:txBody>
                    <a:bodyPr/>
                    <a:lstStyle/>
                    <a:p>
                      <a:pPr algn="ctr"/>
                      <a:r>
                        <a:rPr lang="ru-RU" sz="1400" b="0" dirty="0" smtClean="0">
                          <a:latin typeface="+mn-lt"/>
                        </a:rPr>
                        <a:t>Ответ</a:t>
                      </a:r>
                      <a:r>
                        <a:rPr lang="ru-RU" sz="1400" b="0" baseline="0" dirty="0" smtClean="0">
                          <a:latin typeface="+mn-lt"/>
                        </a:rPr>
                        <a:t> учащихся</a:t>
                      </a:r>
                      <a:endParaRPr lang="ru-RU" sz="1400" b="0" dirty="0">
                        <a:latin typeface="+mn-lt"/>
                      </a:endParaRPr>
                    </a:p>
                  </a:txBody>
                  <a:tcPr/>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3"/>
          <p:cNvGraphicFramePr>
            <a:graphicFrameLocks noGrp="1"/>
          </p:cNvGraphicFramePr>
          <p:nvPr>
            <p:ph idx="1"/>
          </p:nvPr>
        </p:nvGraphicFramePr>
        <p:xfrm>
          <a:off x="214282" y="357166"/>
          <a:ext cx="8686800" cy="6000792"/>
        </p:xfrm>
        <a:graphic>
          <a:graphicData uri="http://schemas.openxmlformats.org/drawingml/2006/table">
            <a:tbl>
              <a:tblPr firstRow="1" bandRow="1">
                <a:tableStyleId>{16D9F66E-5EB9-4882-86FB-DCBF35E3C3E4}</a:tableStyleId>
              </a:tblPr>
              <a:tblGrid>
                <a:gridCol w="623862"/>
                <a:gridCol w="1376402"/>
                <a:gridCol w="5286412"/>
                <a:gridCol w="1400124"/>
              </a:tblGrid>
              <a:tr h="6000792">
                <a:tc>
                  <a:txBody>
                    <a:bodyPr/>
                    <a:lstStyle/>
                    <a:p>
                      <a:pPr algn="ctr"/>
                      <a:endParaRPr lang="ru-RU" sz="800" dirty="0">
                        <a:latin typeface="+mn-lt"/>
                      </a:endParaRPr>
                    </a:p>
                  </a:txBody>
                  <a:tcPr/>
                </a:tc>
                <a:tc>
                  <a:txBody>
                    <a:bodyPr/>
                    <a:lstStyle/>
                    <a:p>
                      <a:pPr algn="l">
                        <a:spcAft>
                          <a:spcPts val="0"/>
                        </a:spcAft>
                      </a:pPr>
                      <a:endParaRPr lang="ru-RU" sz="800" dirty="0">
                        <a:latin typeface="+mn-lt"/>
                        <a:ea typeface="Times New Roman"/>
                      </a:endParaRPr>
                    </a:p>
                  </a:txBody>
                  <a:tcPr marL="114300" marR="114300" marT="0" marB="0"/>
                </a:tc>
                <a:tc>
                  <a:txBody>
                    <a:bodyPr/>
                    <a:lstStyle/>
                    <a:p>
                      <a:pPr marL="174625" indent="363538" algn="l">
                        <a:spcAft>
                          <a:spcPts val="0"/>
                        </a:spcAft>
                      </a:pPr>
                      <a:r>
                        <a:rPr lang="ru-RU" sz="1400" b="0" dirty="0">
                          <a:latin typeface="+mn-lt"/>
                          <a:ea typeface="Times New Roman"/>
                        </a:rPr>
                        <a:t>Для безопасной работы необходимо соблюдать следующие правила:</a:t>
                      </a:r>
                    </a:p>
                    <a:p>
                      <a:pPr marL="174625" lvl="0" indent="-174625" algn="just">
                        <a:spcAft>
                          <a:spcPts val="0"/>
                        </a:spcAft>
                        <a:buFont typeface="Symbol"/>
                        <a:buChar char=""/>
                      </a:pPr>
                      <a:r>
                        <a:rPr lang="ru-RU" sz="1400" b="0" dirty="0">
                          <a:latin typeface="+mn-lt"/>
                          <a:ea typeface="Times New Roman"/>
                        </a:rPr>
                        <a:t>Проверяйте перед работой состояние разметочных инструментов и </a:t>
                      </a:r>
                      <a:r>
                        <a:rPr lang="ru-RU" sz="1400" b="0" dirty="0" smtClean="0">
                          <a:latin typeface="+mn-lt"/>
                          <a:ea typeface="Times New Roman"/>
                        </a:rPr>
                        <a:t>приспособлений</a:t>
                      </a:r>
                      <a:endParaRPr lang="ru-RU" sz="1400" b="0" dirty="0">
                        <a:latin typeface="+mn-lt"/>
                        <a:ea typeface="Times New Roman"/>
                      </a:endParaRPr>
                    </a:p>
                    <a:p>
                      <a:pPr marL="169863" lvl="0" indent="-168275" algn="just">
                        <a:spcAft>
                          <a:spcPts val="0"/>
                        </a:spcAft>
                        <a:buFont typeface="Symbol"/>
                        <a:buChar char=""/>
                      </a:pPr>
                      <a:r>
                        <a:rPr lang="ru-RU" sz="1400" b="0" dirty="0">
                          <a:latin typeface="+mn-lt"/>
                          <a:ea typeface="Times New Roman"/>
                        </a:rPr>
                        <a:t>Не пользуйтесь неисправными </a:t>
                      </a:r>
                      <a:r>
                        <a:rPr lang="ru-RU" sz="1400" b="0" dirty="0" smtClean="0">
                          <a:latin typeface="+mn-lt"/>
                          <a:ea typeface="Times New Roman"/>
                        </a:rPr>
                        <a:t>инструментами</a:t>
                      </a:r>
                      <a:endParaRPr lang="ru-RU" sz="1400" b="0" dirty="0">
                        <a:latin typeface="+mn-lt"/>
                        <a:ea typeface="Times New Roman"/>
                      </a:endParaRPr>
                    </a:p>
                    <a:p>
                      <a:pPr marL="174625" lvl="0" indent="-174625" algn="just">
                        <a:spcAft>
                          <a:spcPts val="0"/>
                        </a:spcAft>
                        <a:buFont typeface="Symbol"/>
                        <a:buChar char=""/>
                      </a:pPr>
                      <a:r>
                        <a:rPr lang="ru-RU" sz="1400" b="0" dirty="0">
                          <a:latin typeface="+mn-lt"/>
                          <a:ea typeface="Times New Roman"/>
                        </a:rPr>
                        <a:t>Надежно закрепляйте заготовку при </a:t>
                      </a:r>
                      <a:r>
                        <a:rPr lang="ru-RU" sz="1400" b="0" dirty="0" smtClean="0">
                          <a:latin typeface="+mn-lt"/>
                          <a:ea typeface="Times New Roman"/>
                        </a:rPr>
                        <a:t>разметке</a:t>
                      </a:r>
                      <a:endParaRPr lang="ru-RU" sz="1400" b="0" dirty="0">
                        <a:latin typeface="+mn-lt"/>
                        <a:ea typeface="Times New Roman"/>
                      </a:endParaRPr>
                    </a:p>
                    <a:p>
                      <a:pPr marL="169863" lvl="0" indent="-168275" algn="just">
                        <a:spcAft>
                          <a:spcPts val="0"/>
                        </a:spcAft>
                        <a:buFont typeface="Symbol"/>
                        <a:buChar char=""/>
                      </a:pPr>
                      <a:r>
                        <a:rPr lang="ru-RU" sz="1400" b="0" dirty="0">
                          <a:latin typeface="+mn-lt"/>
                          <a:ea typeface="Times New Roman"/>
                        </a:rPr>
                        <a:t>Не носите чертилку в </a:t>
                      </a:r>
                      <a:r>
                        <a:rPr lang="ru-RU" sz="1400" b="0" dirty="0" smtClean="0">
                          <a:latin typeface="+mn-lt"/>
                          <a:ea typeface="Times New Roman"/>
                        </a:rPr>
                        <a:t>кармане</a:t>
                      </a:r>
                      <a:endParaRPr lang="ru-RU" sz="1400" b="0" dirty="0">
                        <a:latin typeface="+mn-lt"/>
                        <a:ea typeface="Times New Roman"/>
                      </a:endParaRPr>
                    </a:p>
                    <a:p>
                      <a:pPr marL="169863" lvl="0" indent="-168275" algn="just">
                        <a:spcAft>
                          <a:spcPts val="0"/>
                        </a:spcAft>
                        <a:buFont typeface="Symbol"/>
                        <a:buChar char=""/>
                      </a:pPr>
                      <a:r>
                        <a:rPr lang="ru-RU" sz="1400" b="0" dirty="0">
                          <a:latin typeface="+mn-lt"/>
                          <a:ea typeface="Times New Roman"/>
                        </a:rPr>
                        <a:t>Не передавайте инструменты с острыми рабочими частями острием от себя и кладите острием к </a:t>
                      </a:r>
                      <a:r>
                        <a:rPr lang="ru-RU" sz="1400" b="0" dirty="0" smtClean="0">
                          <a:latin typeface="+mn-lt"/>
                          <a:ea typeface="Times New Roman"/>
                        </a:rPr>
                        <a:t>себе</a:t>
                      </a:r>
                      <a:endParaRPr lang="ru-RU" sz="1400" b="0" dirty="0">
                        <a:latin typeface="+mn-lt"/>
                        <a:ea typeface="Times New Roman"/>
                      </a:endParaRPr>
                    </a:p>
                    <a:p>
                      <a:pPr marL="168275" lvl="0" indent="-168275" algn="just">
                        <a:spcAft>
                          <a:spcPts val="0"/>
                        </a:spcAft>
                        <a:buFont typeface="Symbol"/>
                        <a:buChar char=""/>
                      </a:pPr>
                      <a:r>
                        <a:rPr lang="ru-RU" sz="1400" b="0" dirty="0">
                          <a:latin typeface="+mn-lt"/>
                          <a:ea typeface="Times New Roman"/>
                        </a:rPr>
                        <a:t>Следите, чтобы инструменты не выступали за край верстака.</a:t>
                      </a:r>
                    </a:p>
                    <a:p>
                      <a:pPr marL="169863" lvl="0" indent="-168275" algn="just">
                        <a:spcAft>
                          <a:spcPts val="0"/>
                        </a:spcAft>
                        <a:buFont typeface="Symbol"/>
                        <a:buChar char=""/>
                      </a:pPr>
                      <a:r>
                        <a:rPr lang="ru-RU" sz="1400" b="0" dirty="0">
                          <a:latin typeface="+mn-lt"/>
                          <a:ea typeface="Times New Roman"/>
                        </a:rPr>
                        <a:t>Окончив разметку, следует проверить правильность ее выполнения и только после этого можно приступить к изготовлению </a:t>
                      </a:r>
                      <a:r>
                        <a:rPr lang="ru-RU" sz="1400" b="0" dirty="0" smtClean="0">
                          <a:latin typeface="+mn-lt"/>
                          <a:ea typeface="Times New Roman"/>
                        </a:rPr>
                        <a:t>изделия</a:t>
                      </a:r>
                    </a:p>
                    <a:p>
                      <a:pPr marL="169863" lvl="0" indent="-168275" algn="just">
                        <a:spcAft>
                          <a:spcPts val="0"/>
                        </a:spcAft>
                        <a:buFont typeface="Symbol"/>
                        <a:buChar char=""/>
                      </a:pPr>
                      <a:endParaRPr lang="ru-RU" sz="1400" b="0" dirty="0" smtClean="0">
                        <a:latin typeface="+mn-lt"/>
                        <a:ea typeface="Times New Roman"/>
                      </a:endParaRPr>
                    </a:p>
                    <a:p>
                      <a:pPr marL="169863" lvl="0" indent="-168275" algn="just">
                        <a:spcAft>
                          <a:spcPts val="0"/>
                        </a:spcAft>
                        <a:buFont typeface="Symbol"/>
                        <a:buNone/>
                      </a:pPr>
                      <a:endParaRPr lang="ru-RU" sz="1400" b="0" dirty="0">
                        <a:latin typeface="+mn-lt"/>
                        <a:ea typeface="Times New Roman"/>
                      </a:endParaRPr>
                    </a:p>
                    <a:p>
                      <a:pPr marL="169863" lvl="0" indent="-168275" algn="just">
                        <a:spcAft>
                          <a:spcPts val="0"/>
                        </a:spcAft>
                        <a:buFont typeface="+mj-lt"/>
                        <a:buAutoNum type="arabicPeriod"/>
                      </a:pPr>
                      <a:r>
                        <a:rPr lang="ru-RU" sz="1400" b="0" dirty="0">
                          <a:latin typeface="+mn-lt"/>
                          <a:ea typeface="Times New Roman"/>
                        </a:rPr>
                        <a:t>Какие из перечисленных  инструментов применяются при разметке заготовок из металла?</a:t>
                      </a:r>
                    </a:p>
                    <a:p>
                      <a:pPr marL="685800" algn="just">
                        <a:spcAft>
                          <a:spcPts val="0"/>
                        </a:spcAft>
                      </a:pPr>
                      <a:r>
                        <a:rPr lang="ru-RU" sz="1400" b="0" dirty="0">
                          <a:latin typeface="+mn-lt"/>
                          <a:ea typeface="Times New Roman"/>
                        </a:rPr>
                        <a:t>а) столярный </a:t>
                      </a:r>
                      <a:r>
                        <a:rPr lang="ru-RU" sz="1400" b="0" dirty="0" smtClean="0">
                          <a:latin typeface="+mn-lt"/>
                          <a:ea typeface="Times New Roman"/>
                        </a:rPr>
                        <a:t>угольник       </a:t>
                      </a:r>
                      <a:r>
                        <a:rPr lang="ru-RU" sz="1400" b="0" dirty="0">
                          <a:latin typeface="+mn-lt"/>
                          <a:ea typeface="Times New Roman"/>
                        </a:rPr>
                        <a:t>б) </a:t>
                      </a:r>
                      <a:r>
                        <a:rPr lang="ru-RU" sz="1400" b="0" dirty="0" smtClean="0">
                          <a:latin typeface="+mn-lt"/>
                          <a:ea typeface="Times New Roman"/>
                        </a:rPr>
                        <a:t>зубило</a:t>
                      </a:r>
                      <a:endParaRPr lang="ru-RU" sz="1400" b="0" dirty="0">
                        <a:latin typeface="+mn-lt"/>
                        <a:ea typeface="Times New Roman"/>
                      </a:endParaRPr>
                    </a:p>
                    <a:p>
                      <a:pPr marL="685800" algn="just">
                        <a:spcAft>
                          <a:spcPts val="0"/>
                        </a:spcAft>
                      </a:pPr>
                      <a:r>
                        <a:rPr lang="ru-RU" sz="1400" b="0" dirty="0">
                          <a:latin typeface="+mn-lt"/>
                          <a:ea typeface="Times New Roman"/>
                        </a:rPr>
                        <a:t>в) разметочный </a:t>
                      </a:r>
                      <a:r>
                        <a:rPr lang="ru-RU" sz="1400" b="0" dirty="0" smtClean="0">
                          <a:latin typeface="+mn-lt"/>
                          <a:ea typeface="Times New Roman"/>
                        </a:rPr>
                        <a:t>циркуль    </a:t>
                      </a:r>
                      <a:r>
                        <a:rPr lang="ru-RU" sz="1400" b="0" dirty="0">
                          <a:latin typeface="+mn-lt"/>
                          <a:ea typeface="Times New Roman"/>
                        </a:rPr>
                        <a:t>г) </a:t>
                      </a:r>
                      <a:r>
                        <a:rPr lang="ru-RU" sz="1400" b="0" dirty="0" smtClean="0">
                          <a:latin typeface="+mn-lt"/>
                          <a:ea typeface="Times New Roman"/>
                        </a:rPr>
                        <a:t>рейсмус      </a:t>
                      </a:r>
                    </a:p>
                    <a:p>
                      <a:pPr marL="174625" indent="-174625" algn="just">
                        <a:spcAft>
                          <a:spcPts val="0"/>
                        </a:spcAft>
                      </a:pPr>
                      <a:r>
                        <a:rPr lang="ru-RU" sz="1400" b="0" dirty="0" smtClean="0">
                          <a:latin typeface="+mn-lt"/>
                          <a:ea typeface="Times New Roman"/>
                        </a:rPr>
                        <a:t> </a:t>
                      </a:r>
                      <a:r>
                        <a:rPr lang="ru-RU" sz="1400" b="0" dirty="0">
                          <a:latin typeface="+mn-lt"/>
                          <a:ea typeface="Times New Roman"/>
                        </a:rPr>
                        <a:t>2.Как называется линия,   нанесенная на поверхность заготовки при разметке?</a:t>
                      </a:r>
                    </a:p>
                    <a:p>
                      <a:pPr marL="685800" algn="just">
                        <a:spcAft>
                          <a:spcPts val="0"/>
                        </a:spcAft>
                      </a:pPr>
                      <a:r>
                        <a:rPr lang="ru-RU" sz="1400" b="0" dirty="0">
                          <a:latin typeface="+mn-lt"/>
                          <a:ea typeface="Times New Roman"/>
                        </a:rPr>
                        <a:t>а) </a:t>
                      </a:r>
                      <a:r>
                        <a:rPr lang="ru-RU" sz="1400" b="0" dirty="0" smtClean="0">
                          <a:latin typeface="+mn-lt"/>
                          <a:ea typeface="Times New Roman"/>
                        </a:rPr>
                        <a:t>риска               </a:t>
                      </a:r>
                      <a:r>
                        <a:rPr lang="ru-RU" sz="1400" b="0" dirty="0">
                          <a:latin typeface="+mn-lt"/>
                          <a:ea typeface="Times New Roman"/>
                        </a:rPr>
                        <a:t>б) </a:t>
                      </a:r>
                      <a:r>
                        <a:rPr lang="ru-RU" sz="1400" b="0" dirty="0" smtClean="0">
                          <a:latin typeface="+mn-lt"/>
                          <a:ea typeface="Times New Roman"/>
                        </a:rPr>
                        <a:t>насечка</a:t>
                      </a:r>
                      <a:endParaRPr lang="ru-RU" sz="1400" b="0" dirty="0">
                        <a:latin typeface="+mn-lt"/>
                        <a:ea typeface="Times New Roman"/>
                      </a:endParaRPr>
                    </a:p>
                    <a:p>
                      <a:pPr marL="685800" algn="just">
                        <a:spcAft>
                          <a:spcPts val="0"/>
                        </a:spcAft>
                      </a:pPr>
                      <a:r>
                        <a:rPr lang="ru-RU" sz="1400" b="0" dirty="0">
                          <a:latin typeface="+mn-lt"/>
                          <a:ea typeface="Times New Roman"/>
                        </a:rPr>
                        <a:t>в) </a:t>
                      </a:r>
                      <a:r>
                        <a:rPr lang="ru-RU" sz="1400" b="0" dirty="0" smtClean="0">
                          <a:latin typeface="+mn-lt"/>
                          <a:ea typeface="Times New Roman"/>
                        </a:rPr>
                        <a:t>засечка            </a:t>
                      </a:r>
                      <a:r>
                        <a:rPr lang="ru-RU" sz="1400" b="0" dirty="0">
                          <a:latin typeface="+mn-lt"/>
                          <a:ea typeface="Times New Roman"/>
                        </a:rPr>
                        <a:t>г) </a:t>
                      </a:r>
                      <a:r>
                        <a:rPr lang="ru-RU" sz="1400" b="0" dirty="0" smtClean="0">
                          <a:latin typeface="+mn-lt"/>
                          <a:ea typeface="Times New Roman"/>
                        </a:rPr>
                        <a:t>черта</a:t>
                      </a:r>
                      <a:endParaRPr lang="ru-RU" sz="1400" b="0" dirty="0">
                        <a:latin typeface="+mn-lt"/>
                        <a:ea typeface="Times New Roman"/>
                      </a:endParaRPr>
                    </a:p>
                    <a:p>
                      <a:pPr marL="174625" indent="-174625" algn="just">
                        <a:spcAft>
                          <a:spcPts val="0"/>
                        </a:spcAft>
                      </a:pPr>
                      <a:r>
                        <a:rPr lang="ru-RU" sz="1400" b="0" dirty="0">
                          <a:latin typeface="+mn-lt"/>
                          <a:ea typeface="Times New Roman"/>
                        </a:rPr>
                        <a:t> </a:t>
                      </a:r>
                      <a:r>
                        <a:rPr lang="ru-RU" sz="1400" b="0" dirty="0" smtClean="0">
                          <a:latin typeface="+mn-lt"/>
                          <a:ea typeface="Times New Roman"/>
                        </a:rPr>
                        <a:t>3.Какой </a:t>
                      </a:r>
                      <a:r>
                        <a:rPr lang="ru-RU" sz="1400" b="0" dirty="0">
                          <a:latin typeface="+mn-lt"/>
                          <a:ea typeface="Times New Roman"/>
                        </a:rPr>
                        <a:t>инструмент представляет собой остро заточенный металлический для нанесения рисок?</a:t>
                      </a:r>
                    </a:p>
                    <a:p>
                      <a:pPr algn="just">
                        <a:spcAft>
                          <a:spcPts val="0"/>
                        </a:spcAft>
                      </a:pPr>
                      <a:r>
                        <a:rPr lang="ru-RU" sz="1400" b="0" dirty="0">
                          <a:latin typeface="+mn-lt"/>
                          <a:ea typeface="Times New Roman"/>
                        </a:rPr>
                        <a:t>                а) </a:t>
                      </a:r>
                      <a:r>
                        <a:rPr lang="ru-RU" sz="1400" b="0" dirty="0" smtClean="0">
                          <a:latin typeface="+mn-lt"/>
                          <a:ea typeface="Times New Roman"/>
                        </a:rPr>
                        <a:t>кернер                               </a:t>
                      </a:r>
                      <a:r>
                        <a:rPr lang="ru-RU" sz="1400" b="0" dirty="0">
                          <a:latin typeface="+mn-lt"/>
                          <a:ea typeface="Times New Roman"/>
                        </a:rPr>
                        <a:t>б) </a:t>
                      </a:r>
                      <a:r>
                        <a:rPr lang="ru-RU" sz="1400" b="0" dirty="0" smtClean="0">
                          <a:latin typeface="+mn-lt"/>
                          <a:ea typeface="Times New Roman"/>
                        </a:rPr>
                        <a:t>линейка</a:t>
                      </a:r>
                      <a:endParaRPr lang="ru-RU" sz="1400" b="0" dirty="0">
                        <a:latin typeface="+mn-lt"/>
                        <a:ea typeface="Times New Roman"/>
                      </a:endParaRPr>
                    </a:p>
                    <a:p>
                      <a:pPr algn="just">
                        <a:spcAft>
                          <a:spcPts val="0"/>
                        </a:spcAft>
                      </a:pPr>
                      <a:r>
                        <a:rPr lang="ru-RU" sz="1400" b="0" dirty="0">
                          <a:latin typeface="+mn-lt"/>
                          <a:ea typeface="Times New Roman"/>
                        </a:rPr>
                        <a:t>                в) разметочный </a:t>
                      </a:r>
                      <a:r>
                        <a:rPr lang="ru-RU" sz="1400" b="0" dirty="0" smtClean="0">
                          <a:latin typeface="+mn-lt"/>
                          <a:ea typeface="Times New Roman"/>
                        </a:rPr>
                        <a:t>циркуль       </a:t>
                      </a:r>
                      <a:r>
                        <a:rPr lang="ru-RU" sz="1400" b="0" dirty="0">
                          <a:latin typeface="+mn-lt"/>
                          <a:ea typeface="Times New Roman"/>
                        </a:rPr>
                        <a:t>г) </a:t>
                      </a:r>
                      <a:r>
                        <a:rPr lang="ru-RU" sz="1400" b="0" dirty="0" smtClean="0">
                          <a:latin typeface="+mn-lt"/>
                          <a:ea typeface="Times New Roman"/>
                        </a:rPr>
                        <a:t>чертилка</a:t>
                      </a:r>
                      <a:endParaRPr lang="ru-RU" sz="1400" b="0" dirty="0">
                        <a:latin typeface="+mn-lt"/>
                        <a:ea typeface="Times New Roman"/>
                      </a:endParaRPr>
                    </a:p>
                    <a:p>
                      <a:pPr algn="l">
                        <a:spcAft>
                          <a:spcPts val="0"/>
                        </a:spcAft>
                      </a:pPr>
                      <a:r>
                        <a:rPr lang="ru-RU" sz="1400" b="0" dirty="0">
                          <a:latin typeface="+mn-lt"/>
                          <a:ea typeface="Times New Roman"/>
                        </a:rPr>
                        <a:t>        </a:t>
                      </a:r>
                      <a:endParaRPr lang="ru-RU" sz="1400" b="0" dirty="0" smtClean="0">
                        <a:latin typeface="+mn-lt"/>
                        <a:ea typeface="Times New Roman"/>
                      </a:endParaRPr>
                    </a:p>
                  </a:txBody>
                  <a:tcPr marL="114300" marR="114300" marT="0" marB="0"/>
                </a:tc>
                <a:tc>
                  <a:txBody>
                    <a:bodyPr/>
                    <a:lstStyle/>
                    <a:p>
                      <a:pPr algn="ctr">
                        <a:spcAft>
                          <a:spcPts val="0"/>
                        </a:spcAft>
                      </a:pPr>
                      <a:r>
                        <a:rPr lang="ru-RU" sz="1400" b="0" dirty="0" smtClean="0">
                          <a:latin typeface="+mn-lt"/>
                          <a:ea typeface="Times New Roman"/>
                        </a:rPr>
                        <a:t>Ответ</a:t>
                      </a:r>
                      <a:r>
                        <a:rPr lang="ru-RU" sz="1400" b="0" baseline="0" dirty="0" smtClean="0">
                          <a:latin typeface="+mn-lt"/>
                          <a:ea typeface="Times New Roman"/>
                        </a:rPr>
                        <a:t> </a:t>
                      </a:r>
                      <a:r>
                        <a:rPr lang="ru-RU" sz="1400" b="0" dirty="0" smtClean="0">
                          <a:latin typeface="+mn-lt"/>
                          <a:ea typeface="Times New Roman"/>
                        </a:rPr>
                        <a:t>учащихся</a:t>
                      </a: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Работа с</a:t>
                      </a:r>
                      <a:r>
                        <a:rPr lang="ru-RU" sz="1400" b="0" baseline="0" dirty="0" smtClean="0">
                          <a:latin typeface="+mn-lt"/>
                          <a:ea typeface="Times New Roman"/>
                        </a:rPr>
                        <a:t> </a:t>
                      </a:r>
                      <a:r>
                        <a:rPr lang="ru-RU" sz="1400" b="0" dirty="0" smtClean="0">
                          <a:latin typeface="+mn-lt"/>
                          <a:ea typeface="Times New Roman"/>
                        </a:rPr>
                        <a:t>классом:</a:t>
                      </a:r>
                      <a:endParaRPr lang="ru-RU" sz="1400" b="0" dirty="0">
                        <a:latin typeface="+mn-lt"/>
                        <a:ea typeface="Times New Roman"/>
                      </a:endParaRPr>
                    </a:p>
                    <a:p>
                      <a:pPr marL="82550" lvl="0" indent="-80963" algn="ctr">
                        <a:spcAft>
                          <a:spcPts val="0"/>
                        </a:spcAft>
                        <a:buFont typeface="Symbol"/>
                        <a:buNone/>
                      </a:pPr>
                      <a:r>
                        <a:rPr lang="ru-RU" sz="1400" b="0" dirty="0" smtClean="0">
                          <a:latin typeface="+mn-lt"/>
                          <a:ea typeface="Times New Roman"/>
                        </a:rPr>
                        <a:t>тест</a:t>
                      </a: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14282" y="214290"/>
          <a:ext cx="8686800" cy="6429420"/>
        </p:xfrm>
        <a:graphic>
          <a:graphicData uri="http://schemas.openxmlformats.org/drawingml/2006/table">
            <a:tbl>
              <a:tblPr firstRow="1" bandRow="1">
                <a:tableStyleId>{3B4B98B0-60AC-42C2-AFA5-B58CD77FA1E5}</a:tableStyleId>
              </a:tblPr>
              <a:tblGrid>
                <a:gridCol w="623862"/>
                <a:gridCol w="2357454"/>
                <a:gridCol w="4143404"/>
                <a:gridCol w="1562080"/>
              </a:tblGrid>
              <a:tr h="6429420">
                <a:tc>
                  <a:txBody>
                    <a:bodyPr/>
                    <a:lstStyle/>
                    <a:p>
                      <a:pPr>
                        <a:tabLst>
                          <a:tab pos="449263" algn="l"/>
                        </a:tabLst>
                      </a:pPr>
                      <a:endParaRPr lang="ru-RU" dirty="0"/>
                    </a:p>
                  </a:txBody>
                  <a:tcPr/>
                </a:tc>
                <a:tc>
                  <a:txBody>
                    <a:bodyPr/>
                    <a:lstStyle/>
                    <a:p>
                      <a:endParaRPr lang="ru-RU" dirty="0">
                        <a:solidFill>
                          <a:schemeClr val="bg2"/>
                        </a:solidFill>
                      </a:endParaRPr>
                    </a:p>
                  </a:txBody>
                  <a:tcPr/>
                </a:tc>
                <a:tc>
                  <a:txBody>
                    <a:bodyPr/>
                    <a:lstStyle/>
                    <a:p>
                      <a:pPr marL="0" indent="363538" algn="just">
                        <a:spcAft>
                          <a:spcPts val="0"/>
                        </a:spcAft>
                      </a:pPr>
                      <a:r>
                        <a:rPr lang="ru-RU" sz="1800" dirty="0" smtClean="0"/>
                        <a:t> </a:t>
                      </a:r>
                      <a:endParaRPr lang="ru-RU" dirty="0"/>
                    </a:p>
                  </a:txBody>
                  <a:tcPr/>
                </a:tc>
                <a:tc>
                  <a:txBody>
                    <a:bodyPr/>
                    <a:lstStyle/>
                    <a:p>
                      <a:endParaRPr lang="ru-RU" dirty="0"/>
                    </a:p>
                  </a:txBody>
                  <a:tcPr/>
                </a:tc>
              </a:tr>
            </a:tbl>
          </a:graphicData>
        </a:graphic>
      </p:graphicFrame>
      <p:graphicFrame>
        <p:nvGraphicFramePr>
          <p:cNvPr id="5" name="Содержимое 3"/>
          <p:cNvGraphicFramePr>
            <a:graphicFrameLocks/>
          </p:cNvGraphicFramePr>
          <p:nvPr/>
        </p:nvGraphicFramePr>
        <p:xfrm>
          <a:off x="214282" y="1643050"/>
          <a:ext cx="8686800" cy="4000528"/>
        </p:xfrm>
        <a:graphic>
          <a:graphicData uri="http://schemas.openxmlformats.org/drawingml/2006/table">
            <a:tbl>
              <a:tblPr firstRow="1" bandRow="1">
                <a:tableStyleId>{16D9F66E-5EB9-4882-86FB-DCBF35E3C3E4}</a:tableStyleId>
              </a:tblPr>
              <a:tblGrid>
                <a:gridCol w="623862"/>
                <a:gridCol w="1376402"/>
                <a:gridCol w="5286412"/>
                <a:gridCol w="1400124"/>
              </a:tblGrid>
              <a:tr h="4000528">
                <a:tc>
                  <a:txBody>
                    <a:bodyPr/>
                    <a:lstStyle/>
                    <a:p>
                      <a:pPr algn="ctr"/>
                      <a:endParaRPr lang="ru-RU" sz="800" dirty="0">
                        <a:latin typeface="+mn-lt"/>
                      </a:endParaRPr>
                    </a:p>
                  </a:txBody>
                  <a:tcPr/>
                </a:tc>
                <a:tc>
                  <a:txBody>
                    <a:bodyPr/>
                    <a:lstStyle/>
                    <a:p>
                      <a:pPr algn="l">
                        <a:spcAft>
                          <a:spcPts val="0"/>
                        </a:spcAft>
                      </a:pPr>
                      <a:endParaRPr lang="ru-RU" sz="800" dirty="0">
                        <a:latin typeface="+mn-lt"/>
                        <a:ea typeface="Times New Roman"/>
                      </a:endParaRPr>
                    </a:p>
                  </a:txBody>
                  <a:tcPr marL="114300" marR="114300" marT="0" marB="0"/>
                </a:tc>
                <a:tc>
                  <a:txBody>
                    <a:bodyPr/>
                    <a:lstStyle/>
                    <a:p>
                      <a:pPr marL="711200" indent="-711200" algn="l">
                        <a:spcAft>
                          <a:spcPts val="0"/>
                        </a:spcAft>
                      </a:pPr>
                      <a:r>
                        <a:rPr lang="ru-RU" sz="1400" b="0" dirty="0" smtClean="0">
                          <a:latin typeface="+mn-lt"/>
                          <a:ea typeface="Times New Roman"/>
                        </a:rPr>
                        <a:t> 4. Для чего применяется кернер?                                                                а) для  нанесения точки при  разметке </a:t>
                      </a:r>
                    </a:p>
                    <a:p>
                      <a:pPr marL="711200" indent="0" algn="l">
                        <a:spcAft>
                          <a:spcPts val="0"/>
                        </a:spcAft>
                      </a:pPr>
                      <a:r>
                        <a:rPr lang="ru-RU" sz="1400" b="0" dirty="0" smtClean="0">
                          <a:latin typeface="+mn-lt"/>
                          <a:ea typeface="Times New Roman"/>
                        </a:rPr>
                        <a:t>б) проведения линии разметки                      </a:t>
                      </a:r>
                    </a:p>
                    <a:p>
                      <a:pPr marL="711200" indent="0" algn="l">
                        <a:spcAft>
                          <a:spcPts val="0"/>
                        </a:spcAft>
                      </a:pPr>
                      <a:r>
                        <a:rPr lang="ru-RU" sz="1400" b="0" dirty="0" smtClean="0">
                          <a:latin typeface="+mn-lt"/>
                          <a:ea typeface="Times New Roman"/>
                        </a:rPr>
                        <a:t>в) проверки прямых углов                            </a:t>
                      </a:r>
                    </a:p>
                    <a:p>
                      <a:pPr marL="711200" indent="0" algn="l">
                        <a:spcAft>
                          <a:spcPts val="0"/>
                        </a:spcAft>
                      </a:pPr>
                      <a:r>
                        <a:rPr lang="ru-RU" sz="1400" b="0" dirty="0" smtClean="0">
                          <a:latin typeface="+mn-lt"/>
                          <a:ea typeface="Times New Roman"/>
                        </a:rPr>
                        <a:t>г)  нанесения дуг окружности</a:t>
                      </a:r>
                    </a:p>
                    <a:p>
                      <a:pPr algn="just">
                        <a:spcAft>
                          <a:spcPts val="0"/>
                        </a:spcAft>
                      </a:pPr>
                      <a:r>
                        <a:rPr lang="ru-RU" sz="1400" b="0" dirty="0" smtClean="0">
                          <a:latin typeface="+mn-lt"/>
                          <a:ea typeface="Times New Roman"/>
                        </a:rPr>
                        <a:t>5. При разметке большого количества одинаковых деталей применяют:</a:t>
                      </a:r>
                    </a:p>
                    <a:p>
                      <a:pPr algn="just">
                        <a:spcAft>
                          <a:spcPts val="0"/>
                        </a:spcAft>
                      </a:pPr>
                      <a:r>
                        <a:rPr lang="ru-RU" sz="1400" b="0" dirty="0" smtClean="0">
                          <a:latin typeface="+mn-lt"/>
                          <a:ea typeface="Times New Roman"/>
                        </a:rPr>
                        <a:t>          а) линейку и чертилку                        б) шаблон</a:t>
                      </a:r>
                    </a:p>
                    <a:p>
                      <a:pPr algn="just">
                        <a:spcAft>
                          <a:spcPts val="0"/>
                        </a:spcAft>
                      </a:pPr>
                      <a:r>
                        <a:rPr lang="ru-RU" sz="1400" b="0" dirty="0" smtClean="0">
                          <a:latin typeface="+mn-lt"/>
                          <a:ea typeface="Times New Roman"/>
                        </a:rPr>
                        <a:t>          в) разметочный циркуль и кернер   г) слесарный угольник </a:t>
                      </a:r>
                    </a:p>
                    <a:p>
                      <a:pPr algn="just">
                        <a:spcAft>
                          <a:spcPts val="0"/>
                        </a:spcAft>
                      </a:pPr>
                      <a:r>
                        <a:rPr lang="ru-RU" sz="1400" b="0" dirty="0" smtClean="0">
                          <a:latin typeface="+mn-lt"/>
                          <a:ea typeface="Times New Roman"/>
                        </a:rPr>
                        <a:t>  Запишите в тетрадь верные ответы.</a:t>
                      </a: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marL="0" indent="363538" algn="l">
                        <a:spcAft>
                          <a:spcPts val="0"/>
                        </a:spcAft>
                      </a:pPr>
                      <a:r>
                        <a:rPr kumimoji="0" lang="ru-RU" sz="1400" b="0" kern="1200" dirty="0" smtClean="0">
                          <a:solidFill>
                            <a:schemeClr val="dk1"/>
                          </a:solidFill>
                          <a:latin typeface="+mn-lt"/>
                          <a:ea typeface="+mn-ea"/>
                          <a:cs typeface="+mn-cs"/>
                        </a:rPr>
                        <a:t>Разметка всегда выполняется от ровной стороны заготовки. Такую сторону называют…Если такой стороны на заготовке нет, то проводят прямую линию и называют ее ...Разметку можно вести по… или по…</a:t>
                      </a:r>
                      <a:endParaRPr lang="ru-RU" sz="1400" b="0" dirty="0">
                        <a:latin typeface="+mn-lt"/>
                        <a:ea typeface="Times New Roman"/>
                      </a:endParaRPr>
                    </a:p>
                  </a:txBody>
                  <a:tcPr marL="114300" marR="114300" marT="0" marB="0"/>
                </a:tc>
                <a:tc>
                  <a:txBody>
                    <a:bodyPr/>
                    <a:lstStyle/>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Ответы:</a:t>
                      </a:r>
                    </a:p>
                    <a:p>
                      <a:pPr algn="ctr">
                        <a:spcAft>
                          <a:spcPts val="0"/>
                        </a:spcAft>
                      </a:pPr>
                      <a:r>
                        <a:rPr lang="ru-RU" sz="1400" b="0" dirty="0" smtClean="0">
                          <a:latin typeface="+mn-lt"/>
                          <a:ea typeface="Times New Roman"/>
                        </a:rPr>
                        <a:t> </a:t>
                      </a:r>
                      <a:r>
                        <a:rPr lang="ru-RU" sz="1400" b="0" dirty="0">
                          <a:latin typeface="+mn-lt"/>
                          <a:ea typeface="Times New Roman"/>
                        </a:rPr>
                        <a:t>1 – в, 2 – г,</a:t>
                      </a:r>
                    </a:p>
                    <a:p>
                      <a:pPr algn="ctr">
                        <a:spcAft>
                          <a:spcPts val="0"/>
                        </a:spcAft>
                      </a:pPr>
                      <a:r>
                        <a:rPr lang="ru-RU" sz="1400" b="0" dirty="0">
                          <a:latin typeface="+mn-lt"/>
                          <a:ea typeface="Times New Roman"/>
                        </a:rPr>
                        <a:t>3 – г, 4 – а</a:t>
                      </a:r>
                      <a:r>
                        <a:rPr lang="ru-RU" sz="1400" b="0" dirty="0" smtClean="0">
                          <a:latin typeface="+mn-lt"/>
                          <a:ea typeface="Times New Roman"/>
                        </a:rPr>
                        <a:t>,</a:t>
                      </a:r>
                    </a:p>
                    <a:p>
                      <a:pPr algn="ctr">
                        <a:spcAft>
                          <a:spcPts val="0"/>
                        </a:spcAft>
                      </a:pPr>
                      <a:r>
                        <a:rPr lang="ru-RU" sz="1400" b="0" dirty="0" smtClean="0">
                          <a:latin typeface="+mn-lt"/>
                          <a:ea typeface="Times New Roman"/>
                        </a:rPr>
                        <a:t> </a:t>
                      </a:r>
                      <a:r>
                        <a:rPr lang="ru-RU" sz="1400" b="0" dirty="0">
                          <a:latin typeface="+mn-lt"/>
                          <a:ea typeface="Times New Roman"/>
                        </a:rPr>
                        <a:t>5 – </a:t>
                      </a:r>
                      <a:r>
                        <a:rPr lang="ru-RU" sz="1400" b="0" dirty="0" smtClean="0">
                          <a:latin typeface="+mn-lt"/>
                          <a:ea typeface="Times New Roman"/>
                        </a:rPr>
                        <a:t>б</a:t>
                      </a: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Практические</a:t>
                      </a:r>
                      <a:r>
                        <a:rPr lang="ru-RU" sz="1400" b="0" baseline="0" dirty="0" smtClean="0">
                          <a:latin typeface="+mn-lt"/>
                          <a:ea typeface="Times New Roman"/>
                        </a:rPr>
                        <a:t> задания для работы с классом</a:t>
                      </a:r>
                      <a:endParaRPr lang="ru-RU" sz="1400" b="0" dirty="0" smtClean="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3"/>
          <p:cNvGraphicFramePr>
            <a:graphicFrameLocks noGrp="1"/>
          </p:cNvGraphicFramePr>
          <p:nvPr>
            <p:ph idx="1"/>
          </p:nvPr>
        </p:nvGraphicFramePr>
        <p:xfrm>
          <a:off x="214282" y="357166"/>
          <a:ext cx="8686800" cy="6143668"/>
        </p:xfrm>
        <a:graphic>
          <a:graphicData uri="http://schemas.openxmlformats.org/drawingml/2006/table">
            <a:tbl>
              <a:tblPr firstRow="1" bandRow="1">
                <a:tableStyleId>{16D9F66E-5EB9-4882-86FB-DCBF35E3C3E4}</a:tableStyleId>
              </a:tblPr>
              <a:tblGrid>
                <a:gridCol w="623862"/>
                <a:gridCol w="1376402"/>
                <a:gridCol w="5286412"/>
                <a:gridCol w="1400124"/>
              </a:tblGrid>
              <a:tr h="6143668">
                <a:tc>
                  <a:txBody>
                    <a:bodyPr/>
                    <a:lstStyle/>
                    <a:p>
                      <a:pPr algn="ctr"/>
                      <a:endParaRPr lang="ru-RU" sz="800" dirty="0">
                        <a:latin typeface="+mn-lt"/>
                      </a:endParaRPr>
                    </a:p>
                  </a:txBody>
                  <a:tcPr/>
                </a:tc>
                <a:tc>
                  <a:txBody>
                    <a:bodyPr/>
                    <a:lstStyle/>
                    <a:p>
                      <a:pPr algn="l">
                        <a:spcAft>
                          <a:spcPts val="0"/>
                        </a:spcAft>
                      </a:pPr>
                      <a:endParaRPr lang="ru-RU" sz="800" dirty="0">
                        <a:latin typeface="+mn-lt"/>
                        <a:ea typeface="Times New Roman"/>
                      </a:endParaRPr>
                    </a:p>
                  </a:txBody>
                  <a:tcPr marL="114300" marR="114300" marT="0" marB="0"/>
                </a:tc>
                <a:tc>
                  <a:txBody>
                    <a:bodyPr/>
                    <a:lstStyle/>
                    <a:p>
                      <a:pPr algn="l">
                        <a:spcAft>
                          <a:spcPts val="0"/>
                        </a:spcAft>
                      </a:pPr>
                      <a:r>
                        <a:rPr lang="ru-RU" sz="1400" b="0" dirty="0">
                          <a:latin typeface="+mn-lt"/>
                          <a:ea typeface="Times New Roman"/>
                        </a:rPr>
                        <a:t>1. Инструмент для обозначения и центров отверстий</a:t>
                      </a:r>
                      <a:r>
                        <a:rPr lang="ru-RU" sz="1400" b="0" dirty="0" smtClean="0">
                          <a:latin typeface="+mn-lt"/>
                          <a:ea typeface="Times New Roman"/>
                        </a:rPr>
                        <a:t>. (Кернер)</a:t>
                      </a:r>
                      <a:endParaRPr lang="ru-RU" sz="1400" b="0" dirty="0">
                        <a:latin typeface="+mn-lt"/>
                        <a:ea typeface="Times New Roman"/>
                      </a:endParaRPr>
                    </a:p>
                    <a:p>
                      <a:pPr algn="l">
                        <a:spcAft>
                          <a:spcPts val="0"/>
                        </a:spcAft>
                      </a:pPr>
                      <a:r>
                        <a:rPr lang="ru-RU" sz="1400" b="0" dirty="0">
                          <a:latin typeface="+mn-lt"/>
                          <a:ea typeface="Times New Roman"/>
                        </a:rPr>
                        <a:t>2. Углубления от кернера, которые получаются в  металле</a:t>
                      </a:r>
                      <a:r>
                        <a:rPr lang="ru-RU" sz="1400" b="0" dirty="0" smtClean="0">
                          <a:latin typeface="+mn-lt"/>
                          <a:ea typeface="Times New Roman"/>
                        </a:rPr>
                        <a:t>. (Метка)</a:t>
                      </a:r>
                      <a:endParaRPr lang="ru-RU" sz="1400" b="0" dirty="0">
                        <a:latin typeface="+mn-lt"/>
                        <a:ea typeface="Times New Roman"/>
                      </a:endParaRPr>
                    </a:p>
                    <a:p>
                      <a:pPr algn="l">
                        <a:spcAft>
                          <a:spcPts val="0"/>
                        </a:spcAft>
                      </a:pPr>
                      <a:r>
                        <a:rPr lang="ru-RU" sz="1400" b="0" dirty="0">
                          <a:latin typeface="+mn-lt"/>
                          <a:ea typeface="Times New Roman"/>
                        </a:rPr>
                        <a:t>3. Металл для разметки будущей детали</a:t>
                      </a:r>
                      <a:r>
                        <a:rPr lang="ru-RU" sz="1400" b="0" dirty="0" smtClean="0">
                          <a:latin typeface="+mn-lt"/>
                          <a:ea typeface="Times New Roman"/>
                        </a:rPr>
                        <a:t>. (Заготовка)</a:t>
                      </a:r>
                      <a:endParaRPr lang="ru-RU" sz="1400" b="0" dirty="0">
                        <a:latin typeface="+mn-lt"/>
                        <a:ea typeface="Times New Roman"/>
                      </a:endParaRPr>
                    </a:p>
                    <a:p>
                      <a:pPr algn="l">
                        <a:spcAft>
                          <a:spcPts val="0"/>
                        </a:spcAft>
                      </a:pPr>
                      <a:r>
                        <a:rPr lang="ru-RU" sz="1400" b="0" dirty="0">
                          <a:latin typeface="+mn-lt"/>
                          <a:ea typeface="Times New Roman"/>
                        </a:rPr>
                        <a:t>4. Инструмент, которым наносят удары по кернеру</a:t>
                      </a:r>
                      <a:r>
                        <a:rPr lang="ru-RU" sz="1400" b="0" dirty="0" smtClean="0">
                          <a:latin typeface="+mn-lt"/>
                          <a:ea typeface="Times New Roman"/>
                        </a:rPr>
                        <a:t>. (Молоток)</a:t>
                      </a:r>
                      <a:endParaRPr lang="ru-RU" sz="1400" b="0" dirty="0">
                        <a:latin typeface="+mn-lt"/>
                        <a:ea typeface="Times New Roman"/>
                      </a:endParaRPr>
                    </a:p>
                    <a:p>
                      <a:pPr algn="l">
                        <a:spcAft>
                          <a:spcPts val="0"/>
                        </a:spcAft>
                      </a:pPr>
                      <a:r>
                        <a:rPr lang="ru-RU" sz="1400" b="0" dirty="0">
                          <a:latin typeface="+mn-lt"/>
                          <a:ea typeface="Times New Roman"/>
                        </a:rPr>
                        <a:t>5. Инструмент, которым измеряют и откладывают размеры</a:t>
                      </a:r>
                      <a:r>
                        <a:rPr lang="ru-RU" sz="1400" b="0" dirty="0" smtClean="0">
                          <a:latin typeface="+mn-lt"/>
                          <a:ea typeface="Times New Roman"/>
                        </a:rPr>
                        <a:t>.(Линейка)</a:t>
                      </a:r>
                      <a:endParaRPr lang="ru-RU" sz="1400" b="0" dirty="0">
                        <a:latin typeface="+mn-lt"/>
                        <a:ea typeface="Times New Roman"/>
                      </a:endParaRPr>
                    </a:p>
                    <a:p>
                      <a:pPr algn="l">
                        <a:spcAft>
                          <a:spcPts val="0"/>
                        </a:spcAft>
                      </a:pPr>
                      <a:r>
                        <a:rPr lang="ru-RU" sz="1400" b="0" dirty="0">
                          <a:latin typeface="+mn-lt"/>
                          <a:ea typeface="Times New Roman"/>
                        </a:rPr>
                        <a:t>6.  Инструмент для проведения риски. (</a:t>
                      </a:r>
                      <a:r>
                        <a:rPr lang="ru-RU" sz="1400" b="0" dirty="0" smtClean="0">
                          <a:latin typeface="+mn-lt"/>
                          <a:ea typeface="Times New Roman"/>
                        </a:rPr>
                        <a:t>Чертилка)</a:t>
                      </a:r>
                      <a:endParaRPr lang="ru-RU" sz="1400" b="0" dirty="0">
                        <a:latin typeface="+mn-lt"/>
                        <a:ea typeface="Times New Roman"/>
                      </a:endParaRPr>
                    </a:p>
                    <a:p>
                      <a:pPr algn="l">
                        <a:spcAft>
                          <a:spcPts val="0"/>
                        </a:spcAft>
                      </a:pPr>
                      <a:r>
                        <a:rPr lang="ru-RU" sz="1400" b="0" dirty="0">
                          <a:latin typeface="+mn-lt"/>
                          <a:ea typeface="Times New Roman"/>
                        </a:rPr>
                        <a:t>7</a:t>
                      </a:r>
                      <a:r>
                        <a:rPr lang="ru-RU" sz="1400" b="0" dirty="0" smtClean="0">
                          <a:latin typeface="+mn-lt"/>
                          <a:ea typeface="Times New Roman"/>
                        </a:rPr>
                        <a:t>.  Инструмент </a:t>
                      </a:r>
                      <a:r>
                        <a:rPr lang="ru-RU" sz="1400" b="0" dirty="0">
                          <a:latin typeface="+mn-lt"/>
                          <a:ea typeface="Times New Roman"/>
                        </a:rPr>
                        <a:t>для контроля угла. (</a:t>
                      </a:r>
                      <a:r>
                        <a:rPr lang="ru-RU" sz="1400" b="0" dirty="0" smtClean="0">
                          <a:latin typeface="+mn-lt"/>
                          <a:ea typeface="Times New Roman"/>
                        </a:rPr>
                        <a:t>Угольник)</a:t>
                      </a:r>
                      <a:endParaRPr lang="ru-RU" sz="1400" b="0" dirty="0">
                        <a:latin typeface="+mn-lt"/>
                        <a:ea typeface="Times New Roman"/>
                      </a:endParaRPr>
                    </a:p>
                    <a:p>
                      <a:pPr marL="342900" indent="-342900" algn="l">
                        <a:spcAft>
                          <a:spcPts val="0"/>
                        </a:spcAft>
                        <a:buAutoNum type="arabicPeriod" startAt="8"/>
                      </a:pPr>
                      <a:r>
                        <a:rPr lang="ru-RU" sz="1400" b="0" dirty="0" smtClean="0">
                          <a:latin typeface="+mn-lt"/>
                          <a:ea typeface="Times New Roman"/>
                        </a:rPr>
                        <a:t>Название линии</a:t>
                      </a:r>
                      <a:r>
                        <a:rPr lang="ru-RU" sz="1400" b="0" dirty="0">
                          <a:latin typeface="+mn-lt"/>
                          <a:ea typeface="Times New Roman"/>
                        </a:rPr>
                        <a:t>, проведенной чертилкой. (</a:t>
                      </a:r>
                      <a:r>
                        <a:rPr lang="ru-RU" sz="1400" b="0" dirty="0" smtClean="0">
                          <a:latin typeface="+mn-lt"/>
                          <a:ea typeface="Times New Roman"/>
                        </a:rPr>
                        <a:t>Риска)</a:t>
                      </a:r>
                    </a:p>
                    <a:p>
                      <a:pPr marL="342900" indent="-342900" algn="l">
                        <a:spcAft>
                          <a:spcPts val="0"/>
                        </a:spcAft>
                        <a:buAutoNum type="arabicPeriod" startAt="8"/>
                      </a:pPr>
                      <a:endParaRPr lang="ru-RU" sz="1400" b="0" dirty="0" smtClean="0">
                        <a:latin typeface="+mn-lt"/>
                        <a:ea typeface="Times New Roman"/>
                      </a:endParaRPr>
                    </a:p>
                    <a:p>
                      <a:pPr marL="342900" indent="-342900" algn="l">
                        <a:spcAft>
                          <a:spcPts val="0"/>
                        </a:spcAft>
                        <a:buNone/>
                      </a:pPr>
                      <a:endParaRPr lang="ru-RU" sz="1400" b="0" dirty="0" smtClean="0">
                        <a:latin typeface="+mn-lt"/>
                        <a:ea typeface="Times New Roman"/>
                      </a:endParaRPr>
                    </a:p>
                  </a:txBody>
                  <a:tcPr marL="114300" marR="114300" marT="0" marB="0"/>
                </a:tc>
                <a:tc>
                  <a:txBody>
                    <a:bodyPr/>
                    <a:lstStyle/>
                    <a:p>
                      <a:pPr algn="ctr">
                        <a:spcAft>
                          <a:spcPts val="0"/>
                        </a:spcAft>
                      </a:pPr>
                      <a:r>
                        <a:rPr lang="ru-RU" sz="1400" b="0" dirty="0" smtClean="0">
                          <a:latin typeface="+mn-lt"/>
                          <a:ea typeface="Times New Roman"/>
                        </a:rPr>
                        <a:t>Кроссворд</a:t>
                      </a:r>
                      <a:endParaRPr lang="ru-RU" sz="1400" b="0" dirty="0">
                        <a:latin typeface="+mn-lt"/>
                        <a:ea typeface="Times New Roman"/>
                      </a:endParaRPr>
                    </a:p>
                  </a:txBody>
                  <a:tcPr marL="114300" marR="114300" marT="0" marB="0"/>
                </a:tc>
              </a:tr>
            </a:tbl>
          </a:graphicData>
        </a:graphic>
      </p:graphicFrame>
      <p:graphicFrame>
        <p:nvGraphicFramePr>
          <p:cNvPr id="8" name="Таблица 7"/>
          <p:cNvGraphicFramePr>
            <a:graphicFrameLocks noGrp="1"/>
          </p:cNvGraphicFramePr>
          <p:nvPr/>
        </p:nvGraphicFramePr>
        <p:xfrm>
          <a:off x="2285978" y="2643182"/>
          <a:ext cx="5072112" cy="3200400"/>
        </p:xfrm>
        <a:graphic>
          <a:graphicData uri="http://schemas.openxmlformats.org/drawingml/2006/table">
            <a:tbl>
              <a:tblPr firstRow="1" bandRow="1">
                <a:tableStyleId>{5940675A-B579-460E-94D1-54222C63F5DA}</a:tableStyleId>
              </a:tblPr>
              <a:tblGrid>
                <a:gridCol w="317007"/>
                <a:gridCol w="317007"/>
                <a:gridCol w="317007"/>
                <a:gridCol w="317007"/>
                <a:gridCol w="317007"/>
                <a:gridCol w="317007"/>
                <a:gridCol w="317007"/>
                <a:gridCol w="317007"/>
                <a:gridCol w="317007"/>
                <a:gridCol w="317007"/>
                <a:gridCol w="317007"/>
                <a:gridCol w="317007"/>
                <a:gridCol w="317007"/>
                <a:gridCol w="317007"/>
                <a:gridCol w="317007"/>
                <a:gridCol w="317007"/>
              </a:tblGrid>
              <a:tr h="370840">
                <a:tc gridSpan="5">
                  <a:txBody>
                    <a:bodyPr/>
                    <a:lstStyle/>
                    <a:p>
                      <a:endParaRPr lang="ru-RU" dirty="0"/>
                    </a:p>
                  </a:txBody>
                  <a:tcPr>
                    <a:lnL w="12700" cmpd="sng">
                      <a:noFill/>
                    </a:lnL>
                    <a:lnT w="12700" cmpd="sng">
                      <a:noFill/>
                    </a:lnT>
                    <a:lnB w="12700" cmpd="sng">
                      <a:noFill/>
                    </a:lnB>
                  </a:tcPr>
                </a:tc>
                <a:tc hMerge="1">
                  <a:txBody>
                    <a:bodyPr/>
                    <a:lstStyle/>
                    <a:p>
                      <a:endParaRPr lang="ru-RU" dirty="0"/>
                    </a:p>
                  </a:txBody>
                  <a:tcPr>
                    <a:lnB w="12700" cmpd="sng">
                      <a:noFill/>
                    </a:lnB>
                  </a:tcPr>
                </a:tc>
                <a:tc hMerge="1">
                  <a:txBody>
                    <a:bodyPr/>
                    <a:lstStyle/>
                    <a:p>
                      <a:endParaRPr lang="ru-RU" dirty="0"/>
                    </a:p>
                  </a:txBody>
                  <a:tcPr>
                    <a:lnB w="12700" cmpd="sng">
                      <a:noFill/>
                    </a:lnB>
                  </a:tcPr>
                </a:tc>
                <a:tc hMerge="1">
                  <a:txBody>
                    <a:bodyPr/>
                    <a:lstStyle/>
                    <a:p>
                      <a:endParaRPr lang="ru-RU"/>
                    </a:p>
                  </a:txBody>
                  <a:tcPr/>
                </a:tc>
                <a:tc hMerge="1">
                  <a:txBody>
                    <a:bodyPr/>
                    <a:lstStyle/>
                    <a:p>
                      <a:endParaRPr lang="ru-RU"/>
                    </a:p>
                  </a:txBody>
                  <a:tcPr/>
                </a:tc>
                <a:tc>
                  <a:txBody>
                    <a:bodyPr/>
                    <a:lstStyle/>
                    <a:p>
                      <a:r>
                        <a:rPr lang="ru-RU" sz="800" dirty="0" smtClean="0"/>
                        <a:t>1</a:t>
                      </a:r>
                      <a:endParaRPr lang="ru-RU" sz="800" dirty="0"/>
                    </a:p>
                  </a:txBody>
                  <a:tcPr/>
                </a:tc>
                <a:tc>
                  <a:txBody>
                    <a:bodyPr/>
                    <a:lstStyle/>
                    <a:p>
                      <a:endParaRPr lang="ru-RU"/>
                    </a:p>
                  </a:txBody>
                  <a:tcPr/>
                </a:tc>
                <a:tc>
                  <a:txBody>
                    <a:bodyPr/>
                    <a:lstStyle/>
                    <a:p>
                      <a:r>
                        <a:rPr lang="ru-RU" dirty="0" smtClean="0"/>
                        <a:t>Р</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gridSpan="5">
                  <a:txBody>
                    <a:bodyPr/>
                    <a:lstStyle/>
                    <a:p>
                      <a:endParaRPr lang="ru-RU" dirty="0"/>
                    </a:p>
                  </a:txBody>
                  <a:tcPr>
                    <a:lnR w="12700" cmpd="sng">
                      <a:noFill/>
                    </a:lnR>
                    <a:lnT w="12700" cmpd="sng">
                      <a:noFill/>
                    </a:lnT>
                    <a:lnB w="12700" cmpd="sng">
                      <a:noFill/>
                    </a:lnB>
                  </a:tcPr>
                </a:tc>
                <a:tc hMerge="1">
                  <a:txBody>
                    <a:bodyPr/>
                    <a:lstStyle/>
                    <a:p>
                      <a:endParaRPr lang="ru-RU"/>
                    </a:p>
                  </a:txBody>
                  <a:tcPr/>
                </a:tc>
                <a:tc hMerge="1">
                  <a:txBody>
                    <a:bodyPr/>
                    <a:lstStyle/>
                    <a:p>
                      <a:endParaRPr lang="ru-RU" dirty="0"/>
                    </a:p>
                  </a:txBody>
                  <a:tcPr>
                    <a:lnB w="12700" cmpd="sng">
                      <a:noFill/>
                    </a:lnB>
                  </a:tcPr>
                </a:tc>
                <a:tc hMerge="1">
                  <a:txBody>
                    <a:bodyPr/>
                    <a:lstStyle/>
                    <a:p>
                      <a:endParaRPr lang="ru-RU"/>
                    </a:p>
                  </a:txBody>
                  <a:tcPr/>
                </a:tc>
                <a:tc hMerge="1">
                  <a:txBody>
                    <a:bodyPr/>
                    <a:lstStyle/>
                    <a:p>
                      <a:endParaRPr lang="ru-RU" dirty="0"/>
                    </a:p>
                  </a:txBody>
                  <a:tcPr>
                    <a:lnB w="12700" cmpd="sng">
                      <a:noFill/>
                    </a:lnB>
                  </a:tcPr>
                </a:tc>
              </a:tr>
              <a:tr h="370840">
                <a:tc gridSpan="3">
                  <a:txBody>
                    <a:bodyPr/>
                    <a:lstStyle/>
                    <a:p>
                      <a:endParaRPr lang="ru-RU" dirty="0"/>
                    </a:p>
                  </a:txBody>
                  <a:tcPr>
                    <a:lnL w="12700" cmpd="sng">
                      <a:noFill/>
                    </a:lnL>
                    <a:lnT w="12700" cmpd="sng">
                      <a:noFill/>
                    </a:lnT>
                    <a:lnB w="12700" cmpd="sng">
                      <a:noFill/>
                    </a:lnB>
                  </a:tcPr>
                </a:tc>
                <a:tc hMerge="1">
                  <a:txBody>
                    <a:bodyPr/>
                    <a:lstStyle/>
                    <a:p>
                      <a:endParaRPr lang="ru-RU" dirty="0"/>
                    </a:p>
                  </a:txBody>
                  <a:tcPr>
                    <a:lnB w="12700" cmpd="sng">
                      <a:noFill/>
                    </a:lnB>
                  </a:tcPr>
                </a:tc>
                <a:tc hMerge="1">
                  <a:txBody>
                    <a:bodyPr/>
                    <a:lstStyle/>
                    <a:p>
                      <a:endParaRPr lang="ru-RU"/>
                    </a:p>
                  </a:txBody>
                  <a:tcPr/>
                </a:tc>
                <a:tc>
                  <a:txBody>
                    <a:bodyPr/>
                    <a:lstStyle/>
                    <a:p>
                      <a:r>
                        <a:rPr lang="ru-RU" sz="800" dirty="0" smtClean="0"/>
                        <a:t>2</a:t>
                      </a:r>
                      <a:endParaRPr lang="ru-RU" sz="800" dirty="0"/>
                    </a:p>
                  </a:txBody>
                  <a:tcPr/>
                </a:tc>
                <a:tc>
                  <a:txBody>
                    <a:bodyPr/>
                    <a:lstStyle/>
                    <a:p>
                      <a:endParaRPr lang="ru-RU" dirty="0"/>
                    </a:p>
                  </a:txBody>
                  <a:tcPr/>
                </a:tc>
                <a:tc>
                  <a:txBody>
                    <a:bodyPr/>
                    <a:lstStyle/>
                    <a:p>
                      <a:endParaRPr lang="ru-RU" dirty="0"/>
                    </a:p>
                  </a:txBody>
                  <a:tcPr/>
                </a:tc>
                <a:tc>
                  <a:txBody>
                    <a:bodyPr/>
                    <a:lstStyle/>
                    <a:p>
                      <a:endParaRPr lang="ru-RU"/>
                    </a:p>
                  </a:txBody>
                  <a:tcPr/>
                </a:tc>
                <a:tc>
                  <a:txBody>
                    <a:bodyPr/>
                    <a:lstStyle/>
                    <a:p>
                      <a:r>
                        <a:rPr lang="ru-RU" dirty="0" smtClean="0"/>
                        <a:t>А</a:t>
                      </a:r>
                      <a:endParaRPr lang="ru-RU" dirty="0"/>
                    </a:p>
                  </a:txBody>
                  <a:tcPr/>
                </a:tc>
                <a:tc gridSpan="8">
                  <a:txBody>
                    <a:bodyPr/>
                    <a:lstStyle/>
                    <a:p>
                      <a:endParaRPr lang="ru-RU" dirty="0"/>
                    </a:p>
                  </a:txBody>
                  <a:tcPr>
                    <a:lnR w="12700" cmpd="sng">
                      <a:noFill/>
                    </a:lnR>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70840">
                <a:tc gridSpan="7">
                  <a:txBody>
                    <a:bodyPr/>
                    <a:lstStyle/>
                    <a:p>
                      <a:endParaRPr lang="ru-RU" dirty="0"/>
                    </a:p>
                  </a:txBody>
                  <a:tcPr>
                    <a:lnL w="12700" cmpd="sng">
                      <a:noFill/>
                    </a:lnL>
                    <a:lnT w="12700" cmpd="sng">
                      <a:noFill/>
                    </a:lnT>
                    <a:lnB w="12700" cmpd="sng">
                      <a:noFill/>
                    </a:lnB>
                  </a:tcPr>
                </a:tc>
                <a:tc hMerge="1">
                  <a:txBody>
                    <a:bodyPr/>
                    <a:lstStyle/>
                    <a:p>
                      <a:endParaRPr lang="ru-RU" dirty="0"/>
                    </a:p>
                  </a:txBody>
                  <a:tcPr>
                    <a:lnB w="12700" cmpd="sng">
                      <a:noFill/>
                    </a:lnB>
                  </a:tcPr>
                </a:tc>
                <a:tc hMerge="1">
                  <a:txBody>
                    <a:bodyPr/>
                    <a:lstStyle/>
                    <a:p>
                      <a:endParaRPr lang="ru-RU"/>
                    </a:p>
                  </a:txBody>
                  <a:tcPr/>
                </a:tc>
                <a:tc hMerge="1">
                  <a:txBody>
                    <a:bodyPr/>
                    <a:lstStyle/>
                    <a:p>
                      <a:endParaRPr lang="ru-RU" dirty="0"/>
                    </a:p>
                  </a:txBody>
                  <a:tcPr>
                    <a:lnB w="12700" cmpd="sng">
                      <a:noFill/>
                    </a:lnB>
                  </a:tcPr>
                </a:tc>
                <a:tc hMerge="1">
                  <a:txBody>
                    <a:bodyPr/>
                    <a:lstStyle/>
                    <a:p>
                      <a:endParaRPr lang="ru-RU"/>
                    </a:p>
                  </a:txBody>
                  <a:tcPr/>
                </a:tc>
                <a:tc hMerge="1">
                  <a:txBody>
                    <a:bodyPr/>
                    <a:lstStyle/>
                    <a:p>
                      <a:endParaRPr lang="ru-RU" dirty="0"/>
                    </a:p>
                  </a:txBody>
                  <a:tcPr>
                    <a:lnB w="12700" cmpd="sng">
                      <a:noFill/>
                    </a:lnB>
                  </a:tcPr>
                </a:tc>
                <a:tc hMerge="1">
                  <a:txBody>
                    <a:bodyPr/>
                    <a:lstStyle/>
                    <a:p>
                      <a:endParaRPr lang="ru-RU"/>
                    </a:p>
                  </a:txBody>
                  <a:tcPr/>
                </a:tc>
                <a:tc>
                  <a:txBody>
                    <a:bodyPr/>
                    <a:lstStyle/>
                    <a:p>
                      <a:r>
                        <a:rPr lang="ru-RU" sz="800" dirty="0" smtClean="0"/>
                        <a:t>3</a:t>
                      </a:r>
                      <a:r>
                        <a:rPr lang="ru-RU" dirty="0" smtClean="0"/>
                        <a:t>З</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r>
              <a:tr h="370840">
                <a:tc gridSpan="7">
                  <a:txBody>
                    <a:bodyPr/>
                    <a:lstStyle/>
                    <a:p>
                      <a:endParaRPr lang="ru-RU" dirty="0"/>
                    </a:p>
                  </a:txBody>
                  <a:tcPr>
                    <a:lnL w="12700" cmpd="sng">
                      <a:noFill/>
                    </a:lnL>
                    <a:lnT w="12700" cmpd="sng">
                      <a:noFill/>
                    </a:lnT>
                    <a:lnB w="12700" cmpd="sng">
                      <a:noFill/>
                    </a:lnB>
                  </a:tcPr>
                </a:tc>
                <a:tc hMerge="1">
                  <a:txBody>
                    <a:bodyPr/>
                    <a:lstStyle/>
                    <a:p>
                      <a:endParaRPr lang="ru-RU" dirty="0"/>
                    </a:p>
                  </a:txBody>
                  <a:tcPr>
                    <a:lnB w="12700" cmpd="sng">
                      <a:noFill/>
                    </a:lnB>
                  </a:tcPr>
                </a:tc>
                <a:tc hMerge="1">
                  <a:txBody>
                    <a:bodyPr/>
                    <a:lstStyle/>
                    <a:p>
                      <a:endParaRPr lang="ru-RU" dirty="0"/>
                    </a:p>
                  </a:txBody>
                  <a:tcPr>
                    <a:lnB w="12700" cmpd="sng">
                      <a:noFill/>
                    </a:lnB>
                  </a:tcPr>
                </a:tc>
                <a:tc hMerge="1">
                  <a:txBody>
                    <a:bodyPr/>
                    <a:lstStyle/>
                    <a:p>
                      <a:endParaRPr lang="ru-RU" dirty="0"/>
                    </a:p>
                  </a:txBody>
                  <a:tcPr>
                    <a:lnB w="12700" cmpd="sng">
                      <a:noFill/>
                    </a:lnB>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r>
                        <a:rPr lang="ru-RU" sz="800" dirty="0" smtClean="0"/>
                        <a:t>4</a:t>
                      </a:r>
                      <a:r>
                        <a:rPr lang="ru-RU" dirty="0" smtClean="0"/>
                        <a:t>М</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gridSpan="2">
                  <a:txBody>
                    <a:bodyPr/>
                    <a:lstStyle/>
                    <a:p>
                      <a:endParaRPr lang="ru-RU" dirty="0"/>
                    </a:p>
                  </a:txBody>
                  <a:tcPr>
                    <a:lnR w="12700" cmpd="sng">
                      <a:noFill/>
                    </a:lnR>
                    <a:lnB w="12700" cmpd="sng">
                      <a:noFill/>
                    </a:lnB>
                  </a:tcPr>
                </a:tc>
                <a:tc hMerge="1">
                  <a:txBody>
                    <a:bodyPr/>
                    <a:lstStyle/>
                    <a:p>
                      <a:endParaRPr lang="ru-RU"/>
                    </a:p>
                  </a:txBody>
                  <a:tcPr/>
                </a:tc>
              </a:tr>
              <a:tr h="370840">
                <a:tc rowSpan="2" gridSpan="4">
                  <a:txBody>
                    <a:bodyPr/>
                    <a:lstStyle/>
                    <a:p>
                      <a:endParaRPr lang="ru-RU" dirty="0"/>
                    </a:p>
                  </a:txBody>
                  <a:tcPr>
                    <a:lnL w="12700" cmpd="sng">
                      <a:noFill/>
                    </a:lnL>
                    <a:lnT w="12700" cmpd="sng">
                      <a:noFill/>
                    </a:lnT>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a:txBody>
                    <a:bodyPr/>
                    <a:lstStyle/>
                    <a:p>
                      <a:r>
                        <a:rPr lang="ru-RU" sz="800" dirty="0" smtClean="0"/>
                        <a:t>5</a:t>
                      </a:r>
                      <a:endParaRPr lang="ru-RU" sz="800" dirty="0"/>
                    </a:p>
                  </a:txBody>
                  <a:tcPr/>
                </a:tc>
                <a:tc>
                  <a:txBody>
                    <a:bodyPr/>
                    <a:lstStyle/>
                    <a:p>
                      <a:endParaRPr lang="ru-RU"/>
                    </a:p>
                  </a:txBody>
                  <a:tcPr/>
                </a:tc>
                <a:tc>
                  <a:txBody>
                    <a:bodyPr/>
                    <a:lstStyle/>
                    <a:p>
                      <a:endParaRPr lang="ru-RU"/>
                    </a:p>
                  </a:txBody>
                  <a:tcPr/>
                </a:tc>
                <a:tc>
                  <a:txBody>
                    <a:bodyPr/>
                    <a:lstStyle/>
                    <a:p>
                      <a:r>
                        <a:rPr lang="ru-RU" dirty="0" smtClean="0"/>
                        <a:t>Е</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dirty="0"/>
                    </a:p>
                  </a:txBody>
                  <a:tcPr>
                    <a:lnR w="12700" cmpd="sng">
                      <a:noFill/>
                    </a:lnR>
                  </a:tcPr>
                </a:tc>
                <a:tc rowSpan="2" gridSpan="4">
                  <a:txBody>
                    <a:bodyPr/>
                    <a:lstStyle/>
                    <a:p>
                      <a:endParaRPr lang="ru-RU" dirty="0"/>
                    </a:p>
                  </a:txBody>
                  <a:tcPr>
                    <a:lnL w="12700" cmpd="sng">
                      <a:noFill/>
                    </a:lnL>
                    <a:lnR w="12700" cmpd="sng">
                      <a:noFill/>
                    </a:lnR>
                    <a:lnB w="12700" cmpd="sng">
                      <a:noFill/>
                    </a:lnB>
                  </a:tcPr>
                </a:tc>
                <a:tc rowSpan="2" hMerge="1">
                  <a:txBody>
                    <a:bodyPr/>
                    <a:lstStyle/>
                    <a:p>
                      <a:endParaRPr lang="ru-RU" dirty="0"/>
                    </a:p>
                  </a:txBody>
                  <a:tcPr>
                    <a:lnB w="12700" cmpd="sng">
                      <a:noFill/>
                    </a:lnB>
                  </a:tcPr>
                </a:tc>
                <a:tc rowSpan="2" hMerge="1">
                  <a:txBody>
                    <a:bodyPr/>
                    <a:lstStyle/>
                    <a:p>
                      <a:endParaRPr lang="ru-RU" dirty="0"/>
                    </a:p>
                  </a:txBody>
                  <a:tcPr>
                    <a:lnB w="12700" cmpd="sng">
                      <a:noFill/>
                    </a:lnB>
                  </a:tcPr>
                </a:tc>
                <a:tc rowSpan="2" hMerge="1">
                  <a:txBody>
                    <a:bodyPr/>
                    <a:lstStyle/>
                    <a:p>
                      <a:endParaRPr lang="ru-RU"/>
                    </a:p>
                  </a:txBody>
                  <a:tcPr/>
                </a:tc>
              </a:tr>
              <a:tr h="370840">
                <a:tc gridSpan="4" vMerge="1">
                  <a:txBody>
                    <a:bodyPr/>
                    <a:lstStyle/>
                    <a:p>
                      <a:endParaRPr lang="ru-RU" dirty="0"/>
                    </a:p>
                  </a:txBody>
                  <a:tcPr>
                    <a:lnT w="12700" cmpd="sng">
                      <a:noFill/>
                    </a:lnT>
                  </a:tcPr>
                </a:tc>
                <a:tc hMerge="1" vMerge="1">
                  <a:txBody>
                    <a:bodyPr/>
                    <a:lstStyle/>
                    <a:p>
                      <a:endParaRPr lang="ru-RU" dirty="0"/>
                    </a:p>
                  </a:txBody>
                  <a:tcPr/>
                </a:tc>
                <a:tc hMerge="1" vMerge="1">
                  <a:txBody>
                    <a:bodyPr/>
                    <a:lstStyle/>
                    <a:p>
                      <a:endParaRPr lang="ru-RU" dirty="0"/>
                    </a:p>
                  </a:txBody>
                  <a:tcPr/>
                </a:tc>
                <a:tc hMerge="1" vMerge="1">
                  <a:txBody>
                    <a:bodyPr/>
                    <a:lstStyle/>
                    <a:p>
                      <a:endParaRPr lang="ru-RU"/>
                    </a:p>
                  </a:txBody>
                  <a:tcPr/>
                </a:tc>
                <a:tc>
                  <a:txBody>
                    <a:bodyPr/>
                    <a:lstStyle/>
                    <a:p>
                      <a:r>
                        <a:rPr lang="ru-RU" sz="800" dirty="0" smtClean="0"/>
                        <a:t>6</a:t>
                      </a:r>
                      <a:endParaRPr lang="ru-RU" sz="800" dirty="0"/>
                    </a:p>
                  </a:txBody>
                  <a:tcPr/>
                </a:tc>
                <a:tc>
                  <a:txBody>
                    <a:bodyPr/>
                    <a:lstStyle/>
                    <a:p>
                      <a:endParaRPr lang="ru-RU"/>
                    </a:p>
                  </a:txBody>
                  <a:tcPr/>
                </a:tc>
                <a:tc>
                  <a:txBody>
                    <a:bodyPr/>
                    <a:lstStyle/>
                    <a:p>
                      <a:endParaRPr lang="ru-RU"/>
                    </a:p>
                  </a:txBody>
                  <a:tcPr/>
                </a:tc>
                <a:tc>
                  <a:txBody>
                    <a:bodyPr/>
                    <a:lstStyle/>
                    <a:p>
                      <a:r>
                        <a:rPr lang="ru-RU" dirty="0" smtClean="0"/>
                        <a:t>Т</a:t>
                      </a:r>
                      <a:endParaRPr lang="ru-RU"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gridSpan="4" vMerge="1">
                  <a:txBody>
                    <a:bodyPr/>
                    <a:lstStyle/>
                    <a:p>
                      <a:endParaRPr lang="ru-RU" dirty="0"/>
                    </a:p>
                  </a:txBody>
                  <a:tcPr>
                    <a:lnB w="12700" cmpd="sng">
                      <a:noFill/>
                    </a:lnB>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r>
              <a:tr h="370840">
                <a:tc>
                  <a:txBody>
                    <a:bodyPr/>
                    <a:lstStyle/>
                    <a:p>
                      <a:r>
                        <a:rPr lang="ru-RU" sz="800" dirty="0" smtClean="0"/>
                        <a:t>7</a:t>
                      </a:r>
                      <a:endParaRPr lang="ru-RU" sz="800"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r>
                        <a:rPr lang="ru-RU" dirty="0" smtClean="0"/>
                        <a:t>К</a:t>
                      </a:r>
                      <a:endParaRPr lang="ru-RU" dirty="0"/>
                    </a:p>
                  </a:txBody>
                  <a:tcPr/>
                </a:tc>
                <a:tc rowSpan="2" gridSpan="8">
                  <a:txBody>
                    <a:bodyPr/>
                    <a:lstStyle/>
                    <a:p>
                      <a:endParaRPr lang="ru-RU" dirty="0"/>
                    </a:p>
                  </a:txBody>
                  <a:tcPr>
                    <a:lnR w="12700" cmpd="sng">
                      <a:noFill/>
                    </a:lnR>
                    <a:lnB w="12700" cmpd="sng">
                      <a:noFill/>
                    </a:lnB>
                  </a:tcPr>
                </a:tc>
                <a:tc rowSpan="2" hMerge="1">
                  <a:txBody>
                    <a:bodyPr/>
                    <a:lstStyle/>
                    <a:p>
                      <a:endParaRPr lang="ru-RU"/>
                    </a:p>
                  </a:txBody>
                  <a:tcPr/>
                </a:tc>
                <a:tc rowSpan="2" hMerge="1">
                  <a:txBody>
                    <a:bodyPr/>
                    <a:lstStyle/>
                    <a:p>
                      <a:endParaRPr lang="ru-RU"/>
                    </a:p>
                  </a:txBody>
                  <a:tcPr/>
                </a:tc>
                <a:tc rowSpan="2" hMerge="1">
                  <a:txBody>
                    <a:bodyPr/>
                    <a:lstStyle/>
                    <a:p>
                      <a:endParaRPr lang="ru-RU" dirty="0"/>
                    </a:p>
                  </a:txBody>
                  <a:tcPr>
                    <a:lnB w="12700" cmpd="sng">
                      <a:noFill/>
                    </a:lnB>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c rowSpan="2" hMerge="1">
                  <a:txBody>
                    <a:bodyPr/>
                    <a:lstStyle/>
                    <a:p>
                      <a:endParaRPr lang="ru-RU"/>
                    </a:p>
                  </a:txBody>
                  <a:tcPr/>
                </a:tc>
              </a:tr>
              <a:tr h="370840">
                <a:tc gridSpan="3">
                  <a:txBody>
                    <a:bodyPr/>
                    <a:lstStyle/>
                    <a:p>
                      <a:endParaRPr lang="ru-RU" dirty="0"/>
                    </a:p>
                  </a:txBody>
                  <a:tcPr>
                    <a:lnL w="12700" cmpd="sng">
                      <a:noFill/>
                    </a:lnL>
                    <a:lnB w="12700" cmpd="sng">
                      <a:noFill/>
                    </a:lnB>
                  </a:tcPr>
                </a:tc>
                <a:tc hMerge="1">
                  <a:txBody>
                    <a:bodyPr/>
                    <a:lstStyle/>
                    <a:p>
                      <a:endParaRPr lang="ru-RU"/>
                    </a:p>
                  </a:txBody>
                  <a:tcPr/>
                </a:tc>
                <a:tc hMerge="1">
                  <a:txBody>
                    <a:bodyPr/>
                    <a:lstStyle/>
                    <a:p>
                      <a:endParaRPr lang="ru-RU"/>
                    </a:p>
                  </a:txBody>
                  <a:tcPr/>
                </a:tc>
                <a:tc>
                  <a:txBody>
                    <a:bodyPr/>
                    <a:lstStyle/>
                    <a:p>
                      <a:r>
                        <a:rPr lang="ru-RU" sz="800" dirty="0" smtClean="0"/>
                        <a:t>8</a:t>
                      </a:r>
                      <a:endParaRPr lang="ru-RU" sz="800" dirty="0"/>
                    </a:p>
                  </a:txBody>
                  <a:tcPr/>
                </a:tc>
                <a:tc>
                  <a:txBody>
                    <a:bodyPr/>
                    <a:lstStyle/>
                    <a:p>
                      <a:endParaRPr lang="ru-RU"/>
                    </a:p>
                  </a:txBody>
                  <a:tcPr/>
                </a:tc>
                <a:tc>
                  <a:txBody>
                    <a:bodyPr/>
                    <a:lstStyle/>
                    <a:p>
                      <a:endParaRPr lang="ru-RU"/>
                    </a:p>
                  </a:txBody>
                  <a:tcPr/>
                </a:tc>
                <a:tc>
                  <a:txBody>
                    <a:bodyPr/>
                    <a:lstStyle/>
                    <a:p>
                      <a:endParaRPr lang="ru-RU"/>
                    </a:p>
                  </a:txBody>
                  <a:tcPr/>
                </a:tc>
                <a:tc>
                  <a:txBody>
                    <a:bodyPr/>
                    <a:lstStyle/>
                    <a:p>
                      <a:r>
                        <a:rPr lang="ru-RU" dirty="0" smtClean="0"/>
                        <a:t>А</a:t>
                      </a:r>
                      <a:endParaRPr lang="ru-RU" dirty="0"/>
                    </a:p>
                  </a:txBody>
                  <a:tcPr/>
                </a:tc>
                <a:tc gridSpan="8" vMerge="1">
                  <a:txBody>
                    <a:bodyPr/>
                    <a:lstStyle/>
                    <a:p>
                      <a:endParaRPr lang="ru-RU" dirty="0"/>
                    </a:p>
                  </a:txBody>
                  <a:tcPr>
                    <a:lnT w="12700" cmpd="sng">
                      <a:noFill/>
                    </a:lnT>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a:p>
                  </a:txBody>
                  <a:tcPr/>
                </a:tc>
                <a:tc hMerge="1" vMerge="1">
                  <a:txBody>
                    <a:bodyPr/>
                    <a:lstStyle/>
                    <a:p>
                      <a:endParaRPr lang="ru-RU" dirty="0"/>
                    </a:p>
                  </a:txBody>
                  <a:tcPr/>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3"/>
          <p:cNvGraphicFramePr>
            <a:graphicFrameLocks noGrp="1"/>
          </p:cNvGraphicFramePr>
          <p:nvPr>
            <p:ph idx="1"/>
          </p:nvPr>
        </p:nvGraphicFramePr>
        <p:xfrm>
          <a:off x="214282" y="357166"/>
          <a:ext cx="8686800" cy="6143668"/>
        </p:xfrm>
        <a:graphic>
          <a:graphicData uri="http://schemas.openxmlformats.org/drawingml/2006/table">
            <a:tbl>
              <a:tblPr firstRow="1" bandRow="1">
                <a:tableStyleId>{16D9F66E-5EB9-4882-86FB-DCBF35E3C3E4}</a:tableStyleId>
              </a:tblPr>
              <a:tblGrid>
                <a:gridCol w="623862"/>
                <a:gridCol w="1376402"/>
                <a:gridCol w="5286412"/>
                <a:gridCol w="1400124"/>
              </a:tblGrid>
              <a:tr h="6143668">
                <a:tc>
                  <a:txBody>
                    <a:bodyPr/>
                    <a:lstStyle/>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r>
                        <a:rPr lang="ru-RU" sz="1400" b="0" dirty="0" smtClean="0">
                          <a:latin typeface="+mn-lt"/>
                        </a:rPr>
                        <a:t>3</a:t>
                      </a: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endParaRPr lang="ru-RU" sz="1400" b="0" dirty="0" smtClean="0">
                        <a:latin typeface="+mn-lt"/>
                      </a:endParaRPr>
                    </a:p>
                    <a:p>
                      <a:pPr algn="ctr"/>
                      <a:r>
                        <a:rPr lang="ru-RU" sz="1400" b="0" dirty="0" smtClean="0">
                          <a:latin typeface="+mn-lt"/>
                        </a:rPr>
                        <a:t>4</a:t>
                      </a:r>
                    </a:p>
                    <a:p>
                      <a:pPr algn="ctr"/>
                      <a:endParaRPr lang="ru-RU" sz="1400" b="0" dirty="0">
                        <a:latin typeface="+mn-lt"/>
                      </a:endParaRPr>
                    </a:p>
                  </a:txBody>
                  <a:tcPr/>
                </a:tc>
                <a:tc>
                  <a:txBody>
                    <a:bodyPr/>
                    <a:lstStyle/>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Переход  </a:t>
                      </a:r>
                      <a:r>
                        <a:rPr lang="ru-RU" sz="1400" b="0" dirty="0">
                          <a:latin typeface="+mn-lt"/>
                          <a:ea typeface="Times New Roman"/>
                        </a:rPr>
                        <a:t>к изучению </a:t>
                      </a:r>
                      <a:r>
                        <a:rPr lang="ru-RU" sz="1400" b="0" dirty="0" smtClean="0">
                          <a:latin typeface="+mn-lt"/>
                          <a:ea typeface="Times New Roman"/>
                        </a:rPr>
                        <a:t>новой темы</a:t>
                      </a: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Изучение новой темы</a:t>
                      </a:r>
                      <a:endParaRPr lang="ru-RU" sz="1400" b="0" dirty="0">
                        <a:latin typeface="+mn-lt"/>
                        <a:ea typeface="Times New Roman"/>
                      </a:endParaRPr>
                    </a:p>
                  </a:txBody>
                  <a:tcPr marL="114300" marR="114300" marT="0" marB="0"/>
                </a:tc>
                <a:tc>
                  <a:txBody>
                    <a:bodyPr/>
                    <a:lstStyle/>
                    <a:p>
                      <a:pPr marL="342900" lvl="0" indent="-342900" algn="l">
                        <a:spcAft>
                          <a:spcPts val="0"/>
                        </a:spcAft>
                        <a:buFont typeface="Symbol"/>
                        <a:buChar char=""/>
                      </a:pPr>
                      <a:r>
                        <a:rPr lang="ru-RU" sz="1400" b="0" dirty="0">
                          <a:latin typeface="+mn-lt"/>
                          <a:ea typeface="Times New Roman"/>
                        </a:rPr>
                        <a:t>Выполнить разметку окружностей диаметром 26 мм и 50 мм.</a:t>
                      </a:r>
                    </a:p>
                    <a:p>
                      <a:pPr marL="342900" lvl="0" indent="-342900" algn="l">
                        <a:spcAft>
                          <a:spcPts val="0"/>
                        </a:spcAft>
                        <a:buFont typeface="Symbol"/>
                        <a:buChar char=""/>
                      </a:pPr>
                      <a:r>
                        <a:rPr lang="ru-RU" sz="1400" b="0" dirty="0">
                          <a:latin typeface="+mn-lt"/>
                          <a:ea typeface="Times New Roman"/>
                        </a:rPr>
                        <a:t>Выполнить разметку параллельных линий на расстоянии </a:t>
                      </a:r>
                      <a:br>
                        <a:rPr lang="ru-RU" sz="1400" b="0" dirty="0">
                          <a:latin typeface="+mn-lt"/>
                          <a:ea typeface="Times New Roman"/>
                        </a:rPr>
                      </a:br>
                      <a:r>
                        <a:rPr lang="ru-RU" sz="1400" b="0" dirty="0">
                          <a:latin typeface="+mn-lt"/>
                          <a:ea typeface="Times New Roman"/>
                        </a:rPr>
                        <a:t>12 мм и25 мм.</a:t>
                      </a:r>
                    </a:p>
                    <a:p>
                      <a:pPr marL="342900" lvl="0" indent="-342900" algn="l">
                        <a:spcAft>
                          <a:spcPts val="0"/>
                        </a:spcAft>
                        <a:buFont typeface="Symbol"/>
                        <a:buChar char=""/>
                      </a:pPr>
                      <a:r>
                        <a:rPr lang="ru-RU" sz="1400" b="0" dirty="0">
                          <a:latin typeface="+mn-lt"/>
                          <a:ea typeface="Times New Roman"/>
                        </a:rPr>
                        <a:t>Выполнить разметку прямоугольника со сторонами 90 * 110 мм.</a:t>
                      </a:r>
                    </a:p>
                    <a:p>
                      <a:pPr algn="l">
                        <a:spcAft>
                          <a:spcPts val="0"/>
                        </a:spcAft>
                      </a:pPr>
                      <a:endParaRPr lang="ru-RU" sz="1400" b="0" dirty="0" smtClean="0">
                        <a:latin typeface="+mn-lt"/>
                        <a:ea typeface="Times New Roman"/>
                      </a:endParaRPr>
                    </a:p>
                    <a:p>
                      <a:pPr marL="0" indent="363538" algn="l">
                        <a:spcAft>
                          <a:spcPts val="0"/>
                        </a:spcAft>
                      </a:pPr>
                      <a:r>
                        <a:rPr lang="ru-RU" sz="1400" b="0" dirty="0" smtClean="0">
                          <a:latin typeface="+mn-lt"/>
                          <a:ea typeface="Times New Roman"/>
                        </a:rPr>
                        <a:t>Итак</a:t>
                      </a:r>
                      <a:r>
                        <a:rPr lang="ru-RU" sz="1400" b="0" dirty="0">
                          <a:latin typeface="+mn-lt"/>
                          <a:ea typeface="Times New Roman"/>
                        </a:rPr>
                        <a:t>, мы произвели правку</a:t>
                      </a:r>
                    </a:p>
                    <a:p>
                      <a:pPr algn="just">
                        <a:spcAft>
                          <a:spcPts val="0"/>
                        </a:spcAft>
                      </a:pPr>
                      <a:r>
                        <a:rPr lang="ru-RU" sz="1400" b="0" dirty="0">
                          <a:latin typeface="+mn-lt"/>
                          <a:ea typeface="Times New Roman"/>
                        </a:rPr>
                        <a:t>заготовки и разметки на ее поверхности наше будущее изделие. Теперь необходимо приступить к работе, удалить все ненужные части заготовки. Какими способами это можно сделать?</a:t>
                      </a:r>
                    </a:p>
                    <a:p>
                      <a:pPr algn="just">
                        <a:spcAft>
                          <a:spcPts val="0"/>
                        </a:spcAft>
                      </a:pPr>
                      <a:r>
                        <a:rPr lang="ru-RU" sz="1400" b="0" dirty="0">
                          <a:latin typeface="+mn-lt"/>
                          <a:ea typeface="Times New Roman"/>
                        </a:rPr>
                        <a:t>   </a:t>
                      </a:r>
                      <a:endParaRPr lang="ru-RU" sz="1400" b="0" dirty="0" smtClean="0">
                        <a:latin typeface="+mn-lt"/>
                        <a:ea typeface="Times New Roman"/>
                      </a:endParaRPr>
                    </a:p>
                    <a:p>
                      <a:pPr marL="0" indent="363538" algn="just">
                        <a:spcAft>
                          <a:spcPts val="0"/>
                        </a:spcAft>
                      </a:pPr>
                      <a:r>
                        <a:rPr lang="ru-RU" sz="1400" b="0" dirty="0" smtClean="0">
                          <a:latin typeface="+mn-lt"/>
                          <a:ea typeface="Times New Roman"/>
                        </a:rPr>
                        <a:t>План</a:t>
                      </a:r>
                      <a:endParaRPr lang="ru-RU" sz="1400" b="0" dirty="0">
                        <a:latin typeface="+mn-lt"/>
                        <a:ea typeface="Times New Roman"/>
                      </a:endParaRPr>
                    </a:p>
                    <a:p>
                      <a:pPr marL="342900" lvl="0" indent="-342900" algn="just">
                        <a:spcAft>
                          <a:spcPts val="0"/>
                        </a:spcAft>
                        <a:buFont typeface="+mj-lt"/>
                        <a:buAutoNum type="arabicPeriod"/>
                      </a:pPr>
                      <a:r>
                        <a:rPr lang="ru-RU" sz="1400" b="0" dirty="0">
                          <a:latin typeface="+mn-lt"/>
                          <a:ea typeface="Times New Roman"/>
                        </a:rPr>
                        <a:t>Устройство и применение слесарной ножовки.</a:t>
                      </a:r>
                    </a:p>
                    <a:p>
                      <a:pPr marL="342900" lvl="0" indent="-342900" algn="just">
                        <a:spcAft>
                          <a:spcPts val="0"/>
                        </a:spcAft>
                        <a:buFont typeface="+mj-lt"/>
                        <a:buAutoNum type="arabicPeriod"/>
                      </a:pPr>
                      <a:r>
                        <a:rPr lang="ru-RU" sz="1400" b="0" dirty="0">
                          <a:latin typeface="+mn-lt"/>
                          <a:ea typeface="Times New Roman"/>
                        </a:rPr>
                        <a:t>Приемы работы слесарной ножовкой.</a:t>
                      </a:r>
                    </a:p>
                    <a:p>
                      <a:pPr marL="342900" lvl="0" indent="-342900" algn="just">
                        <a:spcAft>
                          <a:spcPts val="0"/>
                        </a:spcAft>
                        <a:buFont typeface="+mj-lt"/>
                        <a:buAutoNum type="arabicPeriod"/>
                      </a:pPr>
                      <a:r>
                        <a:rPr lang="ru-RU" sz="1400" b="0" dirty="0">
                          <a:latin typeface="+mn-lt"/>
                          <a:ea typeface="Times New Roman"/>
                        </a:rPr>
                        <a:t>Правила безопасной работы ножовкой</a:t>
                      </a:r>
                      <a:r>
                        <a:rPr lang="ru-RU" sz="1400" b="0" dirty="0" smtClean="0">
                          <a:latin typeface="+mn-lt"/>
                          <a:ea typeface="Times New Roman"/>
                        </a:rPr>
                        <a:t>.</a:t>
                      </a:r>
                    </a:p>
                    <a:p>
                      <a:pPr marL="342900" lvl="0" indent="-342900" algn="just">
                        <a:spcAft>
                          <a:spcPts val="0"/>
                        </a:spcAft>
                        <a:buFont typeface="+mj-lt"/>
                        <a:buAutoNum type="arabicPeriod"/>
                      </a:pPr>
                      <a:endParaRPr lang="ru-RU" sz="1400" b="0" dirty="0" smtClean="0">
                        <a:latin typeface="+mn-lt"/>
                        <a:ea typeface="Times New Roman"/>
                      </a:endParaRPr>
                    </a:p>
                    <a:p>
                      <a:pPr marL="0" lvl="0" indent="368300" algn="l">
                        <a:spcAft>
                          <a:spcPts val="0"/>
                        </a:spcAft>
                        <a:buFont typeface="+mj-lt"/>
                        <a:buNone/>
                      </a:pPr>
                      <a:r>
                        <a:rPr kumimoji="0" lang="ru-RU" sz="1400" b="0" kern="1200" dirty="0" smtClean="0">
                          <a:solidFill>
                            <a:schemeClr val="dk1"/>
                          </a:solidFill>
                          <a:latin typeface="+mn-lt"/>
                          <a:ea typeface="+mn-ea"/>
                          <a:cs typeface="+mn-cs"/>
                        </a:rPr>
                        <a:t>Ручная ножовка применяется для разрезания толстого листового, полосового, круглого и профильного металла, а также для </a:t>
                      </a:r>
                      <a:r>
                        <a:rPr kumimoji="0" lang="ru-RU" sz="1400" b="0" kern="1200" dirty="0" err="1" smtClean="0">
                          <a:solidFill>
                            <a:schemeClr val="dk1"/>
                          </a:solidFill>
                          <a:latin typeface="+mn-lt"/>
                          <a:ea typeface="+mn-ea"/>
                          <a:cs typeface="+mn-cs"/>
                        </a:rPr>
                        <a:t>прорезания</a:t>
                      </a:r>
                      <a:r>
                        <a:rPr kumimoji="0" lang="ru-RU" sz="1400" b="0" kern="1200" dirty="0" smtClean="0">
                          <a:solidFill>
                            <a:schemeClr val="dk1"/>
                          </a:solidFill>
                          <a:latin typeface="+mn-lt"/>
                          <a:ea typeface="+mn-ea"/>
                          <a:cs typeface="+mn-cs"/>
                        </a:rPr>
                        <a:t> пазов, шлицев в головках винтов, обрезки заготовки по контуру.</a:t>
                      </a:r>
                    </a:p>
                    <a:p>
                      <a:pPr marL="0" lvl="0" indent="368300" algn="l">
                        <a:spcAft>
                          <a:spcPts val="0"/>
                        </a:spcAft>
                        <a:buFont typeface="+mj-lt"/>
                        <a:buNone/>
                      </a:pPr>
                      <a:r>
                        <a:rPr kumimoji="0" lang="ru-RU" sz="1400" b="0" kern="1200" dirty="0" smtClean="0">
                          <a:solidFill>
                            <a:schemeClr val="dk1"/>
                          </a:solidFill>
                          <a:latin typeface="+mn-lt"/>
                          <a:ea typeface="+mn-ea"/>
                          <a:cs typeface="+mn-cs"/>
                        </a:rPr>
                        <a:t>Ножовка состоит из рамки (станка) и ножовочного полотна. На рамке (станке) с одной стороны закреплена неподвижная головка с хвостовиком и ручкой, на другой стороне – подвижная головка с гайкой для натяжения полотна.</a:t>
                      </a:r>
                      <a:endParaRPr lang="ru-RU" sz="1400" b="0" dirty="0">
                        <a:latin typeface="+mn-lt"/>
                        <a:ea typeface="Times New Roman"/>
                      </a:endParaRPr>
                    </a:p>
                  </a:txBody>
                  <a:tcPr marL="114300" marR="114300" marT="0" marB="0"/>
                </a:tc>
                <a:tc>
                  <a:txBody>
                    <a:bodyPr/>
                    <a:lstStyle/>
                    <a:p>
                      <a:pPr algn="ctr">
                        <a:spcAft>
                          <a:spcPts val="0"/>
                        </a:spcAft>
                      </a:pPr>
                      <a:r>
                        <a:rPr lang="ru-RU" sz="1200" b="0" dirty="0">
                          <a:latin typeface="+mn-lt"/>
                          <a:ea typeface="Times New Roman"/>
                        </a:rPr>
                        <a:t>Индивидуальная </a:t>
                      </a:r>
                      <a:r>
                        <a:rPr lang="ru-RU" sz="1400" b="0" dirty="0">
                          <a:latin typeface="+mn-lt"/>
                          <a:ea typeface="Times New Roman"/>
                        </a:rPr>
                        <a:t>практическая </a:t>
                      </a:r>
                      <a:r>
                        <a:rPr lang="ru-RU" sz="1400" b="0" dirty="0" smtClean="0">
                          <a:latin typeface="+mn-lt"/>
                          <a:ea typeface="Times New Roman"/>
                        </a:rPr>
                        <a:t>работа</a:t>
                      </a: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ctr">
                        <a:spcAft>
                          <a:spcPts val="0"/>
                        </a:spcAft>
                      </a:pPr>
                      <a:r>
                        <a:rPr lang="ru-RU" sz="1400" b="0" dirty="0" smtClean="0">
                          <a:latin typeface="+mn-lt"/>
                          <a:ea typeface="Times New Roman"/>
                        </a:rPr>
                        <a:t>Рассказ учителя об устройстве слесарной ножовки</a:t>
                      </a:r>
                    </a:p>
                    <a:p>
                      <a:pPr algn="l">
                        <a:spcAft>
                          <a:spcPts val="0"/>
                        </a:spcAft>
                      </a:pPr>
                      <a:endParaRPr lang="ru-RU" sz="1400" b="0" dirty="0" smtClean="0">
                        <a:latin typeface="+mn-lt"/>
                        <a:ea typeface="Times New Roman"/>
                      </a:endParaRPr>
                    </a:p>
                    <a:p>
                      <a:pPr algn="l">
                        <a:spcAft>
                          <a:spcPts val="0"/>
                        </a:spcAft>
                      </a:pPr>
                      <a:r>
                        <a:rPr lang="ru-RU" sz="1400" b="0" dirty="0" smtClean="0">
                          <a:latin typeface="+mn-lt"/>
                          <a:ea typeface="Times New Roman"/>
                        </a:rPr>
                        <a:t>Рис.1</a:t>
                      </a: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smtClean="0">
                        <a:latin typeface="+mn-lt"/>
                        <a:ea typeface="Times New Roman"/>
                      </a:endParaRPr>
                    </a:p>
                    <a:p>
                      <a:pPr algn="l">
                        <a:spcAft>
                          <a:spcPts val="0"/>
                        </a:spcAft>
                      </a:pPr>
                      <a:endParaRPr lang="ru-RU" sz="1400" b="0" dirty="0">
                        <a:latin typeface="+mn-lt"/>
                        <a:ea typeface="Times New Roman"/>
                      </a:endParaRPr>
                    </a:p>
                  </a:txBody>
                  <a:tcPr marL="114300" marR="114300" marT="0" marB="0"/>
                </a:tc>
              </a:tr>
            </a:tbl>
          </a:graphicData>
        </a:graphic>
      </p:graphicFrame>
    </p:spTree>
  </p:cSld>
  <p:clrMapOvr>
    <a:masterClrMapping/>
  </p:clrMapOvr>
  <p:transition>
    <p:dissolve/>
    <p:sndAc>
      <p:stSnd>
        <p:snd r:embed="rId2" name="hammer.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164</TotalTime>
  <Words>1722</Words>
  <Application>Microsoft Office PowerPoint</Application>
  <PresentationFormat>Экран (4:3)</PresentationFormat>
  <Paragraphs>261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Трек</vt:lpstr>
      <vt:lpstr>Презентация PowerPoint</vt:lpstr>
      <vt:lpstr>  Цели: </vt:lpstr>
      <vt:lpstr>Презентация PowerPoint</vt:lpstr>
      <vt:lpstr>Ход занятия:</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Резание металла и проволоки слесарной ножовкой </dc:title>
  <dc:creator>user</dc:creator>
  <cp:lastModifiedBy>Семья</cp:lastModifiedBy>
  <cp:revision>36</cp:revision>
  <dcterms:created xsi:type="dcterms:W3CDTF">2011-03-29T10:30:44Z</dcterms:created>
  <dcterms:modified xsi:type="dcterms:W3CDTF">2013-12-22T07:37:23Z</dcterms:modified>
</cp:coreProperties>
</file>