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0" r:id="rId3"/>
    <p:sldId id="279" r:id="rId4"/>
    <p:sldId id="281" r:id="rId5"/>
    <p:sldId id="280" r:id="rId6"/>
    <p:sldId id="272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92" r:id="rId18"/>
    <p:sldId id="293" r:id="rId19"/>
    <p:sldId id="294" r:id="rId20"/>
    <p:sldId id="295" r:id="rId21"/>
    <p:sldId id="296" r:id="rId22"/>
    <p:sldId id="297" r:id="rId23"/>
    <p:sldId id="298" r:id="rId24"/>
    <p:sldId id="300" r:id="rId25"/>
    <p:sldId id="299" r:id="rId26"/>
    <p:sldId id="301" r:id="rId27"/>
    <p:sldId id="303" r:id="rId28"/>
    <p:sldId id="302" r:id="rId29"/>
    <p:sldId id="278" r:id="rId30"/>
    <p:sldId id="304" r:id="rId3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1111"/>
    <a:srgbClr val="FFFF0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4C884-B4FB-435C-9F78-5A428DA83242}" type="datetimeFigureOut">
              <a:rPr lang="ru-RU"/>
              <a:pPr>
                <a:defRPr/>
              </a:pPr>
              <a:t>06.03.2015</a:t>
            </a:fld>
            <a:endParaRPr lang="ru-RU"/>
          </a:p>
        </p:txBody>
      </p:sp>
      <p:sp>
        <p:nvSpPr>
          <p:cNvPr id="7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CFE769-FC01-4917-8833-8076C2A019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74E018-5D86-4B31-AAFB-863731A83763}" type="datetimeFigureOut">
              <a:rPr lang="ru-RU"/>
              <a:pPr>
                <a:defRPr/>
              </a:pPr>
              <a:t>06.03.2015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09F4F-8884-4D50-9519-96D4BAFEE0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F65F7A-3600-440C-8803-97E2A122EF71}" type="datetimeFigureOut">
              <a:rPr lang="ru-RU"/>
              <a:pPr>
                <a:defRPr/>
              </a:pPr>
              <a:t>06.03.2015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F68486-2B34-4DC7-B4E1-C1A5E17567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A004D-F9A9-40EA-8739-5E90804C14AA}" type="datetimeFigureOut">
              <a:rPr lang="ru-RU"/>
              <a:pPr>
                <a:defRPr/>
              </a:pPr>
              <a:t>06.03.2015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99B67-B763-4C67-9507-1A0ACD3CDE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95B5F-610D-4A6C-B757-43B40A990657}" type="datetimeFigureOut">
              <a:rPr lang="ru-RU"/>
              <a:pPr>
                <a:defRPr/>
              </a:pPr>
              <a:t>06.03.2015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A5F8F-70A2-4FF3-8E03-8014A376C5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5226F0-AFAB-48CE-BBB3-69A68629C423}" type="datetimeFigureOut">
              <a:rPr lang="ru-RU"/>
              <a:pPr>
                <a:defRPr/>
              </a:pPr>
              <a:t>06.03.2015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EFBE3-5F36-47C2-9AB4-9247D4CF95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35DD62-2784-48C6-AD9E-042A9C02B3B0}" type="datetimeFigureOut">
              <a:rPr lang="ru-RU"/>
              <a:pPr>
                <a:defRPr/>
              </a:pPr>
              <a:t>06.03.2015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EF0E37-700C-4FC9-95CC-15141E0DF1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/>
          <a:lstStyle>
            <a:lvl1pPr algn="l">
              <a:defRPr sz="46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7849DC-3725-43E2-95B5-64F5E21FF62C}" type="datetimeFigureOut">
              <a:rPr lang="ru-RU"/>
              <a:pPr>
                <a:defRPr/>
              </a:pPr>
              <a:t>06.03.2015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01E11A-23BF-4C63-AC87-BFCF94B60A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E59A3D-26F3-4E02-925B-AF7302265096}" type="datetimeFigureOut">
              <a:rPr lang="ru-RU"/>
              <a:pPr>
                <a:defRPr/>
              </a:pPr>
              <a:t>06.03.2015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23EB6-111E-47DA-AA8F-2C762BD51C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D3ACD-72BA-4264-86DF-01C9D9FD9404}" type="datetimeFigureOut">
              <a:rPr lang="ru-RU"/>
              <a:pPr>
                <a:defRPr/>
              </a:pPr>
              <a:t>06.03.2015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575" y="6421438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E5ABF1-1E02-4829-B3D8-BE839B3AD3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44E28B-9B7D-4A8B-87C8-D0669C6EAFB8}" type="datetimeFigureOut">
              <a:rPr lang="ru-RU"/>
              <a:pPr>
                <a:defRPr/>
              </a:pPr>
              <a:t>06.03.2015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AD3DE4-6A3C-4007-AAF9-A47E041B8F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1438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D2C7B95-3BDA-47F5-BCF7-FBDE33FB5243}" type="datetimeFigureOut">
              <a:rPr lang="ru-RU"/>
              <a:pPr>
                <a:defRPr/>
              </a:pPr>
              <a:t>06.03.2015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1438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1438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FDBF5AF-4277-4669-ADD7-0C44F92F5E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5" r:id="rId1"/>
    <p:sldLayoutId id="2147483769" r:id="rId2"/>
    <p:sldLayoutId id="2147483776" r:id="rId3"/>
    <p:sldLayoutId id="2147483770" r:id="rId4"/>
    <p:sldLayoutId id="2147483777" r:id="rId5"/>
    <p:sldLayoutId id="2147483771" r:id="rId6"/>
    <p:sldLayoutId id="2147483772" r:id="rId7"/>
    <p:sldLayoutId id="2147483778" r:id="rId8"/>
    <p:sldLayoutId id="2147483779" r:id="rId9"/>
    <p:sldLayoutId id="2147483773" r:id="rId10"/>
    <p:sldLayoutId id="214748377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9pPr>
    </p:titleStyle>
    <p:bodyStyle>
      <a:lvl1pPr marL="419100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1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555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36538" algn="l" rtl="0" eaLnBrk="0" fontAlgn="base" hangingPunct="0">
        <a:spcBef>
          <a:spcPct val="20000"/>
        </a:spcBef>
        <a:spcAft>
          <a:spcPct val="0"/>
        </a:spcAft>
        <a:buClr>
          <a:srgbClr val="8D89A4"/>
        </a:buClr>
        <a:buSzPct val="9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89075" indent="-182563" algn="l" rtl="0" eaLnBrk="0" fontAlgn="base" hangingPunct="0">
        <a:spcBef>
          <a:spcPct val="20000"/>
        </a:spcBef>
        <a:spcAft>
          <a:spcPct val="0"/>
        </a:spcAft>
        <a:buClr>
          <a:srgbClr val="748560"/>
        </a:buClr>
        <a:buSzPct val="100000"/>
        <a:buFont typeface="Arial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900igr.net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714620"/>
            <a:ext cx="7000456" cy="2500330"/>
          </a:xfrm>
          <a:noFill/>
          <a:ln>
            <a:noFill/>
          </a:ln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FFC000"/>
                </a:solidFill>
              </a:rPr>
              <a:t/>
            </a:r>
            <a:br>
              <a:rPr lang="ru-RU" sz="3600" dirty="0" smtClean="0">
                <a:solidFill>
                  <a:srgbClr val="FFC000"/>
                </a:solidFill>
              </a:rPr>
            </a:br>
            <a:r>
              <a:rPr lang="ru-RU" sz="3600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Особенности искусства Ассирийского царства.</a:t>
            </a:r>
            <a:endParaRPr lang="ru-RU" sz="3600" i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714480" y="285728"/>
            <a:ext cx="7051552" cy="1752600"/>
          </a:xfrm>
        </p:spPr>
        <p:txBody>
          <a:bodyPr>
            <a:no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ГБОУ ВПО СГПИ, факультет искусств.</a:t>
            </a:r>
          </a:p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Выполнила студентка группы И2Х</a:t>
            </a:r>
          </a:p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Силенок Светлана.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>
            <a:hlinkClick r:id="rId2" tooltip=" Каталог презентаций "/>
          </p:cNvPr>
          <p:cNvSpPr/>
          <p:nvPr/>
        </p:nvSpPr>
        <p:spPr>
          <a:xfrm>
            <a:off x="3857620" y="5929330"/>
            <a:ext cx="2000264" cy="642942"/>
          </a:xfrm>
          <a:prstGeom prst="roundRect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FFFFFF">
                  <a:shade val="88000"/>
                </a:srgbClr>
              </a:gs>
            </a:gsLst>
            <a:lin ang="5400000" scaled="1"/>
            <a:tileRect/>
          </a:gradFill>
          <a:ln w="12700">
            <a:solidFill>
              <a:srgbClr val="33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900" tIns="25400" rIns="88900" bIns="50800" anchor="ctr"/>
          <a:lstStyle/>
          <a:p>
            <a:pPr algn="ctr">
              <a:defRPr/>
            </a:pPr>
            <a:r>
              <a:rPr lang="ru-RU" sz="2000" dirty="0" smtClean="0">
                <a:solidFill>
                  <a:srgbClr val="00B0F0"/>
                </a:solidFill>
                <a:latin typeface="Times New Roman" pitchFamily="18" charset="0"/>
              </a:rPr>
              <a:t>Г. Ставрополь</a:t>
            </a:r>
          </a:p>
          <a:p>
            <a:pPr algn="ctr">
              <a:defRPr/>
            </a:pPr>
            <a:r>
              <a:rPr lang="ru-RU" sz="2000" dirty="0" smtClean="0">
                <a:solidFill>
                  <a:srgbClr val="00B0F0"/>
                </a:solidFill>
                <a:latin typeface="Times New Roman" pitchFamily="18" charset="0"/>
              </a:rPr>
              <a:t>2014г.</a:t>
            </a:r>
            <a:endParaRPr lang="ru-RU" sz="2000" dirty="0">
              <a:solidFill>
                <a:srgbClr val="00B0F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401080" cy="1417638"/>
          </a:xfrm>
        </p:spPr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Капитель в виде приплюснутого шара из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Хорсабада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thumb_r142_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28794" y="1357298"/>
            <a:ext cx="5286412" cy="5286412"/>
          </a:xfr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1000108"/>
          </a:xfrm>
        </p:spPr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Орнамент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0" y="857232"/>
            <a:ext cx="3714744" cy="4929222"/>
          </a:xfrm>
        </p:spPr>
        <p:txBody>
          <a:bodyPr/>
          <a:lstStyle/>
          <a:p>
            <a:r>
              <a:rPr lang="ru-RU" b="1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В Орнаменте часто использовались двух- или трехступенчатые зубцы, появляющиеся также в виде рядов, и с венцами циркульных дуг, которые имели самое разнообразное применение.</a:t>
            </a:r>
            <a:endParaRPr lang="ru-RU" b="1" i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thumb_r143_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714744" y="1071546"/>
            <a:ext cx="5014922" cy="5014922"/>
          </a:xfr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14282" y="142852"/>
            <a:ext cx="8929718" cy="1500198"/>
          </a:xfrm>
        </p:spPr>
        <p:txBody>
          <a:bodyPr/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Только в орнаменте Древней Ассирии сопоставлялись изображения растительного и животного характера в одной композиции</a:t>
            </a:r>
            <a:r>
              <a:rPr lang="ru-RU" sz="2800" i="1" dirty="0" smtClean="0"/>
              <a:t>.</a:t>
            </a:r>
            <a:endParaRPr lang="ru-RU" sz="2800" i="1" dirty="0"/>
          </a:p>
        </p:txBody>
      </p:sp>
      <p:pic>
        <p:nvPicPr>
          <p:cNvPr id="7" name="Содержимое 6" descr="thumb_r14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1571612"/>
            <a:ext cx="7358114" cy="5072098"/>
          </a:xfrm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Орнамент в керамике.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115328" cy="4900633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>
              <a:buNone/>
            </a:pPr>
            <a:r>
              <a:rPr lang="ru-RU" sz="32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i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Лайярд</a:t>
            </a:r>
            <a:r>
              <a:rPr lang="ru-RU" sz="3200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описал роскошные сосуды изготовлявшиеся преимущественно из бронзы и украшавшиеся гравировкой, позолотой, золотой и серебряной выкладкой в виде концентрических кругов. И нигде так ясно, как на сосудах этого рода, не наблюдается борьба азиатских мотивов с египетским, проникшими в Древнюю Ассирию позже.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0"/>
            <a:ext cx="8929718" cy="1214422"/>
          </a:xfrm>
        </p:spPr>
        <p:txBody>
          <a:bodyPr/>
          <a:lstStyle/>
          <a:p>
            <a:r>
              <a:rPr lang="ru-RU" sz="28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Близость гор давала ассирийцам возможность добывать плиты.</a:t>
            </a:r>
            <a:endParaRPr lang="ru-RU" sz="2800" b="1" i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-214346" y="1357298"/>
            <a:ext cx="5072098" cy="5500702"/>
          </a:xfrm>
        </p:spPr>
        <p:txBody>
          <a:bodyPr/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thumb_r153_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2910" y="1285860"/>
            <a:ext cx="8001056" cy="5375382"/>
          </a:xfr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/>
          <a:lstStyle/>
          <a:p>
            <a:r>
              <a:rPr lang="ru-RU" sz="36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Дворец </a:t>
            </a:r>
            <a:r>
              <a:rPr lang="ru-RU" sz="3600" b="1" i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Ашшурнасирпала</a:t>
            </a:r>
            <a:r>
              <a:rPr lang="ru-RU" sz="36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3600" b="1" i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Нимруда</a:t>
            </a:r>
            <a:r>
              <a:rPr lang="ru-RU" sz="36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-285784" y="928670"/>
            <a:ext cx="3500462" cy="5929330"/>
          </a:xfrm>
        </p:spPr>
        <p:txBody>
          <a:bodyPr/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История ассирийского искусства начинается с царствования великого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Ашшурнасирпала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(884-860 до н. э.), воздвигшего в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Калахе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гигантский северо-западный дворец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Нимруда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35cyrusqz2_(1)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214678" y="1285860"/>
            <a:ext cx="5656863" cy="4643470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85720" y="214290"/>
            <a:ext cx="8358246" cy="2428892"/>
          </a:xfrm>
        </p:spPr>
        <p:txBody>
          <a:bodyPr/>
          <a:lstStyle/>
          <a:p>
            <a:r>
              <a:rPr lang="ru-RU" sz="24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К его длинной, узкой главной зале вели двое входных ворот с севера и по воротам с юга и запада. На страже каждых ворот северной стороны стояло по паре изваяний крылатых львов с головой и руками человека – </a:t>
            </a:r>
            <a:r>
              <a:rPr lang="ru-RU" sz="2400" b="1" i="1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Ламассу</a:t>
            </a:r>
            <a:r>
              <a:rPr lang="ru-RU" sz="24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/>
          </a:p>
        </p:txBody>
      </p:sp>
      <p:pic>
        <p:nvPicPr>
          <p:cNvPr id="6" name="Содержимое 5" descr="10027_foto_1_0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57356" y="2214554"/>
            <a:ext cx="5143536" cy="4404200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14282" y="285728"/>
            <a:ext cx="4286280" cy="6572272"/>
          </a:xfrm>
        </p:spPr>
        <p:txBody>
          <a:bodyPr/>
          <a:lstStyle/>
          <a:p>
            <a:r>
              <a:rPr lang="ru-RU" sz="29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Неземной дух-покровитель составлен из частей тела наиболее мощных земных существ. Голове мыслящего человека придаются крылья орла, хребет быка, лапы льва. </a:t>
            </a:r>
            <a:r>
              <a:rPr lang="ru-RU" sz="2900" i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900" i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2900" b="1" i="1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thumb_r146_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14876" y="1285860"/>
            <a:ext cx="4143381" cy="4500594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5720" y="274638"/>
            <a:ext cx="8715436" cy="179704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Длинные стороны главного зала были украшены двумя расположенными один над другим и разделенными полосой с надписью рядами изображений жизни и деяний монарха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pic>
        <p:nvPicPr>
          <p:cNvPr id="6" name="Содержимое 5" descr="0000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5786" y="2857496"/>
            <a:ext cx="7519842" cy="2928958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504" y="274638"/>
            <a:ext cx="4000496" cy="6226196"/>
          </a:xfrm>
        </p:spPr>
        <p:txBody>
          <a:bodyPr/>
          <a:lstStyle/>
          <a:p>
            <a:r>
              <a:rPr lang="ru-RU" sz="3200" i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Рельеф, изображающий </a:t>
            </a:r>
            <a:r>
              <a:rPr lang="ru-RU" sz="3200" i="1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Ашшурназирпала</a:t>
            </a:r>
            <a:r>
              <a:rPr lang="ru-RU" sz="3200" i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II с чашей в руке и стоящего перед ним слугу.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10038_foto_1_0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214290"/>
            <a:ext cx="4643470" cy="6368648"/>
          </a:xfr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Историческая справка.</a:t>
            </a:r>
          </a:p>
        </p:txBody>
      </p:sp>
      <p:sp>
        <p:nvSpPr>
          <p:cNvPr id="12291" name="Содержимое 4"/>
          <p:cNvSpPr>
            <a:spLocks noGrp="1"/>
          </p:cNvSpPr>
          <p:nvPr>
            <p:ph sz="half" idx="1"/>
          </p:nvPr>
        </p:nvSpPr>
        <p:spPr>
          <a:xfrm>
            <a:off x="0" y="1600200"/>
            <a:ext cx="4643438" cy="5257800"/>
          </a:xfrm>
        </p:spPr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конце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YIII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в.до н.э. Вавилон был завоеван ассирийцами и в наказание за мятеж в 689 г. до н.э. полностью разрушен ассирийским царем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Синахерибом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Через 9 лет ассирийцы начали восстановление Вавилона.</a:t>
            </a:r>
          </a:p>
        </p:txBody>
      </p:sp>
      <p:pic>
        <p:nvPicPr>
          <p:cNvPr id="12292" name="Содержимое 5" descr="vavilon02-a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714876" y="1583890"/>
            <a:ext cx="4071936" cy="47718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686800" cy="1797040"/>
          </a:xfrm>
        </p:spPr>
        <p:txBody>
          <a:bodyPr/>
          <a:lstStyle/>
          <a:p>
            <a:r>
              <a:rPr lang="ru-RU" sz="28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Рельеф из </a:t>
            </a:r>
            <a:r>
              <a:rPr lang="ru-RU" sz="2800" b="1" i="1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Нимруда</a:t>
            </a:r>
            <a:r>
              <a:rPr lang="ru-RU" sz="28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изображающий царя </a:t>
            </a:r>
            <a:r>
              <a:rPr lang="ru-RU" sz="2800" b="1" i="1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Ашшурназирпала</a:t>
            </a:r>
            <a:r>
              <a:rPr lang="ru-RU" sz="28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II, держащего в руках жертвенную чашу и окруженного крылатыми гениями-покровителями и придворными.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10039_foto_1_0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2357430"/>
            <a:ext cx="8107273" cy="3571900"/>
          </a:xfr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14356"/>
            <a:ext cx="7467600" cy="1143000"/>
          </a:xfrm>
        </p:spPr>
        <p:txBody>
          <a:bodyPr/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Рельефы, изображающие пленников и дворец, возле которого стоят две колесницы.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Содержимое 5" descr="10036_foto_1_02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71472" y="1428736"/>
            <a:ext cx="5572164" cy="2228865"/>
          </a:xfrm>
        </p:spPr>
      </p:pic>
      <p:pic>
        <p:nvPicPr>
          <p:cNvPr id="8" name="Содержимое 7" descr="10035_foto_1_02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2928926" y="3929066"/>
            <a:ext cx="5429288" cy="2552337"/>
          </a:xfr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thumb_r144_.jpg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857224" y="536173"/>
            <a:ext cx="7696710" cy="5750347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thumb_r148_.jpg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2143108" y="428604"/>
            <a:ext cx="4786346" cy="6124719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472518" cy="100013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Сын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Ашшурнасирпала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Салманасар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II (860-824 гг. до н. э.), построил центральный дворец в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Нимруде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thumb_r150_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17641" y="1500174"/>
            <a:ext cx="3840045" cy="5014160"/>
          </a:xfrm>
        </p:spPr>
      </p:pic>
      <p:pic>
        <p:nvPicPr>
          <p:cNvPr id="6" name="Содержимое 3" descr="thumb_r149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857752" y="1500175"/>
            <a:ext cx="3571900" cy="5072098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Саргонидах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произошел новый расцвет ассирийского искусства. 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thumb_r152_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71472" y="1643050"/>
            <a:ext cx="3536717" cy="4714908"/>
          </a:xfrm>
        </p:spPr>
      </p:pic>
      <p:pic>
        <p:nvPicPr>
          <p:cNvPr id="10" name="Содержимое 9" descr="thumb_r151_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572000" y="1643050"/>
            <a:ext cx="3657600" cy="4729170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518" cy="1143000"/>
          </a:xfrm>
        </p:spPr>
        <p:txBody>
          <a:bodyPr/>
          <a:lstStyle/>
          <a:p>
            <a:r>
              <a:rPr lang="ru-RU" dirty="0" smtClean="0"/>
              <a:t> 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</a:t>
            </a:r>
            <a:r>
              <a:rPr lang="ru-RU" dirty="0" smtClean="0"/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Ашшурбанипале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(668-626), известном у греков под именем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Сарданапала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ассирийское искусство снова и своеобразно расцвело в последний раз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pic>
        <p:nvPicPr>
          <p:cNvPr id="6" name="Содержимое 5" descr="thumb_r154_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57158" y="1928802"/>
            <a:ext cx="3625731" cy="4639875"/>
          </a:xfrm>
        </p:spPr>
      </p:pic>
      <p:pic>
        <p:nvPicPr>
          <p:cNvPr id="9" name="Содержимое 8" descr="thumb_r157_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214810" y="2214554"/>
            <a:ext cx="4604546" cy="4000528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thumb_r158_.jpg"/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642910" y="357166"/>
            <a:ext cx="7937963" cy="6072230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500034" y="571480"/>
            <a:ext cx="8186737" cy="5786478"/>
          </a:xfr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/>
          <a:lstStyle/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Вавилонский царь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Набополасар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соединился с царем Мидии,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Киаксаром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, для борьбы с их общим наследственным врагом. В 660 г. до н. э. они достигли своей цели. "Все четыре резиденции, - говорит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Эд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 Мейер, - Ниневия,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Дур-Шаррукин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Кальха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Ашшур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погибли в пламени, и их сровняли с землей, после чего они уже никогда не возвращались к жизни... 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 один народ не подвергался такому совершенному истреблению, как ассирийцы".</a:t>
            </a:r>
            <a:endParaRPr lang="ru-RU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4"/>
          <p:cNvSpPr>
            <a:spLocks noGrp="1"/>
          </p:cNvSpPr>
          <p:nvPr>
            <p:ph type="title"/>
          </p:nvPr>
        </p:nvSpPr>
        <p:spPr>
          <a:xfrm>
            <a:off x="500063" y="285750"/>
            <a:ext cx="7467600" cy="114300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Литература</a:t>
            </a:r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Вигасин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А.А. и др.История древнего мира: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Учеб.для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5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кл.сред.шк.-М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.: Просвещение,2004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Всеобщая история./Сост. Ф.С.Капица 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др.-М.:ТКО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«АСТ»,1996.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Энциклопедический словарь юного историка: (Всеобщая история)/Сост.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Н.С.Елманова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Е.М.Савичева.- М.:Педагогика-Пресс,1994.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Интернет – ресурсы, 2008.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1439850"/>
          </a:xfrm>
        </p:spPr>
        <p:txBody>
          <a:bodyPr/>
          <a:lstStyle/>
          <a:p>
            <a:r>
              <a:rPr lang="ru-RU" sz="2800" b="1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Особенность ассирийского искусства состоит в беспримерном для мирового искусства изображении царской жестокости.</a:t>
            </a:r>
            <a:endParaRPr lang="ru-RU" sz="2800" b="1" i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0018-017-Oruzhie-i-dospekhi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09625" y="1953419"/>
            <a:ext cx="7545588" cy="4261663"/>
          </a:xfr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0014-011-Poka-i-udachi-v-izuchenii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18041" y="1600200"/>
            <a:ext cx="4345918" cy="4525963"/>
          </a:xfrm>
        </p:spPr>
      </p:pic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686800" cy="1143000"/>
          </a:xfrm>
        </p:spPr>
        <p:txBody>
          <a:bodyPr/>
          <a:lstStyle/>
          <a:p>
            <a:r>
              <a:rPr lang="ru-RU" sz="2800" b="1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Жестокость нравов ассирийского общества сочеталась, по-видимому, с его невысокой религиозностью.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i_05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5" y="2000240"/>
            <a:ext cx="8424771" cy="4507992"/>
          </a:xfr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Последователи вавилонян.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214282" y="1643050"/>
            <a:ext cx="3900518" cy="5214950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Ассирийцы сознавали себя плотью и кровью вавилонян, которым были обязаны как религией, государственными учреждениями, наукой и литературой, так и основными чертами искусства.</a:t>
            </a:r>
            <a:endParaRPr lang="ru-RU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Содержимое 8" descr="imgpreview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714876" y="1785926"/>
            <a:ext cx="3676681" cy="4673747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Архитектура.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0" y="1571613"/>
            <a:ext cx="3786182" cy="4286279"/>
          </a:xfrm>
        </p:spPr>
        <p:txBody>
          <a:bodyPr/>
          <a:lstStyle/>
          <a:p>
            <a:r>
              <a:rPr lang="ru-RU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Наиболее прямая связь ассирийского искусства с вавилонским видна в архитектуре, к которой так или иначе относятся почти все открытые доселе художественные памятники Ассирии. </a:t>
            </a:r>
            <a:endParaRPr lang="ru-RU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0024-024-Ninevija-stolitsa-Assirii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786182" y="1857364"/>
            <a:ext cx="5014948" cy="3857652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Строительные материалы.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kirpich_v _drevnosti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199" y="2491580"/>
            <a:ext cx="4583665" cy="3437749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86314" y="1643050"/>
            <a:ext cx="4214842" cy="4929222"/>
          </a:xfrm>
        </p:spPr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в этой стране главными строительными материалами служили штампованная глина, просушенный на солнце кирпич, в заметных местах кирпич, обожженный в огне, кое-где глазурованный.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7467600" cy="1143000"/>
          </a:xfrm>
        </p:spPr>
        <p:txBody>
          <a:bodyPr/>
          <a:lstStyle/>
          <a:p>
            <a:r>
              <a:rPr lang="ru-RU" sz="4000" i="1" dirty="0" err="1" smtClean="0">
                <a:latin typeface="Times New Roman" pitchFamily="18" charset="0"/>
                <a:cs typeface="Times New Roman" pitchFamily="18" charset="0"/>
              </a:rPr>
              <a:t>Цигураты</a:t>
            </a: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1000108"/>
            <a:ext cx="8786874" cy="1571636"/>
          </a:xfrm>
        </p:spPr>
        <p:txBody>
          <a:bodyPr/>
          <a:lstStyle/>
          <a:p>
            <a:r>
              <a:rPr lang="ru-RU" sz="2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Ассирийские храмы, носившие название </a:t>
            </a:r>
            <a:r>
              <a:rPr lang="ru-RU" sz="28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цигурат</a:t>
            </a:r>
            <a:r>
              <a:rPr lang="ru-RU" sz="2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, представляли собой, точно так же, как халдейские и вавилонские, массивные </a:t>
            </a:r>
            <a:r>
              <a:rPr lang="ru-RU" sz="28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террасообразные</a:t>
            </a:r>
            <a:r>
              <a:rPr lang="ru-RU" sz="2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постройки, кверху суживавшиеся.</a:t>
            </a:r>
            <a:endParaRPr lang="ru-RU" sz="2800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0026-026-Interer-tsarskogo-dvortsa-v-Ninevii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714480" y="2956122"/>
            <a:ext cx="5857916" cy="3628587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85728"/>
            <a:ext cx="8143932" cy="71438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Также использовались колонны.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thumb_r141_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85918" y="1142984"/>
            <a:ext cx="5500726" cy="5429288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497</TotalTime>
  <Words>592</Words>
  <Application>Microsoft Office PowerPoint</Application>
  <PresentationFormat>Экран (4:3)</PresentationFormat>
  <Paragraphs>46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Техническая</vt:lpstr>
      <vt:lpstr> Особенности искусства Ассирийского царства.</vt:lpstr>
      <vt:lpstr>Историческая справка.</vt:lpstr>
      <vt:lpstr>Особенность ассирийского искусства состоит в беспримерном для мирового искусства изображении царской жестокости.</vt:lpstr>
      <vt:lpstr>Жестокость нравов ассирийского общества сочеталась, по-видимому, с его невысокой религиозностью. </vt:lpstr>
      <vt:lpstr>Последователи вавилонян.</vt:lpstr>
      <vt:lpstr>Архитектура.</vt:lpstr>
      <vt:lpstr>Строительные материалы.</vt:lpstr>
      <vt:lpstr>Цигураты.</vt:lpstr>
      <vt:lpstr>Также использовались колонны.</vt:lpstr>
      <vt:lpstr>Капитель в виде приплюснутого шара из Хорсабада.</vt:lpstr>
      <vt:lpstr>Орнамент</vt:lpstr>
      <vt:lpstr>Только в орнаменте Древней Ассирии сопоставлялись изображения растительного и животного характера в одной композиции.</vt:lpstr>
      <vt:lpstr>Орнамент в керамике.</vt:lpstr>
      <vt:lpstr>Близость гор давала ассирийцам возможность добывать плиты.</vt:lpstr>
      <vt:lpstr>Дворец Ашшурнасирпала (Нимруда). </vt:lpstr>
      <vt:lpstr>К его длинной, узкой главной зале вели двое входных ворот с севера и по воротам с юга и запада. На страже каждых ворот северной стороны стояло по паре изваяний крылатых львов с головой и руками человека – Ламассу. </vt:lpstr>
      <vt:lpstr>Неземной дух-покровитель составлен из частей тела наиболее мощных земных существ. Голове мыслящего человека придаются крылья орла, хребет быка, лапы льва.   </vt:lpstr>
      <vt:lpstr>Длинные стороны главного зала были украшены двумя расположенными один над другим и разделенными полосой с надписью рядами изображений жизни и деяний монарха.</vt:lpstr>
      <vt:lpstr>Рельеф, изображающий Ашшурназирпала II с чашей в руке и стоящего перед ним слугу. </vt:lpstr>
      <vt:lpstr>Рельеф из Нимруда, изображающий царя Ашшурназирпала II, держащего в руках жертвенную чашу и окруженного крылатыми гениями-покровителями и придворными. </vt:lpstr>
      <vt:lpstr>Рельефы, изображающие пленников и дворец, возле которого стоят две колесницы.  </vt:lpstr>
      <vt:lpstr>Презентация PowerPoint</vt:lpstr>
      <vt:lpstr>Презентация PowerPoint</vt:lpstr>
      <vt:lpstr>Сын Ашшурнасирпала, Салманасар II (860-824 гг. до н. э.), построил центральный дворец в Нимруде.</vt:lpstr>
      <vt:lpstr>При Саргонидах произошел новый расцвет ассирийского искусства. </vt:lpstr>
      <vt:lpstr> При Ашшурбанипале (668-626), известном у греков под именем Сарданапала, ассирийское искусство снова и своеобразно расцвело в последний раз.</vt:lpstr>
      <vt:lpstr>Презентация PowerPoint</vt:lpstr>
      <vt:lpstr>Презентация PowerPoint</vt:lpstr>
      <vt:lpstr>Литература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Культура АССИРИ И ВАВИЛОНИИ</dc:title>
  <dc:creator>Admin</dc:creator>
  <cp:lastModifiedBy>Admin</cp:lastModifiedBy>
  <cp:revision>50</cp:revision>
  <dcterms:created xsi:type="dcterms:W3CDTF">2009-04-20T11:05:16Z</dcterms:created>
  <dcterms:modified xsi:type="dcterms:W3CDTF">2015-03-06T20:27:05Z</dcterms:modified>
</cp:coreProperties>
</file>