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6" r:id="rId11"/>
    <p:sldId id="275" r:id="rId12"/>
    <p:sldId id="268" r:id="rId13"/>
    <p:sldId id="269" r:id="rId14"/>
    <p:sldId id="270" r:id="rId15"/>
    <p:sldId id="271" r:id="rId16"/>
    <p:sldId id="274"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06"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27.10.2014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27.10.2014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27.10.2014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27.10.2014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27.10.2014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27.10.2014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27.10.2014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27.10.2014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27.10.2014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27.10.2014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27.10.2014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B4C71EC6-210F-42DE-9C53-41977AD35B3D}" type="datetimeFigureOut">
              <a:rPr lang="ru-RU" smtClean="0"/>
              <a:t>27.10.2014</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B19B0651-EE4F-4900-A07F-96A6BFA9D0F0}" type="slidenum">
              <a:rPr lang="ru-RU" smtClean="0"/>
              <a:t>‹#›</a:t>
            </a:fld>
            <a:endParaRPr lang="ru-R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79512" y="188640"/>
            <a:ext cx="8784976" cy="924475"/>
          </a:xfrm>
        </p:spPr>
        <p:txBody>
          <a:bodyPr/>
          <a:lstStyle/>
          <a:p>
            <a:pPr algn="ctr"/>
            <a:r>
              <a:rPr lang="kk-KZ" sz="2000" b="1" dirty="0" smtClean="0">
                <a:latin typeface="Times New Roman" panose="02020603050405020304" pitchFamily="18" charset="0"/>
                <a:cs typeface="Times New Roman" panose="02020603050405020304" pitchFamily="18" charset="0"/>
              </a:rPr>
              <a:t>Карагандинский государственный медицинский университет</a:t>
            </a:r>
            <a:br>
              <a:rPr lang="kk-KZ" sz="2000" b="1" dirty="0" smtClean="0">
                <a:latin typeface="Times New Roman" panose="02020603050405020304" pitchFamily="18" charset="0"/>
                <a:cs typeface="Times New Roman" panose="02020603050405020304" pitchFamily="18" charset="0"/>
              </a:rPr>
            </a:br>
            <a:r>
              <a:rPr lang="kk-KZ" sz="2000" b="1" dirty="0" smtClean="0">
                <a:latin typeface="Times New Roman" panose="02020603050405020304" pitchFamily="18" charset="0"/>
                <a:cs typeface="Times New Roman" panose="02020603050405020304" pitchFamily="18" charset="0"/>
              </a:rPr>
              <a:t>Кафедра: пропедевтика внутренних болезней</a:t>
            </a:r>
            <a:endParaRPr lang="ru-RU" sz="2000" b="1"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179512" y="1196752"/>
            <a:ext cx="8784975" cy="5544616"/>
          </a:xfrm>
        </p:spPr>
        <p:txBody>
          <a:bodyPr>
            <a:normAutofit fontScale="25000" lnSpcReduction="20000"/>
          </a:bodyPr>
          <a:lstStyle/>
          <a:p>
            <a:pPr marL="0" indent="0">
              <a:buNone/>
            </a:pPr>
            <a:endParaRPr lang="kk-KZ" dirty="0" smtClean="0">
              <a:latin typeface="Times New Roman" panose="02020603050405020304" pitchFamily="18" charset="0"/>
              <a:cs typeface="Times New Roman" panose="02020603050405020304" pitchFamily="18" charset="0"/>
            </a:endParaRPr>
          </a:p>
          <a:p>
            <a:pPr marL="0" indent="0">
              <a:buNone/>
            </a:pPr>
            <a:endParaRPr lang="kk-KZ" dirty="0">
              <a:latin typeface="Times New Roman" panose="02020603050405020304" pitchFamily="18" charset="0"/>
              <a:cs typeface="Times New Roman" panose="02020603050405020304" pitchFamily="18" charset="0"/>
            </a:endParaRPr>
          </a:p>
          <a:p>
            <a:pPr marL="0" indent="0">
              <a:buNone/>
            </a:pPr>
            <a:endParaRPr lang="kk-KZ" dirty="0" smtClean="0">
              <a:latin typeface="Times New Roman" panose="02020603050405020304" pitchFamily="18" charset="0"/>
              <a:cs typeface="Times New Roman" panose="02020603050405020304" pitchFamily="18" charset="0"/>
            </a:endParaRPr>
          </a:p>
          <a:p>
            <a:pPr marL="0" indent="0">
              <a:buNone/>
            </a:pPr>
            <a:endParaRPr lang="kk-KZ" dirty="0">
              <a:latin typeface="Times New Roman" panose="02020603050405020304" pitchFamily="18" charset="0"/>
              <a:cs typeface="Times New Roman" panose="02020603050405020304" pitchFamily="18" charset="0"/>
            </a:endParaRPr>
          </a:p>
          <a:p>
            <a:pPr marL="0" indent="0">
              <a:buNone/>
            </a:pPr>
            <a:endParaRPr lang="kk-KZ" dirty="0" smtClean="0">
              <a:latin typeface="Times New Roman" panose="02020603050405020304" pitchFamily="18" charset="0"/>
              <a:cs typeface="Times New Roman" panose="02020603050405020304" pitchFamily="18" charset="0"/>
            </a:endParaRPr>
          </a:p>
          <a:p>
            <a:pPr marL="0" indent="0" algn="ctr">
              <a:buNone/>
            </a:pPr>
            <a:r>
              <a:rPr lang="kk-KZ" sz="28800" b="1" dirty="0" smtClean="0">
                <a:latin typeface="Times New Roman" panose="02020603050405020304" pitchFamily="18" charset="0"/>
                <a:cs typeface="Times New Roman" panose="02020603050405020304" pitchFamily="18" charset="0"/>
              </a:rPr>
              <a:t>СРС</a:t>
            </a:r>
          </a:p>
          <a:p>
            <a:pPr marL="0" indent="0" algn="ctr">
              <a:buNone/>
            </a:pPr>
            <a:r>
              <a:rPr lang="kk-KZ" sz="6400" b="1" dirty="0" smtClean="0">
                <a:latin typeface="Times New Roman" panose="02020603050405020304" pitchFamily="18" charset="0"/>
                <a:cs typeface="Times New Roman" panose="02020603050405020304" pitchFamily="18" charset="0"/>
              </a:rPr>
              <a:t>Тема:</a:t>
            </a:r>
            <a:r>
              <a:rPr lang="kk-KZ" sz="6400" dirty="0" smtClean="0">
                <a:latin typeface="Times New Roman" panose="02020603050405020304" pitchFamily="18" charset="0"/>
                <a:cs typeface="Times New Roman" panose="02020603050405020304" pitchFamily="18" charset="0"/>
              </a:rPr>
              <a:t> Основные синдромы патологии дыхательной системы. Поражение плевры.</a:t>
            </a:r>
          </a:p>
          <a:p>
            <a:pPr marL="0" indent="0">
              <a:buNone/>
            </a:pPr>
            <a:endParaRPr lang="kk-KZ" dirty="0">
              <a:latin typeface="Times New Roman" panose="02020603050405020304" pitchFamily="18" charset="0"/>
              <a:cs typeface="Times New Roman" panose="02020603050405020304" pitchFamily="18" charset="0"/>
            </a:endParaRPr>
          </a:p>
          <a:p>
            <a:pPr marL="0" indent="0" algn="r">
              <a:buNone/>
            </a:pPr>
            <a:endParaRPr lang="kk-KZ" sz="1400" dirty="0" smtClean="0">
              <a:latin typeface="Times New Roman" panose="02020603050405020304" pitchFamily="18" charset="0"/>
              <a:cs typeface="Times New Roman" panose="02020603050405020304" pitchFamily="18" charset="0"/>
            </a:endParaRPr>
          </a:p>
          <a:p>
            <a:pPr marL="0" indent="0" algn="r">
              <a:buNone/>
            </a:pPr>
            <a:endParaRPr lang="kk-KZ" sz="1400" dirty="0">
              <a:latin typeface="Times New Roman" panose="02020603050405020304" pitchFamily="18" charset="0"/>
              <a:cs typeface="Times New Roman" panose="02020603050405020304" pitchFamily="18" charset="0"/>
            </a:endParaRPr>
          </a:p>
          <a:p>
            <a:pPr marL="0" indent="0" algn="r">
              <a:buNone/>
            </a:pPr>
            <a:endParaRPr lang="kk-KZ" sz="1400" dirty="0" smtClean="0">
              <a:latin typeface="Times New Roman" panose="02020603050405020304" pitchFamily="18" charset="0"/>
              <a:cs typeface="Times New Roman" panose="02020603050405020304" pitchFamily="18" charset="0"/>
            </a:endParaRPr>
          </a:p>
          <a:p>
            <a:pPr marL="0" indent="0" algn="r">
              <a:buNone/>
            </a:pPr>
            <a:endParaRPr lang="kk-KZ" sz="1400" dirty="0">
              <a:latin typeface="Times New Roman" panose="02020603050405020304" pitchFamily="18" charset="0"/>
              <a:cs typeface="Times New Roman" panose="02020603050405020304" pitchFamily="18" charset="0"/>
            </a:endParaRPr>
          </a:p>
          <a:p>
            <a:pPr marL="0" indent="0" algn="r">
              <a:buNone/>
            </a:pPr>
            <a:endParaRPr lang="kk-KZ" sz="1400" dirty="0" smtClean="0">
              <a:latin typeface="Times New Roman" panose="02020603050405020304" pitchFamily="18" charset="0"/>
              <a:cs typeface="Times New Roman" panose="02020603050405020304" pitchFamily="18" charset="0"/>
            </a:endParaRPr>
          </a:p>
          <a:p>
            <a:pPr marL="0" indent="0" algn="r">
              <a:buNone/>
            </a:pPr>
            <a:endParaRPr lang="kk-KZ" sz="1400" dirty="0">
              <a:latin typeface="Times New Roman" panose="02020603050405020304" pitchFamily="18" charset="0"/>
              <a:cs typeface="Times New Roman" panose="02020603050405020304" pitchFamily="18" charset="0"/>
            </a:endParaRPr>
          </a:p>
          <a:p>
            <a:pPr marL="0" indent="0" algn="r">
              <a:buNone/>
            </a:pPr>
            <a:endParaRPr lang="kk-KZ" sz="1400" dirty="0" smtClean="0">
              <a:latin typeface="Times New Roman" panose="02020603050405020304" pitchFamily="18" charset="0"/>
              <a:cs typeface="Times New Roman" panose="02020603050405020304" pitchFamily="18" charset="0"/>
            </a:endParaRPr>
          </a:p>
          <a:p>
            <a:pPr marL="0" indent="0" algn="r">
              <a:buNone/>
            </a:pPr>
            <a:endParaRPr lang="kk-KZ" sz="1400" dirty="0">
              <a:latin typeface="Times New Roman" panose="02020603050405020304" pitchFamily="18" charset="0"/>
              <a:cs typeface="Times New Roman" panose="02020603050405020304" pitchFamily="18" charset="0"/>
            </a:endParaRPr>
          </a:p>
          <a:p>
            <a:pPr marL="0" indent="0" algn="r">
              <a:buNone/>
            </a:pPr>
            <a:endParaRPr lang="kk-KZ" sz="1400" dirty="0" smtClean="0">
              <a:latin typeface="Times New Roman" panose="02020603050405020304" pitchFamily="18" charset="0"/>
              <a:cs typeface="Times New Roman" panose="02020603050405020304" pitchFamily="18" charset="0"/>
            </a:endParaRPr>
          </a:p>
          <a:p>
            <a:pPr marL="0" indent="0" algn="r">
              <a:buNone/>
            </a:pPr>
            <a:endParaRPr lang="kk-KZ" sz="1400" dirty="0">
              <a:latin typeface="Times New Roman" panose="02020603050405020304" pitchFamily="18" charset="0"/>
              <a:cs typeface="Times New Roman" panose="02020603050405020304" pitchFamily="18" charset="0"/>
            </a:endParaRPr>
          </a:p>
          <a:p>
            <a:pPr marL="0" indent="0" algn="r">
              <a:buNone/>
            </a:pPr>
            <a:endParaRPr lang="kk-KZ" sz="1400" dirty="0" smtClean="0">
              <a:latin typeface="Times New Roman" panose="02020603050405020304" pitchFamily="18" charset="0"/>
              <a:cs typeface="Times New Roman" panose="02020603050405020304" pitchFamily="18" charset="0"/>
            </a:endParaRPr>
          </a:p>
          <a:p>
            <a:pPr marL="0" indent="0" algn="r">
              <a:buNone/>
            </a:pPr>
            <a:endParaRPr lang="kk-KZ" sz="1400" dirty="0">
              <a:latin typeface="Times New Roman" panose="02020603050405020304" pitchFamily="18" charset="0"/>
              <a:cs typeface="Times New Roman" panose="02020603050405020304" pitchFamily="18" charset="0"/>
            </a:endParaRPr>
          </a:p>
          <a:p>
            <a:pPr marL="0" indent="0" algn="r">
              <a:buNone/>
            </a:pPr>
            <a:r>
              <a:rPr lang="kk-KZ" sz="5600" b="1" dirty="0" smtClean="0">
                <a:latin typeface="Times New Roman" panose="02020603050405020304" pitchFamily="18" charset="0"/>
                <a:cs typeface="Times New Roman" panose="02020603050405020304" pitchFamily="18" charset="0"/>
              </a:rPr>
              <a:t>Выполнила:</a:t>
            </a:r>
            <a:r>
              <a:rPr lang="kk-KZ" sz="5600" dirty="0" smtClean="0">
                <a:latin typeface="Times New Roman" panose="02020603050405020304" pitchFamily="18" charset="0"/>
                <a:cs typeface="Times New Roman" panose="02020603050405020304" pitchFamily="18" charset="0"/>
              </a:rPr>
              <a:t> Сейткерим Ж.Б. Студентка группы 3017 ОМФ</a:t>
            </a:r>
          </a:p>
          <a:p>
            <a:pPr marL="0" indent="0" algn="r">
              <a:buNone/>
            </a:pPr>
            <a:r>
              <a:rPr lang="kk-KZ" sz="5600" b="1" dirty="0" smtClean="0">
                <a:latin typeface="Times New Roman" panose="02020603050405020304" pitchFamily="18" charset="0"/>
                <a:cs typeface="Times New Roman" panose="02020603050405020304" pitchFamily="18" charset="0"/>
              </a:rPr>
              <a:t>Проверил: </a:t>
            </a:r>
            <a:r>
              <a:rPr lang="kk-KZ" sz="5600" dirty="0" smtClean="0">
                <a:latin typeface="Times New Roman" panose="02020603050405020304" pitchFamily="18" charset="0"/>
                <a:cs typeface="Times New Roman" panose="02020603050405020304" pitchFamily="18" charset="0"/>
              </a:rPr>
              <a:t>Беков Е.К.</a:t>
            </a:r>
          </a:p>
          <a:p>
            <a:pPr marL="0" indent="0">
              <a:buNone/>
            </a:pPr>
            <a:endParaRPr lang="kk-KZ" dirty="0" smtClean="0">
              <a:latin typeface="Times New Roman" panose="02020603050405020304" pitchFamily="18" charset="0"/>
              <a:cs typeface="Times New Roman" panose="02020603050405020304" pitchFamily="18" charset="0"/>
            </a:endParaRPr>
          </a:p>
          <a:p>
            <a:pPr marL="0" indent="0">
              <a:buNone/>
            </a:pPr>
            <a:endParaRPr lang="kk-KZ" sz="5600" b="1" dirty="0">
              <a:latin typeface="Times New Roman" panose="02020603050405020304" pitchFamily="18" charset="0"/>
              <a:cs typeface="Times New Roman" panose="02020603050405020304" pitchFamily="18" charset="0"/>
            </a:endParaRPr>
          </a:p>
          <a:p>
            <a:pPr marL="0" indent="0" algn="ctr">
              <a:buNone/>
            </a:pPr>
            <a:r>
              <a:rPr lang="kk-KZ" sz="5600" b="1" dirty="0" smtClean="0">
                <a:latin typeface="Times New Roman" panose="02020603050405020304" pitchFamily="18" charset="0"/>
                <a:cs typeface="Times New Roman" panose="02020603050405020304" pitchFamily="18" charset="0"/>
              </a:rPr>
              <a:t>Караганда 2014</a:t>
            </a:r>
            <a:endParaRPr lang="ru-RU" sz="5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94946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83568" y="404664"/>
            <a:ext cx="7776864" cy="6120680"/>
          </a:xfrm>
        </p:spPr>
        <p:txBody>
          <a:bodyPr/>
          <a:lstStyle/>
          <a:p>
            <a:r>
              <a:rPr lang="ru-RU" sz="2400" dirty="0">
                <a:latin typeface="Times New Roman" panose="02020603050405020304" pitchFamily="18" charset="0"/>
                <a:cs typeface="Times New Roman" panose="02020603050405020304" pitchFamily="18" charset="0"/>
              </a:rPr>
              <a:t>Поражение плевры может быть первичным и вторичным. По клиническому проявлению плевриты могут быть сухими (фибринозными) и экссудативными.</a:t>
            </a:r>
            <a:br>
              <a:rPr lang="ru-RU" sz="2400"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Сухой плеврит</a:t>
            </a:r>
            <a:r>
              <a:rPr lang="ru-RU" sz="2400" dirty="0">
                <a:latin typeface="Times New Roman" panose="02020603050405020304" pitchFamily="18" charset="0"/>
                <a:cs typeface="Times New Roman" panose="02020603050405020304" pitchFamily="18" charset="0"/>
              </a:rPr>
              <a:t> - ограниченный участок воспаления плевры с образованием в начальной фазе небольшого количества экссудата, богатого белком, который частично всасывается, а частично свертывается. Фибрин при этом выпадает на поверхности плевры.</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Ограниченный плеврит может протекать бессимптомно, особенно при его локализации в верхушечной или </a:t>
            </a:r>
            <a:r>
              <a:rPr lang="ru-RU" sz="2400" dirty="0" err="1">
                <a:latin typeface="Times New Roman" panose="02020603050405020304" pitchFamily="18" charset="0"/>
                <a:cs typeface="Times New Roman" panose="02020603050405020304" pitchFamily="18" charset="0"/>
              </a:rPr>
              <a:t>междолевой</a:t>
            </a:r>
            <a:r>
              <a:rPr lang="ru-RU" sz="2400" dirty="0">
                <a:latin typeface="Times New Roman" panose="02020603050405020304" pitchFamily="18" charset="0"/>
                <a:cs typeface="Times New Roman" panose="02020603050405020304" pitchFamily="18" charset="0"/>
              </a:rPr>
              <a:t> области.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Локализация, болей зависит от места поражения, часто </a:t>
            </a:r>
            <a:r>
              <a:rPr lang="ru-RU" sz="2400" dirty="0" err="1">
                <a:latin typeface="Times New Roman" panose="02020603050405020304" pitchFamily="18" charset="0"/>
                <a:cs typeface="Times New Roman" panose="02020603050405020304" pitchFamily="18" charset="0"/>
              </a:rPr>
              <a:t>иррадиируются</a:t>
            </a:r>
            <a:r>
              <a:rPr lang="ru-RU" sz="2400" dirty="0">
                <a:latin typeface="Times New Roman" panose="02020603050405020304" pitchFamily="18" charset="0"/>
                <a:cs typeface="Times New Roman" panose="02020603050405020304" pitchFamily="18" charset="0"/>
              </a:rPr>
              <a:t> в плечо, </a:t>
            </a:r>
            <a:r>
              <a:rPr lang="ru-RU" sz="2400" dirty="0" err="1">
                <a:latin typeface="Times New Roman" panose="02020603050405020304" pitchFamily="18" charset="0"/>
                <a:cs typeface="Times New Roman" panose="02020603050405020304" pitchFamily="18" charset="0"/>
              </a:rPr>
              <a:t>зпигастральную</a:t>
            </a:r>
            <a:r>
              <a:rPr lang="ru-RU" sz="2400" dirty="0">
                <a:latin typeface="Times New Roman" panose="02020603050405020304" pitchFamily="18" charset="0"/>
                <a:cs typeface="Times New Roman" panose="02020603050405020304" pitchFamily="18" charset="0"/>
              </a:rPr>
              <a:t> область. Боли усиливаются при глубоком дыхании, кашле и при надавливании на </a:t>
            </a:r>
            <a:r>
              <a:rPr lang="ru-RU" sz="2400" dirty="0" err="1">
                <a:latin typeface="Times New Roman" panose="02020603050405020304" pitchFamily="18" charset="0"/>
                <a:cs typeface="Times New Roman" panose="02020603050405020304" pitchFamily="18" charset="0"/>
              </a:rPr>
              <a:t>межреберья</a:t>
            </a:r>
            <a:r>
              <a:rPr lang="ru-RU"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52060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09442" y="446087"/>
            <a:ext cx="2660650" cy="2550865"/>
          </a:xfrm>
        </p:spPr>
        <p:txBody>
          <a:bodyPr/>
          <a:lstStyle/>
          <a:p>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p>
        </p:txBody>
      </p:sp>
      <p:sp>
        <p:nvSpPr>
          <p:cNvPr id="4" name="Объект 3"/>
          <p:cNvSpPr>
            <a:spLocks noGrp="1"/>
          </p:cNvSpPr>
          <p:nvPr>
            <p:ph idx="1"/>
          </p:nvPr>
        </p:nvSpPr>
        <p:spPr/>
        <p:txBody>
          <a:bodyPr/>
          <a:lstStyle/>
          <a:p>
            <a:pPr marL="0" indent="0">
              <a:buNone/>
            </a:pPr>
            <a:r>
              <a:rPr lang="ru-RU" dirty="0">
                <a:latin typeface="Times New Roman" panose="02020603050405020304" pitchFamily="18" charset="0"/>
                <a:cs typeface="Times New Roman" panose="02020603050405020304" pitchFamily="18" charset="0"/>
              </a:rPr>
              <a:t>При осмотре выявляется некоторое отставание пораженной стороны грудной клетки при дыхании. Основным диагностическим критерием является шум трения плевры различной выраженности и протяженности, который усиливается при надавливании стетоскопом и не исчезает после кашля.</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В первые дни заболевания в крови больных выявляются умеренный лейкоцитоз, </a:t>
            </a:r>
            <a:r>
              <a:rPr lang="ru-RU" dirty="0" err="1">
                <a:latin typeface="Times New Roman" panose="02020603050405020304" pitchFamily="18" charset="0"/>
                <a:cs typeface="Times New Roman" panose="02020603050405020304" pitchFamily="18" charset="0"/>
              </a:rPr>
              <a:t>нейтрофильный</a:t>
            </a:r>
            <a:r>
              <a:rPr lang="ru-RU" dirty="0">
                <a:latin typeface="Times New Roman" panose="02020603050405020304" pitchFamily="18" charset="0"/>
                <a:cs typeface="Times New Roman" panose="02020603050405020304" pitchFamily="18" charset="0"/>
              </a:rPr>
              <a:t> сдвиг влево и ускоренное СОЭ.</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Течение заболевания в большинстве случаев благоприятное.</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Сухой плеврит часто возникает при пневмонии, инфаркте легкого, </a:t>
            </a:r>
            <a:r>
              <a:rPr lang="ru-RU" dirty="0" err="1">
                <a:latin typeface="Times New Roman" panose="02020603050405020304" pitchFamily="18" charset="0"/>
                <a:cs typeface="Times New Roman" panose="02020603050405020304" pitchFamily="18" charset="0"/>
              </a:rPr>
              <a:t>бронхоэктазах</a:t>
            </a:r>
            <a:r>
              <a:rPr lang="ru-RU" dirty="0">
                <a:latin typeface="Times New Roman" panose="02020603050405020304" pitchFamily="18" charset="0"/>
                <a:cs typeface="Times New Roman" panose="02020603050405020304" pitchFamily="18" charset="0"/>
              </a:rPr>
              <a:t>, коллагенозах и др.</a:t>
            </a:r>
            <a:br>
              <a:rPr lang="ru-RU" dirty="0">
                <a:latin typeface="Times New Roman" panose="02020603050405020304" pitchFamily="18" charset="0"/>
                <a:cs typeface="Times New Roman" panose="02020603050405020304" pitchFamily="18" charset="0"/>
              </a:rPr>
            </a:br>
            <a:endParaRPr lang="ru-RU" dirty="0"/>
          </a:p>
        </p:txBody>
      </p:sp>
      <p:sp>
        <p:nvSpPr>
          <p:cNvPr id="5" name="Текст 4"/>
          <p:cNvSpPr>
            <a:spLocks noGrp="1"/>
          </p:cNvSpPr>
          <p:nvPr>
            <p:ph type="body" sz="half" idx="2"/>
          </p:nvPr>
        </p:nvSpPr>
        <p:spPr/>
        <p:txBody>
          <a:bodyPr>
            <a:normAutofit lnSpcReduction="10000"/>
          </a:bodyPr>
          <a:lstStyle/>
          <a:p>
            <a:endParaRPr lang="ru-RU"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Рис</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1. </a:t>
            </a:r>
            <a:r>
              <a:rPr lang="ru-RU" dirty="0">
                <a:latin typeface="Times New Roman" panose="02020603050405020304" pitchFamily="18" charset="0"/>
                <a:cs typeface="Times New Roman" panose="02020603050405020304" pitchFamily="18" charset="0"/>
              </a:rPr>
              <a:t>Данные перкуссии при правостороннем плеврите.</a:t>
            </a:r>
          </a:p>
          <a:p>
            <a:r>
              <a:rPr lang="ru-RU" dirty="0">
                <a:latin typeface="Times New Roman" panose="02020603050405020304" pitchFamily="18" charset="0"/>
                <a:cs typeface="Times New Roman" panose="02020603050405020304" pitchFamily="18" charset="0"/>
              </a:rPr>
              <a:t>1 — линия </a:t>
            </a:r>
            <a:r>
              <a:rPr lang="ru-RU" dirty="0" err="1">
                <a:latin typeface="Times New Roman" panose="02020603050405020304" pitchFamily="18" charset="0"/>
                <a:cs typeface="Times New Roman" panose="02020603050405020304" pitchFamily="18" charset="0"/>
              </a:rPr>
              <a:t>Дамуазо</a:t>
            </a:r>
            <a:r>
              <a:rPr lang="ru-RU" dirty="0">
                <a:latin typeface="Times New Roman" panose="02020603050405020304" pitchFamily="18" charset="0"/>
                <a:cs typeface="Times New Roman" panose="02020603050405020304" pitchFamily="18" charset="0"/>
              </a:rPr>
              <a:t> (верхняя граница тупости);</a:t>
            </a:r>
          </a:p>
          <a:p>
            <a:r>
              <a:rPr lang="ru-RU" dirty="0">
                <a:latin typeface="Times New Roman" panose="02020603050405020304" pitchFamily="18" charset="0"/>
                <a:cs typeface="Times New Roman" panose="02020603050405020304" pitchFamily="18" charset="0"/>
              </a:rPr>
              <a:t>2 — область нерезкого укорочения </a:t>
            </a:r>
            <a:r>
              <a:rPr lang="ru-RU" dirty="0" err="1">
                <a:latin typeface="Times New Roman" panose="02020603050405020304" pitchFamily="18" charset="0"/>
                <a:cs typeface="Times New Roman" panose="02020603050405020304" pitchFamily="18" charset="0"/>
              </a:rPr>
              <a:t>перкуторного</a:t>
            </a:r>
            <a:r>
              <a:rPr lang="ru-RU" dirty="0">
                <a:latin typeface="Times New Roman" panose="02020603050405020304" pitchFamily="18" charset="0"/>
                <a:cs typeface="Times New Roman" panose="02020603050405020304" pitchFamily="18" charset="0"/>
              </a:rPr>
              <a:t> звука за счет «поджатого» легкого;</a:t>
            </a:r>
          </a:p>
          <a:p>
            <a:r>
              <a:rPr lang="ru-RU" dirty="0">
                <a:latin typeface="Times New Roman" panose="02020603050405020304" pitchFamily="18" charset="0"/>
                <a:cs typeface="Times New Roman" panose="02020603050405020304" pitchFamily="18" charset="0"/>
              </a:rPr>
              <a:t>3 — область укорочения </a:t>
            </a:r>
            <a:r>
              <a:rPr lang="ru-RU" dirty="0" err="1">
                <a:latin typeface="Times New Roman" panose="02020603050405020304" pitchFamily="18" charset="0"/>
                <a:cs typeface="Times New Roman" panose="02020603050405020304" pitchFamily="18" charset="0"/>
              </a:rPr>
              <a:t>перкуторного</a:t>
            </a:r>
            <a:r>
              <a:rPr lang="ru-RU" dirty="0">
                <a:latin typeface="Times New Roman" panose="02020603050405020304" pitchFamily="18" charset="0"/>
                <a:cs typeface="Times New Roman" panose="02020603050405020304" pitchFamily="18" charset="0"/>
              </a:rPr>
              <a:t> звука за счет смещения органов средостения;</a:t>
            </a:r>
          </a:p>
          <a:p>
            <a:r>
              <a:rPr lang="ru-RU" dirty="0">
                <a:latin typeface="Times New Roman" panose="02020603050405020304" pitchFamily="18" charset="0"/>
                <a:cs typeface="Times New Roman" panose="02020603050405020304" pitchFamily="18" charset="0"/>
              </a:rPr>
              <a:t>4 — область тупого звука (за счет экссудата).</a:t>
            </a:r>
          </a:p>
          <a:p>
            <a:endParaRPr lang="ru-RU" dirty="0"/>
          </a:p>
        </p:txBody>
      </p:sp>
      <p:pic>
        <p:nvPicPr>
          <p:cNvPr id="6" name="Picture 1" descr="Экссудативный плеврит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532854"/>
            <a:ext cx="2592288" cy="2392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337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88640"/>
            <a:ext cx="7125113" cy="924475"/>
          </a:xfrm>
        </p:spPr>
        <p:txBody>
          <a:bodyPr/>
          <a:lstStyle/>
          <a:p>
            <a:r>
              <a:rPr lang="ru-RU" b="1" dirty="0">
                <a:latin typeface="Times New Roman" panose="02020603050405020304" pitchFamily="18" charset="0"/>
                <a:cs typeface="Times New Roman" panose="02020603050405020304" pitchFamily="18" charset="0"/>
              </a:rPr>
              <a:t>Серозный </a:t>
            </a:r>
            <a:r>
              <a:rPr lang="ru-RU" b="1" dirty="0" smtClean="0">
                <a:latin typeface="Times New Roman" panose="02020603050405020304" pitchFamily="18" charset="0"/>
                <a:cs typeface="Times New Roman" panose="02020603050405020304" pitchFamily="18" charset="0"/>
              </a:rPr>
              <a:t>плеврит</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23528" y="1268759"/>
            <a:ext cx="8352928" cy="5184577"/>
          </a:xfrm>
        </p:spPr>
        <p:txBody>
          <a:bodyPr>
            <a:normAutofit fontScale="92500" lnSpcReduction="10000"/>
          </a:bodyPr>
          <a:lstStyle/>
          <a:p>
            <a:pPr marL="0" indent="0">
              <a:buNone/>
            </a:pPr>
            <a:r>
              <a:rPr lang="ru-RU" sz="1900" b="1" dirty="0">
                <a:latin typeface="Times New Roman" panose="02020603050405020304" pitchFamily="18" charset="0"/>
                <a:cs typeface="Times New Roman" panose="02020603050405020304" pitchFamily="18" charset="0"/>
              </a:rPr>
              <a:t>Серозный плеврит</a:t>
            </a:r>
            <a:r>
              <a:rPr lang="ru-RU" sz="1900" dirty="0">
                <a:latin typeface="Times New Roman" panose="02020603050405020304" pitchFamily="18" charset="0"/>
                <a:cs typeface="Times New Roman" panose="02020603050405020304" pitchFamily="18" charset="0"/>
              </a:rPr>
              <a:t> (чаще туберкулезной или ревматической этиологии) начинается постепенно. В течение 1- 3 недель наблюдаются общее недомогание, слабость, периодические боли в груди, субфебрильная температура, изредка кашель.</a:t>
            </a:r>
          </a:p>
          <a:p>
            <a:pPr marL="0" indent="0">
              <a:buNone/>
            </a:pPr>
            <a:r>
              <a:rPr lang="ru-RU" sz="1900" dirty="0">
                <a:latin typeface="Times New Roman" panose="02020603050405020304" pitchFamily="18" charset="0"/>
                <a:cs typeface="Times New Roman" panose="02020603050405020304" pitchFamily="18" charset="0"/>
              </a:rPr>
              <a:t>В последующем температура становится высокой, усиливается боль в груди, появляется одышка. Иногда заболевание протекает как остро инфекционное с общей интоксикацией, без выраженного плеврального синдрома. По мере накопления экссудата одышка резко нарастает за счет коллапса легкого и особенно давления на органы средостения. У людей пожилого возраста заболевание может протекать без повышения температуры и болей в грудной клетке.</a:t>
            </a:r>
          </a:p>
          <a:p>
            <a:pPr marL="0" indent="0">
              <a:buNone/>
            </a:pPr>
            <a:r>
              <a:rPr lang="ru-RU" sz="1900" dirty="0">
                <a:latin typeface="Times New Roman" panose="02020603050405020304" pitchFamily="18" charset="0"/>
                <a:cs typeface="Times New Roman" panose="02020603050405020304" pitchFamily="18" charset="0"/>
              </a:rPr>
              <a:t>Течение острого серозного плеврита имеет три фазы: период экссудации, стабилизации и резорбции выпота. При осмотре больных в фазе экссудации отмечается ограничение дыхательных экскурсий пораженной стороны, иногда сглаженность </a:t>
            </a:r>
            <a:r>
              <a:rPr lang="ru-RU" sz="1900" dirty="0" err="1">
                <a:latin typeface="Times New Roman" panose="02020603050405020304" pitchFamily="18" charset="0"/>
                <a:cs typeface="Times New Roman" panose="02020603050405020304" pitchFamily="18" charset="0"/>
              </a:rPr>
              <a:t>межреберий</a:t>
            </a:r>
            <a:r>
              <a:rPr lang="ru-RU" sz="1900" dirty="0">
                <a:latin typeface="Times New Roman" panose="02020603050405020304" pitchFamily="18" charset="0"/>
                <a:cs typeface="Times New Roman" panose="02020603050405020304" pitchFamily="18" charset="0"/>
              </a:rPr>
              <a:t> и даже их выбухание. Характерно притупление </a:t>
            </a:r>
            <a:r>
              <a:rPr lang="ru-RU" sz="1900" dirty="0" err="1">
                <a:latin typeface="Times New Roman" panose="02020603050405020304" pitchFamily="18" charset="0"/>
                <a:cs typeface="Times New Roman" panose="02020603050405020304" pitchFamily="18" charset="0"/>
              </a:rPr>
              <a:t>перкуторного</a:t>
            </a:r>
            <a:r>
              <a:rPr lang="ru-RU" sz="1900" dirty="0">
                <a:latin typeface="Times New Roman" panose="02020603050405020304" pitchFamily="18" charset="0"/>
                <a:cs typeface="Times New Roman" panose="02020603050405020304" pitchFamily="18" charset="0"/>
              </a:rPr>
              <a:t> звука с верхней границей в виде параболы.</a:t>
            </a:r>
          </a:p>
          <a:p>
            <a:pPr marL="0" indent="0">
              <a:buNone/>
            </a:pPr>
            <a:r>
              <a:rPr lang="ru-RU" sz="1900" dirty="0">
                <a:latin typeface="Times New Roman" panose="02020603050405020304" pitchFamily="18" charset="0"/>
                <a:cs typeface="Times New Roman" panose="02020603050405020304" pitchFamily="18" charset="0"/>
              </a:rPr>
              <a:t>Сначала выпот скапливается в </a:t>
            </a:r>
            <a:r>
              <a:rPr lang="ru-RU" sz="1900" dirty="0" err="1">
                <a:latin typeface="Times New Roman" panose="02020603050405020304" pitchFamily="18" charset="0"/>
                <a:cs typeface="Times New Roman" panose="02020603050405020304" pitchFamily="18" charset="0"/>
              </a:rPr>
              <a:t>наддиафрагмальном</a:t>
            </a:r>
            <a:r>
              <a:rPr lang="ru-RU" sz="1900" dirty="0">
                <a:latin typeface="Times New Roman" panose="02020603050405020304" pitchFamily="18" charset="0"/>
                <a:cs typeface="Times New Roman" panose="02020603050405020304" pitchFamily="18" charset="0"/>
              </a:rPr>
              <a:t> пространстве, где наиболее выражено отрицательное давление в плевральной полости, а затем он заполняет </a:t>
            </a:r>
            <a:r>
              <a:rPr lang="ru-RU" sz="1900" dirty="0" err="1">
                <a:latin typeface="Times New Roman" panose="02020603050405020304" pitchFamily="18" charset="0"/>
                <a:cs typeface="Times New Roman" panose="02020603050405020304" pitchFamily="18" charset="0"/>
              </a:rPr>
              <a:t>костодиафрагмальный</a:t>
            </a:r>
            <a:r>
              <a:rPr lang="ru-RU" sz="1900" dirty="0">
                <a:latin typeface="Times New Roman" panose="02020603050405020304" pitchFamily="18" charset="0"/>
                <a:cs typeface="Times New Roman" panose="02020603050405020304" pitchFamily="18" charset="0"/>
              </a:rPr>
              <a:t> синус и </a:t>
            </a:r>
            <a:r>
              <a:rPr lang="ru-RU" sz="1900" dirty="0" err="1">
                <a:latin typeface="Times New Roman" panose="02020603050405020304" pitchFamily="18" charset="0"/>
                <a:cs typeface="Times New Roman" panose="02020603050405020304" pitchFamily="18" charset="0"/>
              </a:rPr>
              <a:t>паракостальное</a:t>
            </a:r>
            <a:r>
              <a:rPr lang="ru-RU" sz="1900" dirty="0">
                <a:latin typeface="Times New Roman" panose="02020603050405020304" pitchFamily="18" charset="0"/>
                <a:cs typeface="Times New Roman" panose="02020603050405020304" pitchFamily="18" charset="0"/>
              </a:rPr>
              <a:t> пространство.</a:t>
            </a:r>
          </a:p>
          <a:p>
            <a:pPr marL="0" indent="0">
              <a:buNone/>
            </a:pPr>
            <a:endParaRPr lang="ru-RU" dirty="0"/>
          </a:p>
        </p:txBody>
      </p:sp>
    </p:spTree>
    <p:extLst>
      <p:ext uri="{BB962C8B-B14F-4D97-AF65-F5344CB8AC3E}">
        <p14:creationId xmlns:p14="http://schemas.microsoft.com/office/powerpoint/2010/main" val="2440049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404664"/>
            <a:ext cx="7992888" cy="5976664"/>
          </a:xfrm>
        </p:spPr>
        <p:txBody>
          <a:bodyPr/>
          <a:lstStyle/>
          <a:p>
            <a:r>
              <a:rPr lang="ru-RU" sz="2000" dirty="0" err="1">
                <a:latin typeface="Times New Roman" panose="02020603050405020304" pitchFamily="18" charset="0"/>
                <a:cs typeface="Times New Roman" panose="02020603050405020304" pitchFamily="18" charset="0"/>
              </a:rPr>
              <a:t>Перкуторно</a:t>
            </a:r>
            <a:r>
              <a:rPr lang="ru-RU" sz="2000" dirty="0">
                <a:latin typeface="Times New Roman" panose="02020603050405020304" pitchFamily="18" charset="0"/>
                <a:cs typeface="Times New Roman" panose="02020603050405020304" pitchFamily="18" charset="0"/>
              </a:rPr>
              <a:t> выпот определяется, если его количество превышает 250-400 мл. При накоплении большого количества жидкости наблюдается смещение органов средостения.</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Фаза стабилизации и рассасывания экссудата характеризуется стиханием признаков болезни, снижением температуры, уменьшением болей и одышки. Постепенно исчезают патологические симптомы, но шум трения плевры может прослушиваться. Обычно первая фаза длится несколько дней, а вторая и третья - до 2-3 недель.</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Сроки зависят от степени, распространенности плеврального поражения, характера основного процесса, а также от лечения.</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Рентгенологическая картина отличается </a:t>
            </a:r>
            <a:r>
              <a:rPr lang="ru-RU" sz="2000" dirty="0" err="1">
                <a:latin typeface="Times New Roman" panose="02020603050405020304" pitchFamily="18" charset="0"/>
                <a:cs typeface="Times New Roman" panose="02020603050405020304" pitchFamily="18" charset="0"/>
              </a:rPr>
              <a:t>полиморфностью</a:t>
            </a:r>
            <a:r>
              <a:rPr lang="ru-RU" sz="2000" dirty="0">
                <a:latin typeface="Times New Roman" panose="02020603050405020304" pitchFamily="18" charset="0"/>
                <a:cs typeface="Times New Roman" panose="02020603050405020304" pitchFamily="18" charset="0"/>
              </a:rPr>
              <a:t>. Если жидкость скапливается над задним скатом диафрагмы, то при исследовании больного в вертикальном положении она либо не просматривается, либо определяется как утолщение купола диафрагмы. Поэтому нужно исследовать больного в боковой позиции</a:t>
            </a:r>
          </a:p>
        </p:txBody>
      </p:sp>
    </p:spTree>
    <p:extLst>
      <p:ext uri="{BB962C8B-B14F-4D97-AF65-F5344CB8AC3E}">
        <p14:creationId xmlns:p14="http://schemas.microsoft.com/office/powerpoint/2010/main" val="1559341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5113" cy="924475"/>
          </a:xfrm>
        </p:spPr>
        <p:txBody>
          <a:bodyPr/>
          <a:lstStyle/>
          <a:p>
            <a:pPr algn="ctr"/>
            <a:r>
              <a:rPr lang="ru-RU" b="1" dirty="0">
                <a:latin typeface="Times New Roman" panose="02020603050405020304" pitchFamily="18" charset="0"/>
                <a:cs typeface="Times New Roman" panose="02020603050405020304" pitchFamily="18" charset="0"/>
              </a:rPr>
              <a:t>Экссудативный </a:t>
            </a:r>
            <a:r>
              <a:rPr lang="ru-RU" b="1" dirty="0" smtClean="0">
                <a:latin typeface="Times New Roman" panose="02020603050405020304" pitchFamily="18" charset="0"/>
                <a:cs typeface="Times New Roman" panose="02020603050405020304" pitchFamily="18" charset="0"/>
              </a:rPr>
              <a:t>плеврит</a:t>
            </a:r>
            <a:endParaRPr lang="ru-RU"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395536" y="1196752"/>
            <a:ext cx="8352928" cy="5328591"/>
          </a:xfrm>
        </p:spPr>
        <p:txBody>
          <a:bodyPr>
            <a:normAutofit lnSpcReduction="10000"/>
          </a:bodyPr>
          <a:lstStyle/>
          <a:p>
            <a:pPr marL="0" indent="0" fontAlgn="ctr">
              <a:buNone/>
            </a:pPr>
            <a:r>
              <a:rPr lang="ru-RU" dirty="0" smtClean="0">
                <a:latin typeface="Times New Roman" panose="02020603050405020304" pitchFamily="18" charset="0"/>
                <a:cs typeface="Times New Roman" panose="02020603050405020304" pitchFamily="18" charset="0"/>
              </a:rPr>
              <a:t>Экссудативные</a:t>
            </a:r>
            <a:r>
              <a:rPr lang="ru-RU" dirty="0">
                <a:latin typeface="Times New Roman" panose="02020603050405020304" pitchFamily="18" charset="0"/>
                <a:cs typeface="Times New Roman" panose="02020603050405020304" pitchFamily="18" charset="0"/>
              </a:rPr>
              <a:t>, или выпотные, плевриты по характеру выпота разделяют на серозно-фибринозные, геморрагические, гнойные, гнилостные и пр. Характер экссудата в известной мере обусловлен той причиной, которая привела к развитию плеврита.</a:t>
            </a:r>
          </a:p>
          <a:p>
            <a:pPr marL="0" indent="0" fontAlgn="ctr">
              <a:buNone/>
            </a:pPr>
            <a:r>
              <a:rPr lang="ru-RU" b="1" dirty="0">
                <a:latin typeface="Times New Roman" panose="02020603050405020304" pitchFamily="18" charset="0"/>
                <a:cs typeface="Times New Roman" panose="02020603050405020304" pitchFamily="18" charset="0"/>
              </a:rPr>
              <a:t>Причины.</a:t>
            </a:r>
            <a:endParaRPr lang="ru-RU" dirty="0">
              <a:latin typeface="Times New Roman" panose="02020603050405020304" pitchFamily="18" charset="0"/>
              <a:cs typeface="Times New Roman" panose="02020603050405020304" pitchFamily="18" charset="0"/>
            </a:endParaRPr>
          </a:p>
          <a:p>
            <a:pPr marL="0" indent="0" fontAlgn="ctr">
              <a:buNone/>
            </a:pPr>
            <a:r>
              <a:rPr lang="ru-RU" b="1" dirty="0">
                <a:latin typeface="Times New Roman" panose="02020603050405020304" pitchFamily="18" charset="0"/>
                <a:cs typeface="Times New Roman" panose="02020603050405020304" pitchFamily="18" charset="0"/>
              </a:rPr>
              <a:t>Серозно-фибринозный экссудат </a:t>
            </a:r>
            <a:r>
              <a:rPr lang="ru-RU" dirty="0">
                <a:latin typeface="Times New Roman" panose="02020603050405020304" pitchFamily="18" charset="0"/>
                <a:cs typeface="Times New Roman" panose="02020603050405020304" pitchFamily="18" charset="0"/>
              </a:rPr>
              <a:t>наиболее часто появляется при туберкулезе, системной красной волчанке; возникает как пара- или </a:t>
            </a:r>
            <a:r>
              <a:rPr lang="ru-RU" dirty="0" err="1">
                <a:latin typeface="Times New Roman" panose="02020603050405020304" pitchFamily="18" charset="0"/>
                <a:cs typeface="Times New Roman" panose="02020603050405020304" pitchFamily="18" charset="0"/>
              </a:rPr>
              <a:t>метапневмонический</a:t>
            </a:r>
            <a:r>
              <a:rPr lang="ru-RU" dirty="0">
                <a:latin typeface="Times New Roman" panose="02020603050405020304" pitchFamily="18" charset="0"/>
                <a:cs typeface="Times New Roman" panose="02020603050405020304" pitchFamily="18" charset="0"/>
              </a:rPr>
              <a:t> плеврит.</a:t>
            </a:r>
          </a:p>
          <a:p>
            <a:pPr marL="0" indent="0" fontAlgn="ctr">
              <a:buNone/>
            </a:pPr>
            <a:r>
              <a:rPr lang="ru-RU" b="1" dirty="0">
                <a:latin typeface="Times New Roman" panose="02020603050405020304" pitchFamily="18" charset="0"/>
                <a:cs typeface="Times New Roman" panose="02020603050405020304" pitchFamily="18" charset="0"/>
              </a:rPr>
              <a:t>Геморрагический экссудат </a:t>
            </a:r>
            <a:r>
              <a:rPr lang="ru-RU" dirty="0">
                <a:latin typeface="Times New Roman" panose="02020603050405020304" pitchFamily="18" charset="0"/>
                <a:cs typeface="Times New Roman" panose="02020603050405020304" pitchFamily="18" charset="0"/>
              </a:rPr>
              <a:t>наблюдается чаще всего при опухолях: раке легкого, сопровождающемся диссеминацией процесса в плевре, метастазах в плевру злокачественной опухоли внелегочной локализации, при опухоли плевры — </a:t>
            </a:r>
            <a:r>
              <a:rPr lang="ru-RU" dirty="0" err="1">
                <a:latin typeface="Times New Roman" panose="02020603050405020304" pitchFamily="18" charset="0"/>
                <a:cs typeface="Times New Roman" panose="02020603050405020304" pitchFamily="18" charset="0"/>
              </a:rPr>
              <a:t>мезотелиоме</a:t>
            </a:r>
            <a:r>
              <a:rPr lang="ru-RU" dirty="0">
                <a:latin typeface="Times New Roman" panose="02020603050405020304" pitchFamily="18" charset="0"/>
                <a:cs typeface="Times New Roman" panose="02020603050405020304" pitchFamily="18" charset="0"/>
              </a:rPr>
              <a:t>. Кроме того, геморрагический характер имеет выпот при инфаркте легкого, туберкулезе</a:t>
            </a:r>
            <a:r>
              <a:rPr lang="ru-RU" dirty="0" smtClean="0">
                <a:latin typeface="Times New Roman" panose="02020603050405020304" pitchFamily="18" charset="0"/>
                <a:cs typeface="Times New Roman" panose="02020603050405020304" pitchFamily="18" charset="0"/>
              </a:rPr>
              <a:t>.</a:t>
            </a:r>
            <a:r>
              <a:rPr lang="ru-RU" b="1" dirty="0">
                <a:latin typeface="Times New Roman" panose="02020603050405020304" pitchFamily="18" charset="0"/>
                <a:cs typeface="Times New Roman" panose="02020603050405020304" pitchFamily="18" charset="0"/>
              </a:rPr>
              <a:t> Гнойный экссудат </a:t>
            </a:r>
            <a:r>
              <a:rPr lang="ru-RU" dirty="0">
                <a:latin typeface="Times New Roman" panose="02020603050405020304" pitchFamily="18" charset="0"/>
                <a:cs typeface="Times New Roman" panose="02020603050405020304" pitchFamily="18" charset="0"/>
              </a:rPr>
              <a:t>имеет различное происхождение: в него может трансформироваться серозно-фибринозный плеврит, он может сразу приобретать гнойный характер, если плеврит развивается в результате гнойно-воспалительных процессов в легких (абсцесс, бронхоэктатическая болезнь) или соседних органах (перикардит, </a:t>
            </a:r>
            <a:r>
              <a:rPr lang="ru-RU" dirty="0" err="1">
                <a:latin typeface="Times New Roman" panose="02020603050405020304" pitchFamily="18" charset="0"/>
                <a:cs typeface="Times New Roman" panose="02020603050405020304" pitchFamily="18" charset="0"/>
              </a:rPr>
              <a:t>периэзофагит</a:t>
            </a:r>
            <a:r>
              <a:rPr lang="ru-RU" dirty="0">
                <a:latin typeface="Times New Roman" panose="02020603050405020304" pitchFamily="18" charset="0"/>
                <a:cs typeface="Times New Roman" panose="02020603050405020304" pitchFamily="18" charset="0"/>
              </a:rPr>
              <a:t>). Гнилостный выпот является, как правило, проявлением анаэробной инфекции. Чаще встречается серозно-фибринозный экссудативный плеврит.</a:t>
            </a:r>
          </a:p>
          <a:p>
            <a:pPr marL="0" indent="0">
              <a:buNone/>
            </a:pPr>
            <a:endParaRPr lang="ru-RU" dirty="0"/>
          </a:p>
        </p:txBody>
      </p:sp>
    </p:spTree>
    <p:extLst>
      <p:ext uri="{BB962C8B-B14F-4D97-AF65-F5344CB8AC3E}">
        <p14:creationId xmlns:p14="http://schemas.microsoft.com/office/powerpoint/2010/main" val="3560120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0648"/>
            <a:ext cx="7125113" cy="924475"/>
          </a:xfrm>
        </p:spPr>
        <p:txBody>
          <a:bodyPr/>
          <a:lstStyle/>
          <a:p>
            <a:pPr algn="ctr"/>
            <a:r>
              <a:rPr lang="kk-KZ" b="1" dirty="0" smtClean="0">
                <a:latin typeface="Times New Roman" panose="02020603050405020304" pitchFamily="18" charset="0"/>
                <a:cs typeface="Times New Roman" panose="02020603050405020304" pitchFamily="18" charset="0"/>
              </a:rPr>
              <a:t>Симптоматика</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1196752"/>
            <a:ext cx="8352928" cy="5328592"/>
          </a:xfrm>
        </p:spPr>
        <p:txBody>
          <a:bodyPr>
            <a:normAutofit fontScale="77500" lnSpcReduction="20000"/>
          </a:bodyPr>
          <a:lstStyle/>
          <a:p>
            <a:pPr marL="0" indent="0">
              <a:buNone/>
            </a:pPr>
            <a:r>
              <a:rPr lang="ru-RU" dirty="0">
                <a:latin typeface="Times New Roman" panose="02020603050405020304" pitchFamily="18" charset="0"/>
                <a:cs typeface="Times New Roman" panose="02020603050405020304" pitchFamily="18" charset="0"/>
              </a:rPr>
              <a:t>Существуют довольно четкие, симптомы, позволяющие своевременно диагностировать болезнь. Нарастающее количество жидкости в плевральной полости создает выявляемое при перкуссии укорочение </a:t>
            </a:r>
            <a:r>
              <a:rPr lang="ru-RU" dirty="0" err="1">
                <a:latin typeface="Times New Roman" panose="02020603050405020304" pitchFamily="18" charset="0"/>
                <a:cs typeface="Times New Roman" panose="02020603050405020304" pitchFamily="18" charset="0"/>
              </a:rPr>
              <a:t>перкуторного</a:t>
            </a:r>
            <a:r>
              <a:rPr lang="ru-RU" dirty="0">
                <a:latin typeface="Times New Roman" panose="02020603050405020304" pitchFamily="18" charset="0"/>
                <a:cs typeface="Times New Roman" panose="02020603050405020304" pitchFamily="18" charset="0"/>
              </a:rPr>
              <a:t> звука (рис. 19), причем верхняя граница жидкости представляет собой косую линию характерной формы (линия </a:t>
            </a:r>
            <a:r>
              <a:rPr lang="ru-RU" dirty="0" err="1">
                <a:latin typeface="Times New Roman" panose="02020603050405020304" pitchFamily="18" charset="0"/>
                <a:cs typeface="Times New Roman" panose="02020603050405020304" pitchFamily="18" charset="0"/>
              </a:rPr>
              <a:t>Дамуазо</a:t>
            </a:r>
            <a:r>
              <a:rPr lang="ru-RU" dirty="0">
                <a:latin typeface="Times New Roman" panose="02020603050405020304" pitchFamily="18" charset="0"/>
                <a:cs typeface="Times New Roman" panose="02020603050405020304" pitchFamily="18" charset="0"/>
              </a:rPr>
              <a:t>), хорошо видимую на рентгенограмме. При аускультации в области тупого звука определяется резко ослабленное дыхание; несколько выше границы экссудата дыхание обычно бронхиальное, что обусловлено сжатием легкого и вытеснением из него воздуха.</a:t>
            </a:r>
          </a:p>
          <a:p>
            <a:pPr marL="0" indent="0">
              <a:buNone/>
            </a:pPr>
            <a:r>
              <a:rPr lang="ru-RU" dirty="0">
                <a:latin typeface="Times New Roman" panose="02020603050405020304" pitchFamily="18" charset="0"/>
                <a:cs typeface="Times New Roman" panose="02020603050405020304" pitchFamily="18" charset="0"/>
              </a:rPr>
              <a:t>Существенное значение имеют результаты плевральной пункции, которая позволяет удостовериться в наличии экссудата и установить его характер. При достаточно большом выпоте пункцию производят в восьмом </a:t>
            </a:r>
            <a:r>
              <a:rPr lang="ru-RU" dirty="0" err="1">
                <a:latin typeface="Times New Roman" panose="02020603050405020304" pitchFamily="18" charset="0"/>
                <a:cs typeface="Times New Roman" panose="02020603050405020304" pitchFamily="18" charset="0"/>
              </a:rPr>
              <a:t>межреберье</a:t>
            </a:r>
            <a:r>
              <a:rPr lang="ru-RU" dirty="0">
                <a:latin typeface="Times New Roman" panose="02020603050405020304" pitchFamily="18" charset="0"/>
                <a:cs typeface="Times New Roman" panose="02020603050405020304" pitchFamily="18" charset="0"/>
              </a:rPr>
              <a:t> по задней подмышечной линии. Полученную при пункции жидкость оценивают по цвету, консистенции, запаху и отправляют в различные лаборатории: биологических жидкостей, микробиологическую (в стерильной пробирке), а в ряде случаев и в биохимическую (определение наличия сахара и ферментов).</a:t>
            </a:r>
          </a:p>
          <a:p>
            <a:pPr marL="0" indent="0">
              <a:buNone/>
            </a:pPr>
            <a:r>
              <a:rPr lang="ru-RU" dirty="0">
                <a:latin typeface="Times New Roman" panose="02020603050405020304" pitchFamily="18" charset="0"/>
                <a:cs typeface="Times New Roman" panose="02020603050405020304" pitchFamily="18" charset="0"/>
              </a:rPr>
              <a:t>Экссудат при серозно-фибринозном плеврите представляет собой прозрачную жидкость бледно-желтого цвета; отмечается положительная проба </a:t>
            </a:r>
            <a:r>
              <a:rPr lang="ru-RU" dirty="0" err="1">
                <a:latin typeface="Times New Roman" panose="02020603050405020304" pitchFamily="18" charset="0"/>
                <a:cs typeface="Times New Roman" panose="02020603050405020304" pitchFamily="18" charset="0"/>
              </a:rPr>
              <a:t>Ривальта</a:t>
            </a:r>
            <a:r>
              <a:rPr lang="ru-RU" dirty="0">
                <a:latin typeface="Times New Roman" panose="02020603050405020304" pitchFamily="18" charset="0"/>
                <a:cs typeface="Times New Roman" panose="02020603050405020304" pitchFamily="18" charset="0"/>
              </a:rPr>
              <a:t> (выпадение в осадок </a:t>
            </a:r>
            <a:r>
              <a:rPr lang="ru-RU" dirty="0" err="1">
                <a:latin typeface="Times New Roman" panose="02020603050405020304" pitchFamily="18" charset="0"/>
                <a:cs typeface="Times New Roman" panose="02020603050405020304" pitchFamily="18" charset="0"/>
              </a:rPr>
              <a:t>серомуцина</a:t>
            </a:r>
            <a:r>
              <a:rPr lang="ru-RU" dirty="0">
                <a:latin typeface="Times New Roman" panose="02020603050405020304" pitchFamily="18" charset="0"/>
                <a:cs typeface="Times New Roman" panose="02020603050405020304" pitchFamily="18" charset="0"/>
              </a:rPr>
              <a:t> при контакте экссудата с каплей уксусной кислоты). Исследование в лаборатории биологических жидкостей особенно важно для определения удельного веса и обнаружения белка. По этим показателям в большинстве случаев удается отличить экссудат от транссудата. Для геморрагического выпота характерно специфическое окрашивание полученной жидкости, при микроскопии которой эритроциты покрывают все поле зрения. Находкой при микроскопическом исследовании полученной жидкости могут стать атипические клетки, характерные для опухоли.</a:t>
            </a:r>
          </a:p>
          <a:p>
            <a:pPr marL="0" indent="0">
              <a:buNone/>
            </a:pPr>
            <a:r>
              <a:rPr lang="ru-RU" dirty="0">
                <a:latin typeface="Times New Roman" panose="02020603050405020304" pitchFamily="18" charset="0"/>
                <a:cs typeface="Times New Roman" panose="02020603050405020304" pitchFamily="18" charset="0"/>
              </a:rPr>
              <a:t>Обычно экссудативный плеврит длится 3—6 недели. При диссеминации туберкулезного процесса с поражением плевральных листков течение более затяжное, иногда до нескольких месяцев. Течение гнойного плеврита во многом зависит от того, как скоро его обнаружили и эвакуировали из плевральной полости гной, потому что самозаживления гнойного плеврита обычно не наступает. После рассасывания экссудата могут появиться плевральные спайки. Они могут приводить к ограничению подвижности легких и диафрагмы, к перетяжке сердца в пораженную сторону, иногда к стойким деформациям грудной клетки</a:t>
            </a:r>
          </a:p>
          <a:p>
            <a:pPr marL="0" indent="0">
              <a:buNone/>
            </a:pPr>
            <a:endParaRPr lang="ru-RU" dirty="0"/>
          </a:p>
        </p:txBody>
      </p:sp>
    </p:spTree>
    <p:extLst>
      <p:ext uri="{BB962C8B-B14F-4D97-AF65-F5344CB8AC3E}">
        <p14:creationId xmlns:p14="http://schemas.microsoft.com/office/powerpoint/2010/main" val="1830291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b="1" dirty="0" smtClean="0">
                <a:latin typeface="Times New Roman" panose="02020603050405020304" pitchFamily="18" charset="0"/>
                <a:cs typeface="Times New Roman" panose="02020603050405020304" pitchFamily="18" charset="0"/>
              </a:rPr>
              <a:t>Заключение</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Профилактика плевритов состоит в предупреждении и лечении тех болезней, которые приводят к возникновению плевритов, в первую очередь туберкулеза и неспецифических легочных заболеваний (острых и хронических), а также в повышении защитных сил организма (закаливание, физическая тренировка и т. п.). Больные, перенесшие плеврит, должны находиться на диспансерном наблюдении (в случае его туберкулезной этиологии в противотуберкулезном диспансере). Через 4—6 месяцев после перенесенного экссудативного плеврита целесообразно контрольное рентгенологическое исследование легких.</a:t>
            </a:r>
          </a:p>
        </p:txBody>
      </p:sp>
    </p:spTree>
    <p:extLst>
      <p:ext uri="{BB962C8B-B14F-4D97-AF65-F5344CB8AC3E}">
        <p14:creationId xmlns:p14="http://schemas.microsoft.com/office/powerpoint/2010/main" val="2963105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332656"/>
            <a:ext cx="7125113" cy="924475"/>
          </a:xfrm>
        </p:spPr>
        <p:txBody>
          <a:bodyPr/>
          <a:lstStyle/>
          <a:p>
            <a:r>
              <a:rPr lang="kk-KZ" dirty="0" smtClean="0">
                <a:latin typeface="Times New Roman" panose="02020603050405020304" pitchFamily="18" charset="0"/>
                <a:cs typeface="Times New Roman" panose="02020603050405020304" pitchFamily="18" charset="0"/>
              </a:rPr>
              <a:t>Список литературы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1412776"/>
            <a:ext cx="8280920" cy="5040561"/>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1. Пропедевтика внутренних болезней. </a:t>
            </a:r>
            <a:r>
              <a:rPr lang="ru-RU" dirty="0" err="1">
                <a:latin typeface="Times New Roman" panose="02020603050405020304" pitchFamily="18" charset="0"/>
                <a:cs typeface="Times New Roman" panose="02020603050405020304" pitchFamily="18" charset="0"/>
              </a:rPr>
              <a:t>Гребенев</a:t>
            </a:r>
            <a:r>
              <a:rPr lang="ru-RU" dirty="0">
                <a:latin typeface="Times New Roman" panose="02020603050405020304" pitchFamily="18" charset="0"/>
                <a:cs typeface="Times New Roman" panose="02020603050405020304" pitchFamily="18" charset="0"/>
              </a:rPr>
              <a:t> А. Л., 6-е изд. М., 2005.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2. Пропедевтика внутренних болезней. Мухин Н.А., Моисеев В.С., изд. дом ГЕОТАР-МЕД. М., 2007.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3. Пропедевтика внутренних болезней. Учебное пособие. Под ред. Шамова И. А., М., 2007.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4. Пропедевтика внутренних болезней вопросы, ситуационные задачи, ответы. Учебное пособие. Ростов-на-Дону. «Феникс». 2007.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5. Пропедевтика внутренних болезней. Практикум. Ивашкин В. С., Султанов В. В., изд. «</a:t>
            </a:r>
            <a:r>
              <a:rPr lang="ru-RU" dirty="0" err="1">
                <a:latin typeface="Times New Roman" panose="02020603050405020304" pitchFamily="18" charset="0"/>
                <a:cs typeface="Times New Roman" panose="02020603050405020304" pitchFamily="18" charset="0"/>
              </a:rPr>
              <a:t>Литтерра</a:t>
            </a:r>
            <a:r>
              <a:rPr lang="ru-RU" dirty="0">
                <a:latin typeface="Times New Roman" panose="02020603050405020304" pitchFamily="18" charset="0"/>
                <a:cs typeface="Times New Roman" panose="02020603050405020304" pitchFamily="18" charset="0"/>
              </a:rPr>
              <a:t>», М., 2007.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6. Пропедевтика заболеваний сердечно-сосудистой системы. Ивашкин В.Т., </a:t>
            </a:r>
            <a:r>
              <a:rPr lang="ru-RU" dirty="0" err="1">
                <a:latin typeface="Times New Roman" panose="02020603050405020304" pitchFamily="18" charset="0"/>
                <a:cs typeface="Times New Roman" panose="02020603050405020304" pitchFamily="18" charset="0"/>
              </a:rPr>
              <a:t>Драпкина</a:t>
            </a:r>
            <a:r>
              <a:rPr lang="ru-RU" dirty="0">
                <a:latin typeface="Times New Roman" panose="02020603050405020304" pitchFamily="18" charset="0"/>
                <a:cs typeface="Times New Roman" panose="02020603050405020304" pitchFamily="18" charset="0"/>
              </a:rPr>
              <a:t> О.М., ООО «Изд. дом» «М-вести». М. 2003.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7. Азбука ЭКГ и боли в сердце. Ю.И. </a:t>
            </a:r>
            <a:r>
              <a:rPr lang="ru-RU" dirty="0" err="1">
                <a:latin typeface="Times New Roman" panose="02020603050405020304" pitchFamily="18" charset="0"/>
                <a:cs typeface="Times New Roman" panose="02020603050405020304" pitchFamily="18" charset="0"/>
              </a:rPr>
              <a:t>Зудбинов</a:t>
            </a:r>
            <a:r>
              <a:rPr lang="ru-RU" dirty="0">
                <a:latin typeface="Times New Roman" panose="02020603050405020304" pitchFamily="18" charset="0"/>
                <a:cs typeface="Times New Roman" panose="02020603050405020304" pitchFamily="18" charset="0"/>
              </a:rPr>
              <a:t>. Ростов-на-Дону. «Феникс». 2003.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8. Клиническая электрокардиография. Ф. </a:t>
            </a:r>
            <a:r>
              <a:rPr lang="ru-RU" dirty="0" err="1">
                <a:latin typeface="Times New Roman" panose="02020603050405020304" pitchFamily="18" charset="0"/>
                <a:cs typeface="Times New Roman" panose="02020603050405020304" pitchFamily="18" charset="0"/>
              </a:rPr>
              <a:t>Циммерман</a:t>
            </a:r>
            <a:r>
              <a:rPr lang="ru-RU" dirty="0">
                <a:latin typeface="Times New Roman" panose="02020603050405020304" pitchFamily="18" charset="0"/>
                <a:cs typeface="Times New Roman" panose="02020603050405020304" pitchFamily="18" charset="0"/>
              </a:rPr>
              <a:t>. М., 2000.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9. Пропедевтика внутренних болезней. Учебное пособие. Смирнова Е. В., 2002.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10. Пропедевтика внутренних болезней. </a:t>
            </a:r>
            <a:r>
              <a:rPr lang="ru-RU" dirty="0" err="1">
                <a:latin typeface="Times New Roman" panose="02020603050405020304" pitchFamily="18" charset="0"/>
                <a:cs typeface="Times New Roman" panose="02020603050405020304" pitchFamily="18" charset="0"/>
              </a:rPr>
              <a:t>Жмуров</a:t>
            </a:r>
            <a:r>
              <a:rPr lang="ru-RU" dirty="0">
                <a:latin typeface="Times New Roman" panose="02020603050405020304" pitchFamily="18" charset="0"/>
                <a:cs typeface="Times New Roman" panose="02020603050405020304" pitchFamily="18" charset="0"/>
              </a:rPr>
              <a:t> А.В., </a:t>
            </a:r>
            <a:r>
              <a:rPr lang="ru-RU" dirty="0" err="1">
                <a:latin typeface="Times New Roman" panose="02020603050405020304" pitchFamily="18" charset="0"/>
                <a:cs typeface="Times New Roman" panose="02020603050405020304" pitchFamily="18" charset="0"/>
              </a:rPr>
              <a:t>Малишевский</a:t>
            </a:r>
            <a:r>
              <a:rPr lang="ru-RU" dirty="0">
                <a:latin typeface="Times New Roman" panose="02020603050405020304" pitchFamily="18" charset="0"/>
                <a:cs typeface="Times New Roman" panose="02020603050405020304" pitchFamily="18" charset="0"/>
              </a:rPr>
              <a:t> М.В. изд. НГМА. 2001.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11. Непосредственное исследование больного. Эпштейн О., и др., М., С.-Пб. 2001. </a:t>
            </a:r>
          </a:p>
        </p:txBody>
      </p:sp>
    </p:spTree>
    <p:extLst>
      <p:ext uri="{BB962C8B-B14F-4D97-AF65-F5344CB8AC3E}">
        <p14:creationId xmlns:p14="http://schemas.microsoft.com/office/powerpoint/2010/main" val="2718047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latin typeface="Times New Roman" panose="02020603050405020304" pitchFamily="18" charset="0"/>
                <a:cs typeface="Times New Roman" panose="02020603050405020304" pitchFamily="18" charset="0"/>
              </a:rPr>
              <a:t>План</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09443" y="1807361"/>
            <a:ext cx="7125112" cy="4357943"/>
          </a:xfrm>
        </p:spPr>
        <p:txBody>
          <a:bodyPr>
            <a:noAutofit/>
          </a:bodyPr>
          <a:lstStyle/>
          <a:p>
            <a:pPr marL="0" indent="0">
              <a:buNone/>
            </a:pPr>
            <a:r>
              <a:rPr lang="kk-KZ" dirty="0" smtClean="0">
                <a:latin typeface="Times New Roman" panose="02020603050405020304" pitchFamily="18" charset="0"/>
                <a:cs typeface="Times New Roman" panose="02020603050405020304" pitchFamily="18" charset="0"/>
              </a:rPr>
              <a:t>І. Введение</a:t>
            </a:r>
          </a:p>
          <a:p>
            <a:pPr marL="0" indent="0">
              <a:buNone/>
            </a:pPr>
            <a:r>
              <a:rPr lang="kk-KZ" dirty="0" smtClean="0">
                <a:latin typeface="Times New Roman" panose="02020603050405020304" pitchFamily="18" charset="0"/>
                <a:cs typeface="Times New Roman" panose="02020603050405020304" pitchFamily="18" charset="0"/>
              </a:rPr>
              <a:t>ІІ. Основная часть</a:t>
            </a:r>
          </a:p>
          <a:p>
            <a:pPr marL="0" indent="0">
              <a:buNone/>
            </a:pPr>
            <a:r>
              <a:rPr lang="ru-RU" dirty="0" smtClean="0">
                <a:latin typeface="Times New Roman" panose="02020603050405020304" pitchFamily="18" charset="0"/>
                <a:cs typeface="Times New Roman" panose="02020603050405020304" pitchFamily="18" charset="0"/>
              </a:rPr>
              <a:t>1. Плевральный выпот</a:t>
            </a:r>
          </a:p>
          <a:p>
            <a:pPr marL="0" indent="0">
              <a:buNone/>
            </a:pPr>
            <a:r>
              <a:rPr lang="ru-RU" dirty="0" smtClean="0">
                <a:latin typeface="Times New Roman" panose="02020603050405020304" pitchFamily="18" charset="0"/>
                <a:cs typeface="Times New Roman" panose="02020603050405020304" pitchFamily="18" charset="0"/>
              </a:rPr>
              <a:t>2. Выпот</a:t>
            </a:r>
            <a:r>
              <a:rPr lang="ru-RU" dirty="0">
                <a:latin typeface="Times New Roman" panose="02020603050405020304" pitchFamily="18" charset="0"/>
                <a:cs typeface="Times New Roman" panose="02020603050405020304" pitchFamily="18" charset="0"/>
              </a:rPr>
              <a:t>, обусловленный вторичным туберкулезом</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3. Выпоты </a:t>
            </a:r>
            <a:r>
              <a:rPr lang="ru-RU" dirty="0">
                <a:latin typeface="Times New Roman" panose="02020603050405020304" pitchFamily="18" charset="0"/>
                <a:cs typeface="Times New Roman" panose="02020603050405020304" pitchFamily="18" charset="0"/>
              </a:rPr>
              <a:t>неопластической </a:t>
            </a:r>
            <a:r>
              <a:rPr lang="ru-RU" dirty="0" smtClean="0">
                <a:latin typeface="Times New Roman" panose="02020603050405020304" pitchFamily="18" charset="0"/>
                <a:cs typeface="Times New Roman" panose="02020603050405020304" pitchFamily="18" charset="0"/>
              </a:rPr>
              <a:t>этиологии</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4. Эозинофильный </a:t>
            </a:r>
            <a:r>
              <a:rPr lang="ru-RU" dirty="0">
                <a:latin typeface="Times New Roman" panose="02020603050405020304" pitchFamily="18" charset="0"/>
                <a:cs typeface="Times New Roman" panose="02020603050405020304" pitchFamily="18" charset="0"/>
              </a:rPr>
              <a:t>выпот</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5. Сухой плеврит</a:t>
            </a:r>
          </a:p>
          <a:p>
            <a:pPr marL="0" indent="0">
              <a:buNone/>
            </a:pPr>
            <a:r>
              <a:rPr lang="ru-RU" dirty="0" smtClean="0">
                <a:latin typeface="Times New Roman" panose="02020603050405020304" pitchFamily="18" charset="0"/>
                <a:cs typeface="Times New Roman" panose="02020603050405020304" pitchFamily="18" charset="0"/>
              </a:rPr>
              <a:t>6. Серозный плеврит</a:t>
            </a:r>
          </a:p>
          <a:p>
            <a:pPr marL="0" indent="0">
              <a:buNone/>
            </a:pPr>
            <a:r>
              <a:rPr lang="ru-RU" dirty="0" smtClean="0">
                <a:latin typeface="Times New Roman" panose="02020603050405020304" pitchFamily="18" charset="0"/>
                <a:cs typeface="Times New Roman" panose="02020603050405020304" pitchFamily="18" charset="0"/>
              </a:rPr>
              <a:t>7. Экссудативный </a:t>
            </a:r>
            <a:r>
              <a:rPr lang="ru-RU" dirty="0">
                <a:latin typeface="Times New Roman" panose="02020603050405020304" pitchFamily="18" charset="0"/>
                <a:cs typeface="Times New Roman" panose="02020603050405020304" pitchFamily="18" charset="0"/>
              </a:rPr>
              <a:t>плеврит</a:t>
            </a:r>
          </a:p>
          <a:p>
            <a:pPr marL="0" indent="0">
              <a:buNone/>
            </a:pPr>
            <a:r>
              <a:rPr lang="kk-KZ" dirty="0" smtClean="0">
                <a:latin typeface="Times New Roman" panose="02020603050405020304" pitchFamily="18" charset="0"/>
                <a:cs typeface="Times New Roman" panose="02020603050405020304" pitchFamily="18" charset="0"/>
              </a:rPr>
              <a:t>8. Симптоматика</a:t>
            </a:r>
          </a:p>
          <a:p>
            <a:pPr marL="0" indent="0">
              <a:buNone/>
            </a:pPr>
            <a:r>
              <a:rPr lang="kk-KZ" dirty="0" smtClean="0">
                <a:latin typeface="Times New Roman" panose="02020603050405020304" pitchFamily="18" charset="0"/>
                <a:cs typeface="Times New Roman" panose="02020603050405020304" pitchFamily="18" charset="0"/>
              </a:rPr>
              <a:t>ІІІ. Заключение</a:t>
            </a:r>
          </a:p>
          <a:p>
            <a:pPr marL="0" indent="0">
              <a:buNone/>
            </a:pPr>
            <a:r>
              <a:rPr lang="kk-KZ" dirty="0" smtClean="0">
                <a:latin typeface="Times New Roman" panose="02020603050405020304" pitchFamily="18" charset="0"/>
                <a:cs typeface="Times New Roman" panose="02020603050405020304" pitchFamily="18" charset="0"/>
              </a:rPr>
              <a:t>І</a:t>
            </a:r>
            <a:r>
              <a:rPr lang="en-US" dirty="0" smtClean="0">
                <a:latin typeface="Times New Roman" panose="02020603050405020304" pitchFamily="18" charset="0"/>
                <a:cs typeface="Times New Roman" panose="02020603050405020304" pitchFamily="18" charset="0"/>
              </a:rPr>
              <a:t>V</a:t>
            </a:r>
            <a:r>
              <a:rPr lang="kk-KZ" dirty="0" smtClean="0">
                <a:latin typeface="Times New Roman" panose="02020603050405020304" pitchFamily="18" charset="0"/>
                <a:cs typeface="Times New Roman" panose="02020603050405020304" pitchFamily="18" charset="0"/>
              </a:rPr>
              <a:t>. Список литературы</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8445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smtClean="0">
                <a:latin typeface="Times New Roman" panose="02020603050405020304" pitchFamily="18" charset="0"/>
                <a:cs typeface="Times New Roman" panose="02020603050405020304" pitchFamily="18" charset="0"/>
              </a:rPr>
              <a:t>Введение</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807361"/>
            <a:ext cx="8208912" cy="4501959"/>
          </a:xfrm>
        </p:spPr>
        <p:txBody>
          <a:bodyPr>
            <a:normAutofit/>
          </a:bodyPr>
          <a:lstStyle/>
          <a:p>
            <a:pPr marL="0" indent="0" algn="just">
              <a:buNone/>
            </a:pPr>
            <a:r>
              <a:rPr lang="ru-RU" sz="2000" b="1" dirty="0" smtClean="0">
                <a:latin typeface="Times New Roman" panose="02020603050405020304" pitchFamily="18" charset="0"/>
                <a:cs typeface="Times New Roman" panose="02020603050405020304" pitchFamily="18" charset="0"/>
              </a:rPr>
              <a:t>Плеврит - э</a:t>
            </a:r>
            <a:r>
              <a:rPr lang="ru-RU" sz="2000" dirty="0" smtClean="0">
                <a:latin typeface="Times New Roman" panose="02020603050405020304" pitchFamily="18" charset="0"/>
                <a:cs typeface="Times New Roman" panose="02020603050405020304" pitchFamily="18" charset="0"/>
              </a:rPr>
              <a:t>то </a:t>
            </a:r>
            <a:r>
              <a:rPr lang="ru-RU" sz="2000" dirty="0">
                <a:latin typeface="Times New Roman" panose="02020603050405020304" pitchFamily="18" charset="0"/>
                <a:cs typeface="Times New Roman" panose="02020603050405020304" pitchFamily="18" charset="0"/>
              </a:rPr>
              <a:t>воспаление плевры, которое может сопутствовать пневмонии, туберкулезу, инфаркту легкого и новообразованию. Плевральная боль при отсутствии </a:t>
            </a:r>
            <a:r>
              <a:rPr lang="ru-RU" sz="2000" dirty="0" err="1">
                <a:latin typeface="Times New Roman" panose="02020603050405020304" pitchFamily="18" charset="0"/>
                <a:cs typeface="Times New Roman" panose="02020603050405020304" pitchFamily="18" charset="0"/>
              </a:rPr>
              <a:t>физикаль-ных</a:t>
            </a:r>
            <a:r>
              <a:rPr lang="ru-RU" sz="2000" dirty="0">
                <a:latin typeface="Times New Roman" panose="02020603050405020304" pitchFamily="18" charset="0"/>
                <a:cs typeface="Times New Roman" panose="02020603050405020304" pitchFamily="18" charset="0"/>
              </a:rPr>
              <a:t> и рентгенологических данных указывает на эпидемическую </a:t>
            </a:r>
            <a:r>
              <a:rPr lang="ru-RU" sz="2000" dirty="0" err="1">
                <a:latin typeface="Times New Roman" panose="02020603050405020304" pitchFamily="18" charset="0"/>
                <a:cs typeface="Times New Roman" panose="02020603050405020304" pitchFamily="18" charset="0"/>
              </a:rPr>
              <a:t>плевродинию</a:t>
            </a:r>
            <a:r>
              <a:rPr lang="ru-RU" sz="2000" dirty="0">
                <a:latin typeface="Times New Roman" panose="02020603050405020304" pitchFamily="18" charset="0"/>
                <a:cs typeface="Times New Roman" panose="02020603050405020304" pitchFamily="18" charset="0"/>
              </a:rPr>
              <a:t> (вирусное воспаление межреберных мышц). Кровохарканье и вовлечение в процесс легочной паренхимы, отмечаемое на рентгенограмме грудной клетки, свидетельствуют об инфекции или инфаркте. Плевральный выпот без поражения паренхимы заболевания — признак осложнения после туберкулеза, </a:t>
            </a:r>
            <a:r>
              <a:rPr lang="ru-RU" sz="2000" dirty="0" err="1">
                <a:latin typeface="Times New Roman" panose="02020603050405020304" pitchFamily="18" charset="0"/>
                <a:cs typeface="Times New Roman" panose="02020603050405020304" pitchFamily="18" charset="0"/>
              </a:rPr>
              <a:t>поддиафрагмального</a:t>
            </a:r>
            <a:r>
              <a:rPr lang="ru-RU" sz="2000" dirty="0">
                <a:latin typeface="Times New Roman" panose="02020603050405020304" pitchFamily="18" charset="0"/>
                <a:cs typeface="Times New Roman" panose="02020603050405020304" pitchFamily="18" charset="0"/>
              </a:rPr>
              <a:t> абсцесса, </a:t>
            </a:r>
            <a:r>
              <a:rPr lang="ru-RU" sz="2000" dirty="0" err="1">
                <a:latin typeface="Times New Roman" panose="02020603050405020304" pitchFamily="18" charset="0"/>
                <a:cs typeface="Times New Roman" panose="02020603050405020304" pitchFamily="18" charset="0"/>
              </a:rPr>
              <a:t>мезотелиомы</a:t>
            </a:r>
            <a:r>
              <a:rPr lang="ru-RU" sz="2000" dirty="0">
                <a:latin typeface="Times New Roman" panose="02020603050405020304" pitchFamily="18" charset="0"/>
                <a:cs typeface="Times New Roman" panose="02020603050405020304" pitchFamily="18" charset="0"/>
              </a:rPr>
              <a:t>, ДБСТ или первичной бактериальной инфекции плеврального пространства.</a:t>
            </a:r>
          </a:p>
          <a:p>
            <a:pPr marL="0" indent="0">
              <a:buNone/>
            </a:pPr>
            <a:endParaRPr lang="ru-RU" dirty="0"/>
          </a:p>
        </p:txBody>
      </p:sp>
    </p:spTree>
    <p:extLst>
      <p:ext uri="{BB962C8B-B14F-4D97-AF65-F5344CB8AC3E}">
        <p14:creationId xmlns:p14="http://schemas.microsoft.com/office/powerpoint/2010/main" val="694962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3528" y="332656"/>
            <a:ext cx="8424936" cy="6264696"/>
          </a:xfrm>
        </p:spPr>
        <p:txBody>
          <a:bodyPr/>
          <a:lstStyle/>
          <a:p>
            <a:r>
              <a:rPr lang="ru-RU" sz="2000" b="1" dirty="0">
                <a:latin typeface="Times New Roman" panose="02020603050405020304" pitchFamily="18" charset="0"/>
                <a:cs typeface="Times New Roman" panose="02020603050405020304" pitchFamily="18" charset="0"/>
              </a:rPr>
              <a:t>Плевральный выпот</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Может отсутствовать при плеврите или сопровождать его. В основном выпот при поражении плевры сходен с плазмой крови (экссудат); выпот при нормальном состоянии плевры является </a:t>
            </a:r>
            <a:r>
              <a:rPr lang="ru-RU" sz="1800" dirty="0" err="1">
                <a:latin typeface="Times New Roman" panose="02020603050405020304" pitchFamily="18" charset="0"/>
                <a:cs typeface="Times New Roman" panose="02020603050405020304" pitchFamily="18" charset="0"/>
              </a:rPr>
              <a:t>ультрафильтратом</a:t>
            </a:r>
            <a:r>
              <a:rPr lang="ru-RU" sz="1800" dirty="0">
                <a:latin typeface="Times New Roman" panose="02020603050405020304" pitchFamily="18" charset="0"/>
                <a:cs typeface="Times New Roman" panose="02020603050405020304" pitchFamily="18" charset="0"/>
              </a:rPr>
              <a:t> плазмы крови (транссудат). Экссудаты отвечают по меньшей мере одному из следующих критериев: высокое отношение общий белок жидкости/общий белок сыворотки (&gt; 0,5), активность ЛДГ в плевральной жидкости выше, чем </a:t>
            </a:r>
            <a:r>
              <a:rPr lang="ru-RU" sz="1800" baseline="30000" dirty="0">
                <a:latin typeface="Times New Roman" panose="02020603050405020304" pitchFamily="18" charset="0"/>
                <a:cs typeface="Times New Roman" panose="02020603050405020304" pitchFamily="18" charset="0"/>
              </a:rPr>
              <a:t>2</a:t>
            </a:r>
            <a:r>
              <a:rPr lang="ru-RU" sz="1800" dirty="0">
                <a:latin typeface="Times New Roman" panose="02020603050405020304" pitchFamily="18" charset="0"/>
                <a:cs typeface="Times New Roman" panose="02020603050405020304" pitchFamily="18" charset="0"/>
              </a:rPr>
              <a:t>/</a:t>
            </a:r>
            <a:r>
              <a:rPr lang="ru-RU" sz="1800" baseline="-25000" dirty="0">
                <a:latin typeface="Times New Roman" panose="02020603050405020304" pitchFamily="18" charset="0"/>
                <a:cs typeface="Times New Roman" panose="02020603050405020304" pitchFamily="18" charset="0"/>
              </a:rPr>
              <a:t>3</a:t>
            </a:r>
            <a:r>
              <a:rPr lang="ru-RU" sz="1800" dirty="0">
                <a:latin typeface="Times New Roman" panose="02020603050405020304" pitchFamily="18" charset="0"/>
                <a:cs typeface="Times New Roman" panose="02020603050405020304" pitchFamily="18" charset="0"/>
              </a:rPr>
              <a:t> предельно допустимой нормы в сыворотке, или отношение активности ЛДГ в плевральной жидкости к ЛДГ в сыворотке превышает 0,6. Ведущими причинами </a:t>
            </a:r>
            <a:r>
              <a:rPr lang="ru-RU" sz="1800" dirty="0" err="1">
                <a:latin typeface="Times New Roman" panose="02020603050405020304" pitchFamily="18" charset="0"/>
                <a:cs typeface="Times New Roman" panose="02020603050405020304" pitchFamily="18" charset="0"/>
              </a:rPr>
              <a:t>транссудатных</a:t>
            </a:r>
            <a:r>
              <a:rPr lang="ru-RU" sz="1800" dirty="0">
                <a:latin typeface="Times New Roman" panose="02020603050405020304" pitchFamily="18" charset="0"/>
                <a:cs typeface="Times New Roman" panose="02020603050405020304" pitchFamily="18" charset="0"/>
              </a:rPr>
              <a:t> плевральных выпотов являются лево-желудочковая недостаточность, ТЭЛА и цирроз. Ведущие причины экссудативных выпотов: бактериальная пневмония, малигнизация, вирусная инфекция и ТЭЛА. Лабораторные данные при эмпиеме: рН &lt; 7,2, лейкоциты &gt; 1000/мл и низкий уровень глюкозы. Если врач предполагает наличие новообразования или туберкулеза, он должен выполнить закрытую биопсию плевры (табл. </a:t>
            </a:r>
            <a:r>
              <a:rPr lang="ru-RU" sz="1800" dirty="0" smtClean="0">
                <a:latin typeface="Times New Roman" panose="02020603050405020304" pitchFamily="18" charset="0"/>
                <a:cs typeface="Times New Roman" panose="02020603050405020304" pitchFamily="18" charset="0"/>
              </a:rPr>
              <a:t>1). </a:t>
            </a:r>
            <a:r>
              <a:rPr lang="ru-RU" sz="1800" dirty="0">
                <a:latin typeface="Times New Roman" panose="02020603050405020304" pitchFamily="18" charset="0"/>
                <a:cs typeface="Times New Roman" panose="02020603050405020304" pitchFamily="18" charset="0"/>
              </a:rPr>
              <a:t>Несмотря на полное обследование, не находят причины выпота у 25% больных.</a:t>
            </a:r>
            <a:br>
              <a:rPr lang="ru-RU" sz="18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Выпот, обусловленный вторичным туберкулезом</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Плевральная жидкость представляет собой экссудат с преобладанием лимфоцитов. Микобактерии туберкулеза в окрашенных мазках обнаруживают редко. Бактериологическое исследование дает положительный результат менее чем в 20% случаев. Для диагностики проводят закрытую биопсию.</a:t>
            </a:r>
          </a:p>
        </p:txBody>
      </p:sp>
    </p:spTree>
    <p:extLst>
      <p:ext uri="{BB962C8B-B14F-4D97-AF65-F5344CB8AC3E}">
        <p14:creationId xmlns:p14="http://schemas.microsoft.com/office/powerpoint/2010/main" val="10675171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3384726030"/>
              </p:ext>
            </p:extLst>
          </p:nvPr>
        </p:nvGraphicFramePr>
        <p:xfrm>
          <a:off x="395535" y="1484784"/>
          <a:ext cx="8280921" cy="4781199"/>
        </p:xfrm>
        <a:graphic>
          <a:graphicData uri="http://schemas.openxmlformats.org/drawingml/2006/table">
            <a:tbl>
              <a:tblPr/>
              <a:tblGrid>
                <a:gridCol w="2850178"/>
                <a:gridCol w="1835924"/>
                <a:gridCol w="3594819"/>
              </a:tblGrid>
              <a:tr h="189464">
                <a:tc>
                  <a:txBody>
                    <a:bodyPr/>
                    <a:lstStyle/>
                    <a:p>
                      <a:pPr algn="l"/>
                      <a:r>
                        <a:rPr lang="ru-RU" sz="1600" b="1" dirty="0">
                          <a:solidFill>
                            <a:schemeClr val="tx1"/>
                          </a:solidFill>
                          <a:effectLst/>
                          <a:latin typeface="Times New Roman"/>
                        </a:rPr>
                        <a:t>Показатель</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a:solidFill>
                            <a:schemeClr val="tx1"/>
                          </a:solidFill>
                          <a:effectLst/>
                          <a:latin typeface="Times New Roman"/>
                        </a:rPr>
                        <a:t>Транссудат</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a:solidFill>
                            <a:schemeClr val="tx1"/>
                          </a:solidFill>
                          <a:effectLst/>
                          <a:latin typeface="Times New Roman"/>
                        </a:rPr>
                        <a:t>Экссудат</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7741">
                <a:tc>
                  <a:txBody>
                    <a:bodyPr/>
                    <a:lstStyle/>
                    <a:p>
                      <a:pPr algn="l"/>
                      <a:r>
                        <a:rPr lang="ru-RU" sz="1600" b="1" dirty="0">
                          <a:solidFill>
                            <a:schemeClr val="tx1"/>
                          </a:solidFill>
                          <a:effectLst/>
                          <a:latin typeface="Times New Roman"/>
                        </a:rPr>
                        <a:t>Типичный внешний вид</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a:solidFill>
                            <a:schemeClr val="tx1"/>
                          </a:solidFill>
                          <a:effectLst/>
                          <a:latin typeface="Times New Roman"/>
                        </a:rPr>
                        <a:t>Чистая</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Чистая, мутная или кровянистая</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82570">
                <a:tc>
                  <a:txBody>
                    <a:bodyPr/>
                    <a:lstStyle/>
                    <a:p>
                      <a:pPr algn="l"/>
                      <a:r>
                        <a:rPr lang="ru-RU" sz="1600" b="1" dirty="0">
                          <a:solidFill>
                            <a:schemeClr val="tx1"/>
                          </a:solidFill>
                          <a:effectLst/>
                          <a:latin typeface="Times New Roman"/>
                        </a:rPr>
                        <a:t>Белок: абсолютная величина отношение: плевральная жидкость/сыворотка</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a:solidFill>
                            <a:schemeClr val="tx1"/>
                          </a:solidFill>
                          <a:effectLst/>
                          <a:latin typeface="Times New Roman"/>
                        </a:rPr>
                        <a:t>&lt; 30 г/л &lt; 0,5</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&gt; 30 г/л* &gt; 0,5</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30846">
                <a:tc>
                  <a:txBody>
                    <a:bodyPr/>
                    <a:lstStyle/>
                    <a:p>
                      <a:pPr algn="l"/>
                      <a:r>
                        <a:rPr lang="ru-RU" sz="1600" b="1" dirty="0">
                          <a:solidFill>
                            <a:schemeClr val="tx1"/>
                          </a:solidFill>
                          <a:effectLst/>
                          <a:latin typeface="Times New Roman"/>
                        </a:rPr>
                        <a:t>Активность ЛДГ Абсолютная величина Отношение: плевральная жидкость/сыворотка</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&lt; 200 МЕ/Л &lt;0,6</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&gt; 200 МЕ/Л &gt;0,6</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7741">
                <a:tc>
                  <a:txBody>
                    <a:bodyPr/>
                    <a:lstStyle/>
                    <a:p>
                      <a:pPr algn="l"/>
                      <a:r>
                        <a:rPr lang="ru-RU" sz="1600" b="1" dirty="0">
                          <a:solidFill>
                            <a:schemeClr val="tx1"/>
                          </a:solidFill>
                          <a:effectLst/>
                          <a:latin typeface="Times New Roman"/>
                        </a:rPr>
                        <a:t>Уровень глюкозы</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&gt; 600 мг/л (как в крови)</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Варьирует, часто &lt; 600 мг/л</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017">
                <a:tc>
                  <a:txBody>
                    <a:bodyPr/>
                    <a:lstStyle/>
                    <a:p>
                      <a:pPr algn="l"/>
                      <a:r>
                        <a:rPr lang="ru-RU" sz="1600" b="1" dirty="0">
                          <a:solidFill>
                            <a:schemeClr val="tx1"/>
                          </a:solidFill>
                          <a:effectLst/>
                          <a:latin typeface="Times New Roman"/>
                        </a:rPr>
                        <a:t>Лейкоциты </a:t>
                      </a:r>
                      <a:r>
                        <a:rPr lang="ru-RU" sz="1600" b="1" dirty="0" err="1">
                          <a:solidFill>
                            <a:schemeClr val="tx1"/>
                          </a:solidFill>
                          <a:effectLst/>
                          <a:latin typeface="Times New Roman"/>
                        </a:rPr>
                        <a:t>Полиморфноядерные</a:t>
                      </a:r>
                      <a:endParaRPr lang="ru-RU" sz="1600" b="1" dirty="0">
                        <a:solidFill>
                          <a:schemeClr val="tx1"/>
                        </a:solidFill>
                        <a:effectLst/>
                        <a:latin typeface="Times New Roman"/>
                      </a:endParaRP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&lt; 1000/мл &lt;50%</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&gt; 1000/мл &gt; 50% при остром воспалении</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5939">
                <a:tc>
                  <a:txBody>
                    <a:bodyPr/>
                    <a:lstStyle/>
                    <a:p>
                      <a:pPr algn="l"/>
                      <a:r>
                        <a:rPr lang="ru-RU" sz="1600" b="1">
                          <a:solidFill>
                            <a:schemeClr val="tx1"/>
                          </a:solidFill>
                          <a:effectLst/>
                          <a:latin typeface="Times New Roman"/>
                        </a:rPr>
                        <a:t>Эритроциты</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&lt;5000/мл**</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Варьирует</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82570">
                <a:tc>
                  <a:txBody>
                    <a:bodyPr/>
                    <a:lstStyle/>
                    <a:p>
                      <a:pPr algn="l"/>
                      <a:r>
                        <a:rPr lang="ru-RU" sz="1600" b="1">
                          <a:solidFill>
                            <a:schemeClr val="tx1"/>
                          </a:solidFill>
                          <a:effectLst/>
                          <a:latin typeface="Times New Roman"/>
                        </a:rPr>
                        <a:t>Показана ли биопсия плевры?</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a:solidFill>
                            <a:schemeClr val="tx1"/>
                          </a:solidFill>
                          <a:effectLst/>
                          <a:latin typeface="Times New Roman"/>
                        </a:rPr>
                        <a:t>Нет Да</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600" b="1" dirty="0" err="1">
                          <a:solidFill>
                            <a:schemeClr val="tx1"/>
                          </a:solidFill>
                          <a:effectLst/>
                          <a:latin typeface="Times New Roman"/>
                        </a:rPr>
                        <a:t>Парапневмоническое</a:t>
                      </a:r>
                      <a:r>
                        <a:rPr lang="ru-RU" sz="1600" b="1" dirty="0">
                          <a:solidFill>
                            <a:schemeClr val="tx1"/>
                          </a:solidFill>
                          <a:effectLst/>
                          <a:latin typeface="Times New Roman"/>
                        </a:rPr>
                        <a:t> и (или) другое острое воспаление Хронический, подострый или неясный для диагностики выпот</a:t>
                      </a:r>
                    </a:p>
                  </a:txBody>
                  <a:tcPr marL="20594" marR="20594" marT="20594" marB="205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Заголовок 7"/>
          <p:cNvSpPr>
            <a:spLocks noGrp="1"/>
          </p:cNvSpPr>
          <p:nvPr>
            <p:ph type="title"/>
          </p:nvPr>
        </p:nvSpPr>
        <p:spPr>
          <a:xfrm>
            <a:off x="467544" y="260648"/>
            <a:ext cx="7992888" cy="936103"/>
          </a:xfrm>
        </p:spPr>
        <p:txBody>
          <a:bodyPr/>
          <a:lstStyle/>
          <a:p>
            <a:r>
              <a:rPr lang="ru-RU" sz="1800" b="1" dirty="0">
                <a:latin typeface="Times New Roman" panose="02020603050405020304" pitchFamily="18" charset="0"/>
                <a:cs typeface="Times New Roman" panose="02020603050405020304" pitchFamily="18" charset="0"/>
              </a:rPr>
              <a:t>Таблица </a:t>
            </a:r>
            <a:r>
              <a:rPr lang="ru-RU" sz="1800" b="1" dirty="0" smtClean="0">
                <a:latin typeface="Times New Roman" panose="02020603050405020304" pitchFamily="18" charset="0"/>
                <a:cs typeface="Times New Roman" panose="02020603050405020304" pitchFamily="18" charset="0"/>
              </a:rPr>
              <a:t>1 </a:t>
            </a:r>
            <a:r>
              <a:rPr lang="ru-RU" sz="1800" b="1" dirty="0">
                <a:latin typeface="Times New Roman" panose="02020603050405020304" pitchFamily="18" charset="0"/>
                <a:cs typeface="Times New Roman" panose="02020603050405020304" pitchFamily="18" charset="0"/>
              </a:rPr>
              <a:t>Исследование плевральной жидкости</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Меньше — при гипопротеинемических состояниях. Полученные </a:t>
            </a:r>
            <a:r>
              <a:rPr lang="ru-RU" sz="1800" dirty="0" err="1">
                <a:latin typeface="Times New Roman" panose="02020603050405020304" pitchFamily="18" charset="0"/>
                <a:cs typeface="Times New Roman" panose="02020603050405020304" pitchFamily="18" charset="0"/>
              </a:rPr>
              <a:t>атравматичным</a:t>
            </a:r>
            <a:r>
              <a:rPr lang="ru-RU" sz="1800" dirty="0">
                <a:latin typeface="Times New Roman" panose="02020603050405020304" pitchFamily="18" charset="0"/>
                <a:cs typeface="Times New Roman" panose="02020603050405020304" pitchFamily="18" charset="0"/>
              </a:rPr>
              <a:t> проколом.</a:t>
            </a:r>
          </a:p>
        </p:txBody>
      </p:sp>
    </p:spTree>
    <p:extLst>
      <p:ext uri="{BB962C8B-B14F-4D97-AF65-F5344CB8AC3E}">
        <p14:creationId xmlns:p14="http://schemas.microsoft.com/office/powerpoint/2010/main" val="498004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1520" y="332656"/>
            <a:ext cx="8496944" cy="6264696"/>
          </a:xfrm>
        </p:spPr>
        <p:txBody>
          <a:bodyPr/>
          <a:lstStyle/>
          <a:p>
            <a:r>
              <a:rPr lang="ru-RU" sz="2000" b="1" dirty="0"/>
              <a:t>Выпоты неопластической этиологии</a:t>
            </a:r>
            <a:r>
              <a:rPr lang="ru-RU" sz="2000" dirty="0"/>
              <a:t/>
            </a:r>
            <a:br>
              <a:rPr lang="ru-RU" sz="2000" dirty="0"/>
            </a:br>
            <a:r>
              <a:rPr lang="ru-RU" sz="2000" dirty="0"/>
              <a:t>Плевральный выпот чаще наблюдают при раке легкого, молочной железы или </a:t>
            </a:r>
            <a:r>
              <a:rPr lang="ru-RU" sz="2000" dirty="0" err="1"/>
              <a:t>лимфоме</a:t>
            </a:r>
            <a:r>
              <a:rPr lang="ru-RU" sz="2000" dirty="0"/>
              <a:t>. Выпот представляет собой экссудат; цитологический анализ жидкости и биопсия плевры уточняют диагноз в 60% случаев; </a:t>
            </a:r>
            <a:r>
              <a:rPr lang="ru-RU" sz="2000" dirty="0" err="1"/>
              <a:t>склерозирование</a:t>
            </a:r>
            <a:r>
              <a:rPr lang="ru-RU" sz="2000" dirty="0"/>
              <a:t> плевры </a:t>
            </a:r>
            <a:r>
              <a:rPr lang="ru-RU" sz="2000" dirty="0" err="1"/>
              <a:t>блеоми-Цином</a:t>
            </a:r>
            <a:r>
              <a:rPr lang="ru-RU" sz="2000" dirty="0"/>
              <a:t> или </a:t>
            </a:r>
            <a:r>
              <a:rPr lang="ru-RU" sz="2000" dirty="0" err="1"/>
              <a:t>миноциклином</a:t>
            </a:r>
            <a:r>
              <a:rPr lang="ru-RU" sz="2000" dirty="0"/>
              <a:t> может потребоваться для лечения (табл. </a:t>
            </a:r>
            <a:r>
              <a:rPr lang="ru-RU" sz="2000" dirty="0" smtClean="0"/>
              <a:t>2</a:t>
            </a:r>
            <a:r>
              <a:rPr lang="ru-RU" sz="2000" dirty="0"/>
              <a:t>).</a:t>
            </a:r>
            <a:br>
              <a:rPr lang="ru-RU" sz="2000" dirty="0"/>
            </a:br>
            <a:r>
              <a:rPr lang="ru-RU" sz="2000" b="1" dirty="0"/>
              <a:t>Ревматоидный артрит</a:t>
            </a:r>
            <a:r>
              <a:rPr lang="ru-RU" sz="2000" dirty="0"/>
              <a:t/>
            </a:r>
            <a:br>
              <a:rPr lang="ru-RU" sz="2000" dirty="0"/>
            </a:br>
            <a:r>
              <a:rPr lang="ru-RU" sz="2000" dirty="0"/>
              <a:t>экссудативный выпот может предшествовать суставным симптомам; низкие показатели уровня глюкозы и рН; болеют обычно мужчины.</a:t>
            </a:r>
            <a:br>
              <a:rPr lang="ru-RU" sz="2000" dirty="0"/>
            </a:br>
            <a:r>
              <a:rPr lang="ru-RU" sz="2000" b="1" dirty="0"/>
              <a:t>Панкреатит</a:t>
            </a:r>
            <a:r>
              <a:rPr lang="ru-RU" sz="2000" dirty="0"/>
              <a:t/>
            </a:r>
            <a:br>
              <a:rPr lang="ru-RU" sz="2000" dirty="0"/>
            </a:br>
            <a:r>
              <a:rPr lang="ru-RU" sz="2000" dirty="0"/>
              <a:t>Более чем у 15 % больных с панкреатитом имеется плевральный выпот с </a:t>
            </a:r>
            <a:r>
              <a:rPr lang="ru-RU" sz="2000" dirty="0" err="1"/>
              <a:t>типич-ои</a:t>
            </a:r>
            <a:r>
              <a:rPr lang="ru-RU" sz="2000" dirty="0"/>
              <a:t> левосторонней локализацией. Высокая активность амилазы в плевральной жидкости наводит врача на мысль о панкреатите, но это встречается и при выпотах, обусловленных опухолью, инфекцией и разрывом пищевода.</a:t>
            </a:r>
            <a:br>
              <a:rPr lang="ru-RU" sz="2000" dirty="0"/>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91550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it-med.ru/library/p/image/porajenie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285" y="116632"/>
            <a:ext cx="7632848" cy="6643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4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1520" y="188641"/>
            <a:ext cx="8568952" cy="576064"/>
          </a:xfrm>
        </p:spPr>
        <p:txBody>
          <a:bodyPr/>
          <a:lstStyle/>
          <a:p>
            <a:pPr algn="ctr"/>
            <a:r>
              <a:rPr lang="ru-RU" sz="2000" b="1" dirty="0">
                <a:latin typeface="Times New Roman" panose="02020603050405020304" pitchFamily="18" charset="0"/>
                <a:cs typeface="Times New Roman" panose="02020603050405020304" pitchFamily="18" charset="0"/>
              </a:rPr>
              <a:t>Таблица </a:t>
            </a:r>
            <a:r>
              <a:rPr lang="ru-RU" sz="2000" b="1" dirty="0" smtClean="0">
                <a:latin typeface="Times New Roman" panose="02020603050405020304" pitchFamily="18" charset="0"/>
                <a:cs typeface="Times New Roman" panose="02020603050405020304" pitchFamily="18" charset="0"/>
              </a:rPr>
              <a:t>2 </a:t>
            </a:r>
            <a:r>
              <a:rPr lang="ru-RU" sz="2000" b="1" dirty="0">
                <a:latin typeface="Times New Roman" panose="02020603050405020304" pitchFamily="18" charset="0"/>
                <a:cs typeface="Times New Roman" panose="02020603050405020304" pitchFamily="18" charset="0"/>
              </a:rPr>
              <a:t>Специальные исследования плеврального выпота</a:t>
            </a:r>
            <a:r>
              <a:rPr lang="ru-RU" sz="2000" b="1" dirty="0"/>
              <a:t> </a:t>
            </a:r>
          </a:p>
        </p:txBody>
      </p:sp>
      <p:graphicFrame>
        <p:nvGraphicFramePr>
          <p:cNvPr id="5" name="Таблица 4"/>
          <p:cNvGraphicFramePr>
            <a:graphicFrameLocks noGrp="1"/>
          </p:cNvGraphicFramePr>
          <p:nvPr>
            <p:extLst>
              <p:ext uri="{D42A27DB-BD31-4B8C-83A1-F6EECF244321}">
                <p14:modId xmlns:p14="http://schemas.microsoft.com/office/powerpoint/2010/main" val="2370001526"/>
              </p:ext>
            </p:extLst>
          </p:nvPr>
        </p:nvGraphicFramePr>
        <p:xfrm>
          <a:off x="755576" y="908720"/>
          <a:ext cx="7560839" cy="5544616"/>
        </p:xfrm>
        <a:graphic>
          <a:graphicData uri="http://schemas.openxmlformats.org/drawingml/2006/table">
            <a:tbl>
              <a:tblPr/>
              <a:tblGrid>
                <a:gridCol w="1433741"/>
                <a:gridCol w="1531774"/>
                <a:gridCol w="4595324"/>
              </a:tblGrid>
              <a:tr h="481630">
                <a:tc>
                  <a:txBody>
                    <a:bodyPr/>
                    <a:lstStyle/>
                    <a:p>
                      <a:pPr algn="l"/>
                      <a:r>
                        <a:rPr lang="ru-RU" sz="1400" b="1" dirty="0">
                          <a:solidFill>
                            <a:schemeClr val="tx1"/>
                          </a:solidFill>
                          <a:effectLst/>
                          <a:latin typeface="Times New Roman"/>
                        </a:rPr>
                        <a:t>Показатель</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Транссудат</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Экссудат</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93077">
                <a:tc>
                  <a:txBody>
                    <a:bodyPr/>
                    <a:lstStyle/>
                    <a:p>
                      <a:pPr algn="l"/>
                      <a:r>
                        <a:rPr lang="ru-RU" sz="1400" b="1" dirty="0">
                          <a:solidFill>
                            <a:schemeClr val="tx1"/>
                          </a:solidFill>
                          <a:effectLst/>
                          <a:latin typeface="Times New Roman"/>
                        </a:rPr>
                        <a:t>Эритроциты</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&lt; 10 000/мл</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&gt; 100 000/мл при опухоли, инфаркте, травме; От 10 000 до 100 000/мл - неопределенный результат</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81630">
                <a:tc>
                  <a:txBody>
                    <a:bodyPr/>
                    <a:lstStyle/>
                    <a:p>
                      <a:pPr algn="l"/>
                      <a:r>
                        <a:rPr lang="ru-RU" sz="1400" b="1" dirty="0">
                          <a:solidFill>
                            <a:schemeClr val="tx1"/>
                          </a:solidFill>
                          <a:effectLst/>
                          <a:latin typeface="Times New Roman"/>
                        </a:rPr>
                        <a:t>Лейкоциты</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&lt; 100/мл</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Обычно &gt; 1 000/мл</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27419">
                <a:tc>
                  <a:txBody>
                    <a:bodyPr/>
                    <a:lstStyle/>
                    <a:p>
                      <a:pPr algn="l"/>
                      <a:r>
                        <a:rPr lang="ru-RU" sz="1400" b="1">
                          <a:solidFill>
                            <a:schemeClr val="tx1"/>
                          </a:solidFill>
                          <a:effectLst/>
                          <a:latin typeface="Times New Roman"/>
                        </a:rPr>
                        <a:t>Лейкоцитарная формула</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dirty="0">
                          <a:solidFill>
                            <a:schemeClr val="tx1"/>
                          </a:solidFill>
                          <a:effectLst/>
                          <a:latin typeface="Times New Roman"/>
                        </a:rPr>
                        <a:t>Обычно &gt; 50% лимфоцитов или </a:t>
                      </a:r>
                      <a:r>
                        <a:rPr lang="ru-RU" sz="1400" b="1" dirty="0" err="1">
                          <a:solidFill>
                            <a:schemeClr val="tx1"/>
                          </a:solidFill>
                          <a:effectLst/>
                          <a:latin typeface="Times New Roman"/>
                        </a:rPr>
                        <a:t>мононуклеаров</a:t>
                      </a:r>
                      <a:endParaRPr lang="ru-RU" sz="1400" b="1" dirty="0">
                        <a:solidFill>
                          <a:schemeClr val="tx1"/>
                        </a:solidFill>
                        <a:effectLst/>
                        <a:latin typeface="Times New Roman"/>
                      </a:endParaRP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dirty="0">
                          <a:solidFill>
                            <a:schemeClr val="tx1"/>
                          </a:solidFill>
                          <a:effectLst/>
                          <a:latin typeface="Times New Roman"/>
                        </a:rPr>
                        <a:t>&gt; 50% лимфоцитов (туберкулез, неоплазма) &gt; 50% </a:t>
                      </a:r>
                      <a:r>
                        <a:rPr lang="ru-RU" sz="1400" b="1" dirty="0" err="1">
                          <a:solidFill>
                            <a:schemeClr val="tx1"/>
                          </a:solidFill>
                          <a:effectLst/>
                          <a:latin typeface="Times New Roman"/>
                        </a:rPr>
                        <a:t>полиморфноядерных</a:t>
                      </a:r>
                      <a:r>
                        <a:rPr lang="ru-RU" sz="1400" b="1" dirty="0">
                          <a:solidFill>
                            <a:schemeClr val="tx1"/>
                          </a:solidFill>
                          <a:effectLst/>
                          <a:latin typeface="Times New Roman"/>
                        </a:rPr>
                        <a:t> клеток (острое воспаление)</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0182">
                <a:tc>
                  <a:txBody>
                    <a:bodyPr/>
                    <a:lstStyle/>
                    <a:p>
                      <a:pPr algn="l"/>
                      <a:r>
                        <a:rPr lang="ru-RU" sz="1400" b="1">
                          <a:solidFill>
                            <a:schemeClr val="tx1"/>
                          </a:solidFill>
                          <a:effectLst/>
                          <a:latin typeface="Times New Roman"/>
                        </a:rPr>
                        <a:t>рН</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&gt;7,3</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dirty="0">
                          <a:solidFill>
                            <a:schemeClr val="tx1"/>
                          </a:solidFill>
                          <a:effectLst/>
                          <a:latin typeface="Times New Roman"/>
                        </a:rPr>
                        <a:t>&lt; 7,3 (воспаление)</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81630">
                <a:tc>
                  <a:txBody>
                    <a:bodyPr/>
                    <a:lstStyle/>
                    <a:p>
                      <a:pPr algn="l"/>
                      <a:r>
                        <a:rPr lang="ru-RU" sz="1400" b="1">
                          <a:solidFill>
                            <a:schemeClr val="tx1"/>
                          </a:solidFill>
                          <a:effectLst/>
                          <a:latin typeface="Times New Roman"/>
                        </a:rPr>
                        <a:t>Уровень глюкозы</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Такой же, как в крови</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Низкий (инфекция) Очень низкий (РА; иногда опухоль)</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93077">
                <a:tc>
                  <a:txBody>
                    <a:bodyPr/>
                    <a:lstStyle/>
                    <a:p>
                      <a:pPr algn="l"/>
                      <a:r>
                        <a:rPr lang="ru-RU" sz="1400" b="1">
                          <a:solidFill>
                            <a:schemeClr val="tx1"/>
                          </a:solidFill>
                          <a:effectLst/>
                          <a:latin typeface="Times New Roman"/>
                        </a:rPr>
                        <a:t>Активность амилазы</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 </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dirty="0">
                          <a:solidFill>
                            <a:schemeClr val="tx1"/>
                          </a:solidFill>
                          <a:effectLst/>
                          <a:latin typeface="Times New Roman"/>
                        </a:rPr>
                        <a:t>&gt; 500 </a:t>
                      </a:r>
                      <a:r>
                        <a:rPr lang="ru-RU" sz="1400" b="1" dirty="0" err="1">
                          <a:solidFill>
                            <a:schemeClr val="tx1"/>
                          </a:solidFill>
                          <a:effectLst/>
                          <a:latin typeface="Times New Roman"/>
                        </a:rPr>
                        <a:t>ед</a:t>
                      </a:r>
                      <a:r>
                        <a:rPr lang="ru-RU" sz="1400" b="1" dirty="0">
                          <a:solidFill>
                            <a:schemeClr val="tx1"/>
                          </a:solidFill>
                          <a:effectLst/>
                          <a:latin typeface="Times New Roman"/>
                        </a:rPr>
                        <a:t>/мл (панкреатит, иногда опухоль, инфекция)</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15971">
                <a:tc>
                  <a:txBody>
                    <a:bodyPr/>
                    <a:lstStyle/>
                    <a:p>
                      <a:pPr algn="l"/>
                      <a:r>
                        <a:rPr lang="ru-RU" sz="1400" b="1">
                          <a:solidFill>
                            <a:schemeClr val="tx1"/>
                          </a:solidFill>
                          <a:effectLst/>
                          <a:latin typeface="Times New Roman"/>
                        </a:rPr>
                        <a:t>Специфические белки</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a:solidFill>
                            <a:schemeClr val="tx1"/>
                          </a:solidFill>
                          <a:effectLst/>
                          <a:latin typeface="Times New Roman"/>
                        </a:rPr>
                        <a:t> </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ru-RU" sz="1400" b="1" dirty="0">
                          <a:solidFill>
                            <a:schemeClr val="tx1"/>
                          </a:solidFill>
                          <a:effectLst/>
                          <a:latin typeface="Times New Roman"/>
                        </a:rPr>
                        <a:t>Низкая концентрация СЗ, С4 компонентов комплемента (СКВ, ревматоидный артрит) Ревматоидный фактор Антинуклеарный фактор</a:t>
                      </a:r>
                    </a:p>
                  </a:txBody>
                  <a:tcPr marL="21467" marR="21467" marT="21467" marB="214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1"/>
          <p:cNvSpPr>
            <a:spLocks noChangeArrowheads="1"/>
          </p:cNvSpPr>
          <p:nvPr/>
        </p:nvSpPr>
        <p:spPr bwMode="auto">
          <a:xfrm>
            <a:off x="2916238" y="180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defRPr>
            </a:lvl1pPr>
            <a:lvl2pPr fontAlgn="base">
              <a:spcBef>
                <a:spcPct val="0"/>
              </a:spcBef>
              <a:spcAft>
                <a:spcPct val="0"/>
              </a:spcAft>
              <a:defRPr>
                <a:solidFill>
                  <a:schemeClr val="tx1"/>
                </a:solidFill>
                <a:latin typeface="Arial" pitchFamily="34" charset="0"/>
              </a:defRPr>
            </a:lvl2pPr>
            <a:lvl3pPr fontAlgn="base">
              <a:spcBef>
                <a:spcPct val="0"/>
              </a:spcBef>
              <a:spcAft>
                <a:spcPct val="0"/>
              </a:spcAft>
              <a:defRPr>
                <a:solidFill>
                  <a:schemeClr val="tx1"/>
                </a:solidFill>
                <a:latin typeface="Arial" pitchFamily="34" charset="0"/>
              </a:defRPr>
            </a:lvl3pPr>
            <a:lvl4pPr fontAlgn="base">
              <a:spcBef>
                <a:spcPct val="0"/>
              </a:spcBef>
              <a:spcAft>
                <a:spcPct val="0"/>
              </a:spcAft>
              <a:defRPr>
                <a:solidFill>
                  <a:schemeClr val="tx1"/>
                </a:solidFill>
                <a:latin typeface="Arial" pitchFamily="34" charset="0"/>
              </a:defRPr>
            </a:lvl4pPr>
            <a:lvl5pPr fontAlgn="base">
              <a:spcBef>
                <a:spcPct val="0"/>
              </a:spcBef>
              <a:spcAft>
                <a:spcPct val="0"/>
              </a:spcAft>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altLang="ru-RU" sz="10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ru-RU" altLang="ru-RU"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37358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39552" y="675724"/>
            <a:ext cx="7920880" cy="5561588"/>
          </a:xfrm>
        </p:spPr>
        <p:txBody>
          <a:bodyPr/>
          <a:lstStyle/>
          <a:p>
            <a:r>
              <a:rPr lang="ru-RU" sz="2000" b="1" dirty="0">
                <a:latin typeface="Times New Roman" panose="02020603050405020304" pitchFamily="18" charset="0"/>
                <a:cs typeface="Times New Roman" panose="02020603050405020304" pitchFamily="18" charset="0"/>
              </a:rPr>
              <a:t>Эозинофильный выпот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Более 10% эозинофилов. Неспецифическая </a:t>
            </a:r>
            <a:r>
              <a:rPr lang="ru-RU" sz="2000" dirty="0" err="1">
                <a:latin typeface="Times New Roman" panose="02020603050405020304" pitchFamily="18" charset="0"/>
                <a:cs typeface="Times New Roman" panose="02020603050405020304" pitchFamily="18" charset="0"/>
              </a:rPr>
              <a:t>эозинофилия</a:t>
            </a:r>
            <a:r>
              <a:rPr lang="ru-RU" sz="2000" dirty="0">
                <a:latin typeface="Times New Roman" panose="02020603050405020304" pitchFamily="18" charset="0"/>
                <a:cs typeface="Times New Roman" panose="02020603050405020304" pitchFamily="18" charset="0"/>
              </a:rPr>
              <a:t> сопутствует вирусным, бактериальным, травматическим и панкреатическим поражениям.</a:t>
            </a:r>
            <a:br>
              <a:rPr lang="ru-RU" sz="2000" dirty="0">
                <a:latin typeface="Times New Roman" panose="02020603050405020304" pitchFamily="18" charset="0"/>
                <a:cs typeface="Times New Roman" panose="02020603050405020304" pitchFamily="18" charset="0"/>
              </a:rPr>
            </a:br>
            <a:r>
              <a:rPr lang="ru-RU" sz="2000" b="1" dirty="0" err="1">
                <a:latin typeface="Times New Roman" panose="02020603050405020304" pitchFamily="18" charset="0"/>
                <a:cs typeface="Times New Roman" panose="02020603050405020304" pitchFamily="18" charset="0"/>
              </a:rPr>
              <a:t>Парапневмонический</a:t>
            </a:r>
            <a:r>
              <a:rPr lang="ru-RU" sz="2000" b="1" dirty="0">
                <a:latin typeface="Times New Roman" panose="02020603050405020304" pitchFamily="18" charset="0"/>
                <a:cs typeface="Times New Roman" panose="02020603050405020304" pitchFamily="18" charset="0"/>
              </a:rPr>
              <a:t> выпот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Связывают с контагиозной инфекцией. Термин: «осложненный </a:t>
            </a:r>
            <a:r>
              <a:rPr lang="ru-RU" sz="2000" dirty="0" err="1">
                <a:latin typeface="Times New Roman" panose="02020603050405020304" pitchFamily="18" charset="0"/>
                <a:cs typeface="Times New Roman" panose="02020603050405020304" pitchFamily="18" charset="0"/>
              </a:rPr>
              <a:t>парапневмони-ческий</a:t>
            </a:r>
            <a:r>
              <a:rPr lang="ru-RU" sz="2000" dirty="0">
                <a:latin typeface="Times New Roman" panose="02020603050405020304" pitchFamily="18" charset="0"/>
                <a:cs typeface="Times New Roman" panose="02020603050405020304" pitchFamily="18" charset="0"/>
              </a:rPr>
              <a:t> выпот» характеризует выпоты, для разрешения которых необходима тора-</a:t>
            </a:r>
            <a:r>
              <a:rPr lang="ru-RU" sz="2000" dirty="0" err="1">
                <a:latin typeface="Times New Roman" panose="02020603050405020304" pitchFamily="18" charset="0"/>
                <a:cs typeface="Times New Roman" panose="02020603050405020304" pitchFamily="18" charset="0"/>
              </a:rPr>
              <a:t>остомия</a:t>
            </a:r>
            <a:r>
              <a:rPr lang="ru-RU" sz="2000" dirty="0">
                <a:latin typeface="Times New Roman" panose="02020603050405020304" pitchFamily="18" charset="0"/>
                <a:cs typeface="Times New Roman" panose="02020603050405020304" pitchFamily="18" charset="0"/>
              </a:rPr>
              <a:t>. Эмпиема — грамположительный гной в полости плевры. Показания к то-</a:t>
            </a:r>
            <a:r>
              <a:rPr lang="ru-RU" sz="2000" dirty="0" err="1">
                <a:latin typeface="Times New Roman" panose="02020603050405020304" pitchFamily="18" charset="0"/>
                <a:cs typeface="Times New Roman" panose="02020603050405020304" pitchFamily="18" charset="0"/>
              </a:rPr>
              <a:t>ракостомии</a:t>
            </a:r>
            <a:r>
              <a:rPr lang="ru-RU" sz="2000" dirty="0">
                <a:latin typeface="Times New Roman" panose="02020603050405020304" pitchFamily="18" charset="0"/>
                <a:cs typeface="Times New Roman" panose="02020603050405020304" pitchFamily="18" charset="0"/>
              </a:rPr>
              <a:t> при </a:t>
            </a:r>
            <a:r>
              <a:rPr lang="ru-RU" sz="2000" dirty="0" err="1">
                <a:latin typeface="Times New Roman" panose="02020603050405020304" pitchFamily="18" charset="0"/>
                <a:cs typeface="Times New Roman" panose="02020603050405020304" pitchFamily="18" charset="0"/>
              </a:rPr>
              <a:t>парапневмонических</a:t>
            </a:r>
            <a:r>
              <a:rPr lang="ru-RU" sz="2000" dirty="0">
                <a:latin typeface="Times New Roman" panose="02020603050405020304" pitchFamily="18" charset="0"/>
                <a:cs typeface="Times New Roman" panose="02020603050405020304" pitchFamily="18" charset="0"/>
              </a:rPr>
              <a:t> выпотах: 1) наличие большого количества °я, </a:t>
            </a:r>
            <a:r>
              <a:rPr lang="ru-RU" sz="2000" i="1" dirty="0">
                <a:latin typeface="Times New Roman" panose="02020603050405020304" pitchFamily="18" charset="0"/>
                <a:cs typeface="Times New Roman" panose="02020603050405020304" pitchFamily="18" charset="0"/>
              </a:rPr>
              <a:t>2) </a:t>
            </a:r>
            <a:r>
              <a:rPr lang="ru-RU" sz="2000" dirty="0">
                <a:latin typeface="Times New Roman" panose="02020603050405020304" pitchFamily="18" charset="0"/>
                <a:cs typeface="Times New Roman" panose="02020603050405020304" pitchFamily="18" charset="0"/>
              </a:rPr>
              <a:t>грамположительные микробы в плевральной жидкости, 3) уровень глюкозы в плевральной жидкости &lt; 500 мг/л, 4) рН плевральной жидкости ниже 7,0 и на &gt; меньше, чем рН артериальной крови. Если закрытый дренаж плевральной полости в течение нескольких дней не эффективен (нет явного улучшения клинической симптоматики), показаны ограниченная торакотомия и открытое дренирование.</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8258161"/>
      </p:ext>
    </p:extLst>
  </p:cSld>
  <p:clrMapOvr>
    <a:masterClrMapping/>
  </p:clrMapOvr>
</p:sld>
</file>

<file path=ppt/theme/theme1.xml><?xml version="1.0" encoding="utf-8"?>
<a:theme xmlns:a="http://schemas.openxmlformats.org/drawingml/2006/main" name="Autumn">
  <a:themeElements>
    <a:clrScheme name="Autumn">
      <a:dk1>
        <a:sysClr val="windowText" lastClr="000000"/>
      </a:dk1>
      <a:lt1>
        <a:sysClr val="window" lastClr="FFFE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Осень</Template>
  <TotalTime>137</TotalTime>
  <Words>979</Words>
  <Application>Microsoft Office PowerPoint</Application>
  <PresentationFormat>Экран (4:3)</PresentationFormat>
  <Paragraphs>125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Autumn</vt:lpstr>
      <vt:lpstr>Карагандинский государственный медицинский университет Кафедра: пропедевтика внутренних болезней</vt:lpstr>
      <vt:lpstr>План</vt:lpstr>
      <vt:lpstr>Введение</vt:lpstr>
      <vt:lpstr>Плевральный выпот Может отсутствовать при плеврите или сопровождать его. В основном выпот при поражении плевры сходен с плазмой крови (экссудат); выпот при нормальном состоянии плевры является ультрафильтратом плазмы крови (транссудат). Экссудаты отвечают по меньшей мере одному из следующих критериев: высокое отношение общий белок жидкости/общий белок сыворотки (&gt; 0,5), активность ЛДГ в плевральной жидкости выше, чем 2/3 предельно допустимой нормы в сыворотке, или отношение активности ЛДГ в плевральной жидкости к ЛДГ в сыворотке превышает 0,6. Ведущими причинами транссудатных плевральных выпотов являются лево-желудочковая недостаточность, ТЭЛА и цирроз. Ведущие причины экссудативных выпотов: бактериальная пневмония, малигнизация, вирусная инфекция и ТЭЛА. Лабораторные данные при эмпиеме: рН &lt; 7,2, лейкоциты &gt; 1000/мл и низкий уровень глюкозы. Если врач предполагает наличие новообразования или туберкулеза, он должен выполнить закрытую биопсию плевры (табл. 1). Несмотря на полное обследование, не находят причины выпота у 25% больных. Выпот, обусловленный вторичным туберкулезом Плевральная жидкость представляет собой экссудат с преобладанием лимфоцитов. Микобактерии туберкулеза в окрашенных мазках обнаруживают редко. Бактериологическое исследование дает положительный результат менее чем в 20% случаев. Для диагностики проводят закрытую биопсию.</vt:lpstr>
      <vt:lpstr>Таблица 1 Исследование плевральной жидкости  * Меньше — при гипопротеинемических состояниях. Полученные атравматичным проколом.</vt:lpstr>
      <vt:lpstr>Выпоты неопластической этиологии Плевральный выпот чаще наблюдают при раке легкого, молочной железы или лимфоме. Выпот представляет собой экссудат; цитологический анализ жидкости и биопсия плевры уточняют диагноз в 60% случаев; склерозирование плевры блеоми-Цином или миноциклином может потребоваться для лечения (табл. 2). Ревматоидный артрит экссудативный выпот может предшествовать суставным симптомам; низкие показатели уровня глюкозы и рН; болеют обычно мужчины. Панкреатит Более чем у 15 % больных с панкреатитом имеется плевральный выпот с типич-ои левосторонней локализацией. Высокая активность амилазы в плевральной жидкости наводит врача на мысль о панкреатите, но это встречается и при выпотах, обусловленных опухолью, инфекцией и разрывом пищевода. </vt:lpstr>
      <vt:lpstr>Презентация PowerPoint</vt:lpstr>
      <vt:lpstr>Таблица 2 Специальные исследования плеврального выпота </vt:lpstr>
      <vt:lpstr>Эозинофильный выпот Более 10% эозинофилов. Неспецифическая эозинофилия сопутствует вирусным, бактериальным, травматическим и панкреатическим поражениям. Парапневмонический выпот Связывают с контагиозной инфекцией. Термин: «осложненный парапневмони-ческий выпот» характеризует выпоты, для разрешения которых необходима тора-остомия. Эмпиема — грамположительный гной в полости плевры. Показания к то-ракостомии при парапневмонических выпотах: 1) наличие большого количества °я, 2) грамположительные микробы в плевральной жидкости, 3) уровень глюкозы в плевральной жидкости &lt; 500 мг/л, 4) рН плевральной жидкости ниже 7,0 и на &gt; меньше, чем рН артериальной крови. Если закрытый дренаж плевральной полости в течение нескольких дней не эффективен (нет явного улучшения клинической симптоматики), показаны ограниченная торакотомия и открытое дренирование. </vt:lpstr>
      <vt:lpstr>Поражение плевры может быть первичным и вторичным. По клиническому проявлению плевриты могут быть сухими (фибринозными) и экссудативными. Сухой плеврит - ограниченный участок воспаления плевры с образованием в начальной фазе небольшого количества экссудата, богатого белком, который частично всасывается, а частично свертывается. Фибрин при этом выпадает на поверхности плевры. Ограниченный плеврит может протекать бессимптомно, особенно при его локализации в верхушечной или междолевой области. Локализация, болей зависит от места поражения, часто иррадиируются в плечо, зпигастральную область. Боли усиливаются при глубоком дыхании, кашле и при надавливании на межреберья.</vt:lpstr>
      <vt:lpstr> </vt:lpstr>
      <vt:lpstr>Серозный плеврит</vt:lpstr>
      <vt:lpstr>Перкуторно выпот определяется, если его количество превышает 250-400 мл. При накоплении большого количества жидкости наблюдается смещение органов средостения. Фаза стабилизации и рассасывания экссудата характеризуется стиханием признаков болезни, снижением температуры, уменьшением болей и одышки. Постепенно исчезают патологические симптомы, но шум трения плевры может прослушиваться. Обычно первая фаза длится несколько дней, а вторая и третья - до 2-3 недель. Сроки зависят от степени, распространенности плеврального поражения, характера основного процесса, а также от лечения. Рентгенологическая картина отличается полиморфностью. Если жидкость скапливается над задним скатом диафрагмы, то при исследовании больного в вертикальном положении она либо не просматривается, либо определяется как утолщение купола диафрагмы. Поэтому нужно исследовать больного в боковой позиции</vt:lpstr>
      <vt:lpstr>Экссудативный плеврит</vt:lpstr>
      <vt:lpstr>Симптоматика</vt:lpstr>
      <vt:lpstr>Заключение</vt:lpstr>
      <vt:lpstr>Список литературы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Карагандинский государственный медицинский университет Кафедра: пропедевтика внутренних болезней</dc:title>
  <cp:lastModifiedBy>User</cp:lastModifiedBy>
  <cp:revision>12</cp:revision>
  <dcterms:modified xsi:type="dcterms:W3CDTF">2014-10-27T12:56:49Z</dcterms:modified>
</cp:coreProperties>
</file>