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notesMasterIdLst>
    <p:notesMasterId r:id="rId28"/>
  </p:notesMasterIdLst>
  <p:sldIdLst>
    <p:sldId id="324" r:id="rId2"/>
    <p:sldId id="321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4" r:id="rId21"/>
    <p:sldId id="345" r:id="rId22"/>
    <p:sldId id="343" r:id="rId23"/>
    <p:sldId id="346" r:id="rId24"/>
    <p:sldId id="347" r:id="rId25"/>
    <p:sldId id="348" r:id="rId26"/>
    <p:sldId id="349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9E778-FAEF-4483-82B6-4D64C9015EE1}" type="datetimeFigureOut">
              <a:rPr lang="ru-RU" smtClean="0"/>
              <a:pPr/>
              <a:t>09.10.2013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3075D-A384-41F6-9FAA-87F52264C1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211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3075D-A384-41F6-9FAA-87F52264C17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392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3075D-A384-41F6-9FAA-87F52264C179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71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851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479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0799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856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80557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507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499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147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4780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433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0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605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37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56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735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46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Параллельное программирование. Лекция 7. Захарова И.Г., Кафедра ПО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13F006A-0AFC-4986-8847-4817C2A611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3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589213" y="2514601"/>
            <a:ext cx="8915399" cy="1014984"/>
          </a:xfrm>
        </p:spPr>
        <p:txBody>
          <a:bodyPr>
            <a:normAutofit/>
          </a:bodyPr>
          <a:lstStyle/>
          <a:p>
            <a:r>
              <a:rPr lang="ru-RU" sz="3600" dirty="0"/>
              <a:t>3. Основы технологии </a:t>
            </a:r>
            <a:r>
              <a:rPr lang="en-US" sz="3600" dirty="0" err="1"/>
              <a:t>OpenMP</a:t>
            </a:r>
            <a:r>
              <a:rPr lang="ru-RU" sz="3600" dirty="0"/>
              <a:t>. 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589213" y="3849625"/>
            <a:ext cx="8915399" cy="205403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Модель «</a:t>
            </a:r>
            <a:r>
              <a:rPr lang="en-US" dirty="0"/>
              <a:t>fork</a:t>
            </a:r>
            <a:r>
              <a:rPr lang="ru-RU" dirty="0"/>
              <a:t>-</a:t>
            </a:r>
            <a:r>
              <a:rPr lang="en-US" dirty="0"/>
              <a:t>join</a:t>
            </a:r>
            <a:r>
              <a:rPr lang="ru-RU" dirty="0"/>
              <a:t>». </a:t>
            </a:r>
            <a:endParaRPr lang="en-US" dirty="0" smtClean="0"/>
          </a:p>
          <a:p>
            <a:r>
              <a:rPr lang="ru-RU" dirty="0" smtClean="0"/>
              <a:t>Классификация </a:t>
            </a:r>
            <a:r>
              <a:rPr lang="ru-RU" dirty="0"/>
              <a:t>переменных. </a:t>
            </a:r>
            <a:endParaRPr lang="en-US" dirty="0" smtClean="0"/>
          </a:p>
          <a:p>
            <a:r>
              <a:rPr lang="ru-RU" dirty="0" smtClean="0"/>
              <a:t>Основные </a:t>
            </a:r>
            <a:r>
              <a:rPr lang="ru-RU" dirty="0"/>
              <a:t>директивы и их опции. </a:t>
            </a:r>
            <a:endParaRPr lang="en-US" dirty="0" smtClean="0"/>
          </a:p>
          <a:p>
            <a:r>
              <a:rPr lang="ru-RU" dirty="0" smtClean="0"/>
              <a:t>Распараллеливание </a:t>
            </a:r>
            <a:r>
              <a:rPr lang="ru-RU" dirty="0"/>
              <a:t>по данным и по операциям. </a:t>
            </a:r>
            <a:endParaRPr lang="en-US" dirty="0" smtClean="0"/>
          </a:p>
          <a:p>
            <a:r>
              <a:rPr lang="ru-RU" dirty="0" smtClean="0"/>
              <a:t>Решение </a:t>
            </a:r>
            <a:r>
              <a:rPr lang="ru-RU" dirty="0"/>
              <a:t>проблемы </a:t>
            </a:r>
            <a:r>
              <a:rPr lang="ru-RU" dirty="0" smtClean="0"/>
              <a:t>синхронизации.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F006A-0AFC-4986-8847-4817C2A611F9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706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Структура программы</a:t>
            </a:r>
            <a:r>
              <a:rPr lang="en-US" dirty="0" smtClean="0"/>
              <a:t> </a:t>
            </a:r>
            <a:r>
              <a:rPr lang="en-US" dirty="0" err="1" smtClean="0"/>
              <a:t>OpenMP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59608" y="980728"/>
            <a:ext cx="8461248" cy="54383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main ()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{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//</a:t>
            </a:r>
            <a:r>
              <a:rPr lang="ru-RU" b="1" i="1" dirty="0" smtClean="0">
                <a:latin typeface="Courier New" pitchFamily="49" charset="0"/>
                <a:cs typeface="Courier New" pitchFamily="49" charset="0"/>
              </a:rPr>
              <a:t>последовательная область, выполняется корневой </a:t>
            </a:r>
            <a:r>
              <a:rPr lang="ru-RU" b="1" i="1" dirty="0" err="1" smtClean="0">
                <a:latin typeface="Courier New" pitchFamily="49" charset="0"/>
                <a:cs typeface="Courier New" pitchFamily="49" charset="0"/>
              </a:rPr>
              <a:t>тред</a:t>
            </a:r>
            <a:endParaRPr lang="en-US" b="1" i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i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. . .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i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lang="ru-RU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Начало параллельной области</a:t>
            </a:r>
            <a:endParaRPr lang="en-CA" b="1" i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CA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pragma</a:t>
            </a:r>
            <a:r>
              <a:rPr lang="en-CA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CA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omp</a:t>
            </a:r>
            <a:r>
              <a:rPr lang="en-CA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parallel …</a:t>
            </a:r>
          </a:p>
          <a:p>
            <a:pPr>
              <a:buNone/>
            </a:pPr>
            <a:r>
              <a:rPr lang="en-CA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{ </a:t>
            </a:r>
          </a:p>
          <a:p>
            <a:pPr>
              <a:buNone/>
            </a:pPr>
            <a:r>
              <a:rPr lang="en-CA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//</a:t>
            </a:r>
            <a:r>
              <a:rPr lang="ru-RU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операторы выполняются всеми </a:t>
            </a:r>
            <a:r>
              <a:rPr lang="ru-RU" b="1" i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тредами</a:t>
            </a:r>
            <a:endParaRPr lang="en-CA" b="1" i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CA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 . .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lang="ru-RU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все </a:t>
            </a:r>
            <a:r>
              <a:rPr lang="ru-RU" b="1" i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треды</a:t>
            </a:r>
            <a:r>
              <a:rPr lang="ru-RU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завершают работу, остается только корневой </a:t>
            </a:r>
            <a:r>
              <a:rPr lang="ru-RU" b="1" i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тред</a:t>
            </a:r>
            <a:endParaRPr lang="en-CA" b="1" i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//</a:t>
            </a:r>
            <a:r>
              <a:rPr lang="ru-RU" b="1" i="1" dirty="0" smtClean="0">
                <a:latin typeface="Courier New" pitchFamily="49" charset="0"/>
                <a:cs typeface="Courier New" pitchFamily="49" charset="0"/>
              </a:rPr>
              <a:t>последовательная область, выполняется корневой </a:t>
            </a:r>
            <a:r>
              <a:rPr lang="ru-RU" b="1" i="1" dirty="0" err="1" smtClean="0">
                <a:latin typeface="Courier New" pitchFamily="49" charset="0"/>
                <a:cs typeface="Courier New" pitchFamily="49" charset="0"/>
              </a:rPr>
              <a:t>тред</a:t>
            </a:r>
            <a:endParaRPr lang="en-US" b="1" i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i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. . .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45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706090"/>
          </a:xfrm>
        </p:spPr>
        <p:txBody>
          <a:bodyPr>
            <a:noAutofit/>
          </a:bodyPr>
          <a:lstStyle/>
          <a:p>
            <a:r>
              <a:rPr lang="ru-RU" sz="2800" dirty="0"/>
              <a:t>Простейшая программа.</a:t>
            </a:r>
            <a:br>
              <a:rPr lang="ru-RU" sz="2800" dirty="0"/>
            </a:br>
            <a:r>
              <a:rPr lang="ru-RU" sz="2800" dirty="0"/>
              <a:t>Настройки для работы с </a:t>
            </a:r>
            <a:r>
              <a:rPr lang="en-US" sz="2800" dirty="0" err="1"/>
              <a:t>OpenMP</a:t>
            </a:r>
            <a:r>
              <a:rPr lang="ru-RU" sz="2800" dirty="0"/>
              <a:t>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67608" y="1472184"/>
            <a:ext cx="8999552" cy="516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Создать новый проект по шаблону </a:t>
            </a:r>
            <a:r>
              <a:rPr lang="ru-RU" dirty="0" smtClean="0"/>
              <a:t>«</a:t>
            </a:r>
            <a:r>
              <a:rPr lang="ru-RU" dirty="0" smtClean="0"/>
              <a:t>Консольное приложение </a:t>
            </a:r>
            <a:r>
              <a:rPr lang="en-US" dirty="0" smtClean="0"/>
              <a:t>Win32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34838" b="41234"/>
          <a:stretch/>
        </p:blipFill>
        <p:spPr bwMode="auto">
          <a:xfrm>
            <a:off x="4219231" y="2340864"/>
            <a:ext cx="6038421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4005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706090"/>
          </a:xfrm>
        </p:spPr>
        <p:txBody>
          <a:bodyPr>
            <a:noAutofit/>
          </a:bodyPr>
          <a:lstStyle/>
          <a:p>
            <a:r>
              <a:rPr lang="ru-RU" sz="2800" dirty="0"/>
              <a:t>Простейшая программа.</a:t>
            </a:r>
            <a:br>
              <a:rPr lang="ru-RU" sz="2800" dirty="0"/>
            </a:br>
            <a:r>
              <a:rPr lang="ru-RU" sz="2800" dirty="0"/>
              <a:t>Настройки для работы с </a:t>
            </a:r>
            <a:r>
              <a:rPr lang="en-US" sz="2800" dirty="0" err="1"/>
              <a:t>OpenMP</a:t>
            </a:r>
            <a:r>
              <a:rPr lang="ru-RU" sz="2800" dirty="0"/>
              <a:t>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67608" y="1289304"/>
            <a:ext cx="7890080" cy="699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В Мастере выбрать «Пустой проект»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5641" y="1844825"/>
            <a:ext cx="73247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690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706090"/>
          </a:xfrm>
        </p:spPr>
        <p:txBody>
          <a:bodyPr>
            <a:noAutofit/>
          </a:bodyPr>
          <a:lstStyle/>
          <a:p>
            <a:r>
              <a:rPr lang="ru-RU" sz="2800" dirty="0"/>
              <a:t>Простейшая программа.</a:t>
            </a:r>
            <a:br>
              <a:rPr lang="ru-RU" sz="2800" dirty="0"/>
            </a:br>
            <a:r>
              <a:rPr lang="ru-RU" sz="2800" dirty="0"/>
              <a:t>Настройки для работы с </a:t>
            </a:r>
            <a:r>
              <a:rPr lang="en-US" sz="2800" dirty="0" err="1"/>
              <a:t>OpenMP</a:t>
            </a:r>
            <a:r>
              <a:rPr lang="ru-RU" sz="2800" dirty="0"/>
              <a:t>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67608" y="1124744"/>
            <a:ext cx="7890080" cy="8640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Выбрать Проект – Добавить новый элемент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1525" t="20160" r="22301" b="22721"/>
          <a:stretch>
            <a:fillRect/>
          </a:stretch>
        </p:blipFill>
        <p:spPr bwMode="auto">
          <a:xfrm>
            <a:off x="2783632" y="1772816"/>
            <a:ext cx="770485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6384032" y="1556792"/>
            <a:ext cx="30243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65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Текст программы: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7728" y="4725145"/>
            <a:ext cx="5459332" cy="1288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5775" t="16800" r="56951" b="50441"/>
          <a:stretch>
            <a:fillRect/>
          </a:stretch>
        </p:blipFill>
        <p:spPr bwMode="auto">
          <a:xfrm>
            <a:off x="3431704" y="908720"/>
            <a:ext cx="6685667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6492240" y="1408176"/>
            <a:ext cx="2359152" cy="2743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34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Дальнейшая настройка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5775" r="59576" b="63881"/>
          <a:stretch>
            <a:fillRect/>
          </a:stretch>
        </p:blipFill>
        <p:spPr bwMode="auto">
          <a:xfrm>
            <a:off x="2855640" y="1052736"/>
            <a:ext cx="6741958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8" name="Прямая со стрелкой 7"/>
          <p:cNvCxnSpPr/>
          <p:nvPr/>
        </p:nvCxnSpPr>
        <p:spPr>
          <a:xfrm>
            <a:off x="5231904" y="1772816"/>
            <a:ext cx="648072" cy="2160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5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778098"/>
          </a:xfrm>
        </p:spPr>
        <p:txBody>
          <a:bodyPr/>
          <a:lstStyle/>
          <a:p>
            <a:r>
              <a:rPr lang="ru-RU" dirty="0" smtClean="0"/>
              <a:t>Дальнейшая настройка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5641" y="1196753"/>
            <a:ext cx="722947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5-конечная звезда 7"/>
          <p:cNvSpPr/>
          <p:nvPr/>
        </p:nvSpPr>
        <p:spPr>
          <a:xfrm>
            <a:off x="7896200" y="2780928"/>
            <a:ext cx="216024" cy="2663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3071664" y="2564904"/>
            <a:ext cx="216024" cy="2663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2927648" y="2060848"/>
            <a:ext cx="216024" cy="2663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5159896" y="1556792"/>
            <a:ext cx="216024" cy="2663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3359696" y="3356992"/>
            <a:ext cx="216024" cy="2663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Новый результат: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720" y="980729"/>
            <a:ext cx="5544616" cy="22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927648" y="3573016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Задание</a:t>
            </a:r>
            <a:r>
              <a:rPr lang="ru-RU" sz="2400" dirty="0"/>
              <a:t>: </a:t>
            </a:r>
          </a:p>
          <a:p>
            <a:r>
              <a:rPr lang="ru-RU" sz="2400" dirty="0"/>
              <a:t>1) измените параметр, например</a:t>
            </a:r>
          </a:p>
          <a:p>
            <a:r>
              <a:rPr lang="ru-RU" sz="2400" dirty="0"/>
              <a:t> </a:t>
            </a:r>
            <a:r>
              <a:rPr lang="en-CA" sz="2400" dirty="0" err="1">
                <a:latin typeface="Courier New" pitchFamily="49" charset="0"/>
                <a:cs typeface="Courier New" pitchFamily="49" charset="0"/>
              </a:rPr>
              <a:t>omp_set_num_threads</a:t>
            </a:r>
            <a:r>
              <a:rPr lang="en-CA" sz="2400" dirty="0">
                <a:latin typeface="Courier New" pitchFamily="49" charset="0"/>
                <a:cs typeface="Courier New" pitchFamily="49" charset="0"/>
              </a:rPr>
              <a:t>( 10 );</a:t>
            </a:r>
            <a:endParaRPr lang="ru-RU" sz="2400" dirty="0">
              <a:latin typeface="Courier New" pitchFamily="49" charset="0"/>
              <a:cs typeface="Courier New" pitchFamily="49" charset="0"/>
            </a:endParaRPr>
          </a:p>
          <a:p>
            <a:r>
              <a:rPr lang="ru-RU" sz="2400" dirty="0"/>
              <a:t>2) Закомментируйте эту строку.</a:t>
            </a:r>
          </a:p>
          <a:p>
            <a:r>
              <a:rPr lang="ru-RU" sz="2400" dirty="0"/>
              <a:t>Какие будут результаты?</a:t>
            </a:r>
          </a:p>
          <a:p>
            <a:r>
              <a:rPr lang="ru-RU" sz="2400" dirty="0"/>
              <a:t>Какого числа </a:t>
            </a:r>
            <a:r>
              <a:rPr lang="ru-RU" sz="2400" dirty="0" err="1"/>
              <a:t>тредов</a:t>
            </a:r>
            <a:r>
              <a:rPr lang="ru-RU" sz="2400" dirty="0"/>
              <a:t> удалось добиться?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6976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7648" y="188640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Пример: вывод номера </a:t>
            </a:r>
            <a:r>
              <a:rPr lang="ru-RU" dirty="0" err="1" smtClean="0"/>
              <a:t>треда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7155" t="17379" r="52085" b="52208"/>
          <a:stretch>
            <a:fillRect/>
          </a:stretch>
        </p:blipFill>
        <p:spPr bwMode="auto">
          <a:xfrm>
            <a:off x="2406216" y="970344"/>
            <a:ext cx="5677081" cy="3821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63150" b="11060"/>
          <a:stretch>
            <a:fillRect/>
          </a:stretch>
        </p:blipFill>
        <p:spPr bwMode="auto">
          <a:xfrm>
            <a:off x="8393059" y="2751216"/>
            <a:ext cx="2901922" cy="351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00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7608" y="274638"/>
            <a:ext cx="8652080" cy="562074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Переменные. Локализация (область видимости)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1624" y="980728"/>
            <a:ext cx="7746064" cy="1771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Модель данных </a:t>
            </a:r>
            <a:r>
              <a:rPr lang="ru-RU" sz="2400" dirty="0" smtClean="0"/>
              <a:t>в </a:t>
            </a:r>
            <a:r>
              <a:rPr lang="ru-RU" sz="2400" dirty="0" err="1" smtClean="0"/>
              <a:t>OpenMP</a:t>
            </a:r>
            <a:r>
              <a:rPr lang="ru-RU" sz="2400" dirty="0" smtClean="0"/>
              <a:t>: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общая</a:t>
            </a:r>
            <a:r>
              <a:rPr lang="ru-RU" dirty="0" smtClean="0"/>
              <a:t> область памяти - для </a:t>
            </a:r>
            <a:r>
              <a:rPr lang="ru-RU" sz="3100" b="1" dirty="0">
                <a:solidFill>
                  <a:srgbClr val="C00000"/>
                </a:solidFill>
              </a:rPr>
              <a:t>всех</a:t>
            </a:r>
            <a:r>
              <a:rPr lang="ru-RU" dirty="0" smtClean="0"/>
              <a:t> </a:t>
            </a:r>
            <a:r>
              <a:rPr lang="ru-RU" dirty="0" err="1" smtClean="0"/>
              <a:t>тредов</a:t>
            </a:r>
            <a:r>
              <a:rPr lang="ru-RU" dirty="0" smtClean="0"/>
              <a:t>,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локальные</a:t>
            </a:r>
            <a:r>
              <a:rPr lang="ru-RU" dirty="0" smtClean="0"/>
              <a:t> области памяти - для </a:t>
            </a:r>
            <a:r>
              <a:rPr lang="ru-RU" sz="3100" b="1" dirty="0">
                <a:solidFill>
                  <a:srgbClr val="0070C0"/>
                </a:solidFill>
              </a:rPr>
              <a:t>каждого</a:t>
            </a:r>
            <a:r>
              <a:rPr lang="ru-RU" dirty="0" smtClean="0"/>
              <a:t> </a:t>
            </a:r>
            <a:r>
              <a:rPr lang="ru-RU" dirty="0" err="1" smtClean="0"/>
              <a:t>треда</a:t>
            </a:r>
            <a:r>
              <a:rPr lang="ru-RU" dirty="0" smtClean="0"/>
              <a:t>.</a:t>
            </a: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25368" y="3134098"/>
            <a:ext cx="1892808" cy="369332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тред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325368" y="3815318"/>
            <a:ext cx="1892808" cy="646331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Память</a:t>
            </a:r>
          </a:p>
          <a:p>
            <a:pPr algn="ctr"/>
            <a:r>
              <a:rPr lang="ru-RU" dirty="0" err="1" smtClean="0"/>
              <a:t>треда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10984" y="3815317"/>
            <a:ext cx="1892808" cy="646331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Память</a:t>
            </a:r>
          </a:p>
          <a:p>
            <a:pPr algn="ctr"/>
            <a:r>
              <a:rPr lang="ru-RU" dirty="0" err="1" smtClean="0"/>
              <a:t>треда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043680" y="5321693"/>
            <a:ext cx="4185920" cy="830997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ОБЩАЯ</a:t>
            </a:r>
          </a:p>
          <a:p>
            <a:pPr algn="ctr"/>
            <a:r>
              <a:rPr lang="ru-RU" sz="2400" b="1" dirty="0" smtClean="0"/>
              <a:t>ПАМЯТЬ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110984" y="3146773"/>
            <a:ext cx="1892808" cy="369332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тред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119120" y="2960665"/>
            <a:ext cx="2265680" cy="171293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924548" y="2960665"/>
            <a:ext cx="2265680" cy="171293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4734560" y="4673600"/>
            <a:ext cx="10160" cy="648093"/>
          </a:xfrm>
          <a:prstGeom prst="straightConnector1">
            <a:avLst/>
          </a:prstGeom>
          <a:ln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7508240" y="4648765"/>
            <a:ext cx="10160" cy="648093"/>
          </a:xfrm>
          <a:prstGeom prst="straightConnector1">
            <a:avLst/>
          </a:prstGeom>
          <a:ln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113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3121" y="624110"/>
            <a:ext cx="9401492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r>
              <a:rPr lang="ru-RU" sz="3100" dirty="0"/>
              <a:t>Технология разработки параллельных программ для МВС с общей памятью (</a:t>
            </a:r>
            <a:r>
              <a:rPr lang="ru-RU" sz="3100" dirty="0" err="1" smtClean="0"/>
              <a:t>OpenMP</a:t>
            </a:r>
            <a:r>
              <a:rPr lang="ru-RU" sz="3100" dirty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038600"/>
          </a:xfrm>
        </p:spPr>
        <p:txBody>
          <a:bodyPr>
            <a:normAutofit lnSpcReduction="10000"/>
          </a:bodyPr>
          <a:lstStyle/>
          <a:p>
            <a:r>
              <a:rPr lang="ru-RU" sz="2000" b="1" dirty="0" err="1" smtClean="0"/>
              <a:t>OpenMP</a:t>
            </a:r>
            <a:r>
              <a:rPr lang="ru-RU" sz="2000" dirty="0" smtClean="0"/>
              <a:t> (</a:t>
            </a:r>
            <a:r>
              <a:rPr lang="ru-RU" sz="2000" dirty="0" err="1" smtClean="0"/>
              <a:t>Open</a:t>
            </a:r>
            <a:r>
              <a:rPr lang="ru-RU" sz="2000" dirty="0" smtClean="0"/>
              <a:t> </a:t>
            </a:r>
            <a:r>
              <a:rPr lang="ru-RU" sz="2000" dirty="0" err="1" smtClean="0"/>
              <a:t>Multi-Processing</a:t>
            </a:r>
            <a:r>
              <a:rPr lang="ru-RU" sz="2000" dirty="0" smtClean="0"/>
              <a:t>) — </a:t>
            </a:r>
            <a:endParaRPr lang="en-US" sz="2000" dirty="0" smtClean="0"/>
          </a:p>
          <a:p>
            <a:pPr lvl="1"/>
            <a:r>
              <a:rPr lang="ru-RU" sz="1800" dirty="0" smtClean="0"/>
              <a:t>открытый развивающийся стандарт для распараллеливания программ на языках С, С++, </a:t>
            </a:r>
            <a:r>
              <a:rPr lang="en-US" sz="1800" dirty="0" smtClean="0"/>
              <a:t>Fortran</a:t>
            </a:r>
            <a:r>
              <a:rPr lang="ru-RU" sz="1800" dirty="0" smtClean="0"/>
              <a:t>, </a:t>
            </a:r>
            <a:endParaRPr lang="en-US" sz="1800" dirty="0" smtClean="0"/>
          </a:p>
          <a:p>
            <a:pPr lvl="1"/>
            <a:r>
              <a:rPr lang="ru-RU" sz="1800" dirty="0" smtClean="0"/>
              <a:t>включает описание</a:t>
            </a:r>
          </a:p>
          <a:p>
            <a:pPr lvl="2"/>
            <a:r>
              <a:rPr lang="ru-RU" sz="1600" dirty="0" smtClean="0"/>
              <a:t>директив компилятора,</a:t>
            </a:r>
          </a:p>
          <a:p>
            <a:pPr lvl="2"/>
            <a:r>
              <a:rPr lang="ru-RU" sz="1600" dirty="0" smtClean="0"/>
              <a:t>библиотечных процедур,</a:t>
            </a:r>
          </a:p>
          <a:p>
            <a:pPr lvl="2"/>
            <a:r>
              <a:rPr lang="ru-RU" sz="1600" dirty="0" smtClean="0"/>
              <a:t>переменных ОС, </a:t>
            </a:r>
          </a:p>
          <a:p>
            <a:pPr>
              <a:buNone/>
            </a:pPr>
            <a:r>
              <a:rPr lang="ru-RU" sz="2000" dirty="0" smtClean="0"/>
              <a:t>для программирования многопоточных приложений для МВС с общей памятью (имеется версия и для кластеров).</a:t>
            </a:r>
          </a:p>
          <a:p>
            <a:r>
              <a:rPr lang="ru-RU" sz="2000" dirty="0" smtClean="0"/>
              <a:t>Наиболее популярная задача </a:t>
            </a:r>
            <a:r>
              <a:rPr lang="ru-RU" sz="2000" dirty="0" err="1" smtClean="0"/>
              <a:t>OpenMP</a:t>
            </a:r>
            <a:r>
              <a:rPr lang="ru-RU" sz="2000" dirty="0" smtClean="0"/>
              <a:t> — написание программ, ориентированных на циклы</a:t>
            </a:r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94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7288" y="689307"/>
            <a:ext cx="9136712" cy="562074"/>
          </a:xfrm>
        </p:spPr>
        <p:txBody>
          <a:bodyPr>
            <a:normAutofit/>
          </a:bodyPr>
          <a:lstStyle/>
          <a:p>
            <a:r>
              <a:rPr lang="ru-RU" sz="2800" dirty="0"/>
              <a:t>Переменные. Локализация (область видимости)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1624" y="1615440"/>
            <a:ext cx="8809816" cy="463296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Переменные</a:t>
            </a:r>
            <a:r>
              <a:rPr lang="ru-RU" sz="2000" dirty="0" smtClean="0"/>
              <a:t>, использующиеся в параллельных областях программы, разделяются </a:t>
            </a:r>
            <a:r>
              <a:rPr lang="ru-RU" sz="2000" dirty="0" smtClean="0"/>
              <a:t>на </a:t>
            </a:r>
            <a:r>
              <a:rPr lang="ru-RU" sz="2000" b="1" dirty="0" smtClean="0"/>
              <a:t>два основных класса</a:t>
            </a:r>
            <a:r>
              <a:rPr lang="ru-RU" sz="2000" dirty="0" smtClean="0"/>
              <a:t>:</a:t>
            </a:r>
          </a:p>
          <a:p>
            <a:r>
              <a:rPr lang="ru-RU" sz="2400" b="1" dirty="0" err="1" smtClean="0"/>
              <a:t>shared</a:t>
            </a:r>
            <a:r>
              <a:rPr lang="ru-RU" b="1" dirty="0" smtClean="0"/>
              <a:t> – </a:t>
            </a:r>
            <a:r>
              <a:rPr lang="ru-RU" sz="3100" b="1" dirty="0">
                <a:solidFill>
                  <a:srgbClr val="C00000"/>
                </a:solidFill>
              </a:rPr>
              <a:t>общие</a:t>
            </a:r>
          </a:p>
          <a:p>
            <a:pPr lvl="1"/>
            <a:r>
              <a:rPr lang="ru-RU" sz="2400" dirty="0" smtClean="0"/>
              <a:t>все </a:t>
            </a:r>
            <a:r>
              <a:rPr lang="ru-RU" sz="2400" dirty="0" err="1" smtClean="0"/>
              <a:t>треды</a:t>
            </a:r>
            <a:r>
              <a:rPr lang="ru-RU" sz="2400" dirty="0" smtClean="0"/>
              <a:t> видят одну и ту же переменную</a:t>
            </a:r>
            <a:r>
              <a:rPr lang="ru-RU" sz="2400" b="1" dirty="0" smtClean="0"/>
              <a:t>;</a:t>
            </a:r>
          </a:p>
          <a:p>
            <a:r>
              <a:rPr lang="en-US" sz="2400" b="1" dirty="0" smtClean="0"/>
              <a:t>p</a:t>
            </a:r>
            <a:r>
              <a:rPr lang="ru-RU" sz="2400" b="1" dirty="0" err="1" smtClean="0"/>
              <a:t>rivate</a:t>
            </a:r>
            <a:r>
              <a:rPr lang="ru-RU" b="1" dirty="0" smtClean="0"/>
              <a:t>  - </a:t>
            </a:r>
            <a:r>
              <a:rPr lang="ru-RU" sz="3100" b="1" dirty="0">
                <a:solidFill>
                  <a:srgbClr val="0070C0"/>
                </a:solidFill>
              </a:rPr>
              <a:t>локальные</a:t>
            </a:r>
          </a:p>
          <a:p>
            <a:pPr lvl="1"/>
            <a:r>
              <a:rPr lang="ru-RU" sz="2400" dirty="0" smtClean="0"/>
              <a:t>каждый </a:t>
            </a:r>
            <a:r>
              <a:rPr lang="ru-RU" sz="2400" dirty="0" err="1" smtClean="0"/>
              <a:t>тред</a:t>
            </a:r>
            <a:r>
              <a:rPr lang="ru-RU" sz="2400" dirty="0" smtClean="0"/>
              <a:t> видит свой экземпляр</a:t>
            </a:r>
            <a:r>
              <a:rPr lang="ru-RU" sz="2400" b="1" dirty="0" smtClean="0"/>
              <a:t> </a:t>
            </a:r>
            <a:r>
              <a:rPr lang="ru-RU" sz="2400" dirty="0" smtClean="0"/>
              <a:t>данной переменной, </a:t>
            </a:r>
          </a:p>
          <a:p>
            <a:pPr lvl="1"/>
            <a:r>
              <a:rPr lang="ru-RU" sz="2400" dirty="0" smtClean="0"/>
              <a:t>создаются для каждого </a:t>
            </a:r>
            <a:r>
              <a:rPr lang="ru-RU" sz="2400" dirty="0" err="1" smtClean="0"/>
              <a:t>треда</a:t>
            </a:r>
            <a:r>
              <a:rPr lang="ru-RU" sz="2400" dirty="0" smtClean="0"/>
              <a:t> только на время его выполнения</a:t>
            </a:r>
            <a:r>
              <a:rPr lang="ru-RU" sz="2400" dirty="0" smtClean="0"/>
              <a:t>.</a:t>
            </a:r>
            <a:endParaRPr lang="ru-RU" sz="24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43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7928" y="689307"/>
            <a:ext cx="9136712" cy="562074"/>
          </a:xfrm>
        </p:spPr>
        <p:txBody>
          <a:bodyPr>
            <a:normAutofit/>
          </a:bodyPr>
          <a:lstStyle/>
          <a:p>
            <a:r>
              <a:rPr lang="ru-RU" sz="2800" dirty="0"/>
              <a:t>Переменные. Локализация (область видимости)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1624" y="1615440"/>
            <a:ext cx="7986856" cy="46329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2800" b="1" dirty="0" smtClean="0"/>
              <a:t>Правила</a:t>
            </a:r>
            <a:r>
              <a:rPr lang="ru-RU" sz="2800" dirty="0" smtClean="0"/>
              <a:t> </a:t>
            </a:r>
            <a:r>
              <a:rPr lang="ru-RU" sz="2800" dirty="0" smtClean="0"/>
              <a:t>видимости переменных: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все переменные, определенные </a:t>
            </a:r>
            <a:r>
              <a:rPr lang="ru-RU" sz="2800" b="1" dirty="0" smtClean="0"/>
              <a:t>вне</a:t>
            </a:r>
            <a:r>
              <a:rPr lang="ru-RU" sz="2800" dirty="0" smtClean="0"/>
              <a:t> параллельной области –</a:t>
            </a: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solidFill>
                  <a:srgbClr val="C00000"/>
                </a:solidFill>
              </a:rPr>
              <a:t>общие</a:t>
            </a:r>
            <a:r>
              <a:rPr lang="ru-RU" dirty="0" smtClean="0"/>
              <a:t>;</a:t>
            </a:r>
          </a:p>
          <a:p>
            <a:pPr>
              <a:lnSpc>
                <a:spcPct val="90000"/>
              </a:lnSpc>
            </a:pPr>
            <a:endParaRPr lang="ru-RU" sz="2800" dirty="0" smtClean="0"/>
          </a:p>
          <a:p>
            <a:pPr>
              <a:lnSpc>
                <a:spcPct val="90000"/>
              </a:lnSpc>
            </a:pPr>
            <a:r>
              <a:rPr lang="ru-RU" sz="2800" dirty="0" smtClean="0"/>
              <a:t>все </a:t>
            </a:r>
            <a:r>
              <a:rPr lang="ru-RU" sz="2800" dirty="0" smtClean="0"/>
              <a:t>переменные, определенные </a:t>
            </a:r>
            <a:r>
              <a:rPr lang="ru-RU" sz="2800" b="1" dirty="0" smtClean="0"/>
              <a:t>внутри</a:t>
            </a:r>
            <a:r>
              <a:rPr lang="ru-RU" sz="2800" dirty="0" smtClean="0"/>
              <a:t> параллельной области –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b="1" dirty="0" smtClean="0">
                <a:solidFill>
                  <a:srgbClr val="0070C0"/>
                </a:solidFill>
              </a:rPr>
              <a:t>локальные</a:t>
            </a:r>
            <a:endParaRPr lang="ru-RU" sz="3100" b="1" dirty="0">
              <a:solidFill>
                <a:srgbClr val="0070C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16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Пример: локализация переменных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t="20363" r="16061" b="20860"/>
          <a:stretch/>
        </p:blipFill>
        <p:spPr bwMode="auto">
          <a:xfrm>
            <a:off x="2557447" y="909066"/>
            <a:ext cx="5304633" cy="4892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7553" y="4896619"/>
            <a:ext cx="5294447" cy="196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ьная выноска 2"/>
          <p:cNvSpPr/>
          <p:nvPr/>
        </p:nvSpPr>
        <p:spPr>
          <a:xfrm>
            <a:off x="8839200" y="1473200"/>
            <a:ext cx="2794000" cy="904240"/>
          </a:xfrm>
          <a:prstGeom prst="wedgeEllipseCallout">
            <a:avLst>
              <a:gd name="adj1" fmla="val -217560"/>
              <a:gd name="adj2" fmla="val 16811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глобальная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8483600" y="2903092"/>
            <a:ext cx="2794000" cy="904240"/>
          </a:xfrm>
          <a:prstGeom prst="wedgeEllipseCallout">
            <a:avLst>
              <a:gd name="adj1" fmla="val -188106"/>
              <a:gd name="adj2" fmla="val 9059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локальная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0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55520" y="980728"/>
            <a:ext cx="9743440" cy="526767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200" dirty="0" smtClean="0">
                <a:cs typeface="Courier New" pitchFamily="49" charset="0"/>
              </a:rPr>
              <a:t>Основная </a:t>
            </a:r>
            <a:r>
              <a:rPr lang="ru-RU" sz="3200" dirty="0">
                <a:cs typeface="Courier New" pitchFamily="49" charset="0"/>
              </a:rPr>
              <a:t>директива для создания параллельной области</a:t>
            </a:r>
          </a:p>
          <a:p>
            <a:pPr>
              <a:buNone/>
            </a:pP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1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1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CA" sz="2100" b="1" dirty="0" smtClean="0">
                <a:latin typeface="Courier New" pitchFamily="49" charset="0"/>
                <a:cs typeface="Courier New" pitchFamily="49" charset="0"/>
              </a:rPr>
              <a:t>main () </a:t>
            </a:r>
            <a:endParaRPr lang="ru-RU" sz="21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CA" sz="2100" b="1" dirty="0" smtClean="0">
                <a:latin typeface="Courier New" pitchFamily="49" charset="0"/>
                <a:cs typeface="Courier New" pitchFamily="49" charset="0"/>
              </a:rPr>
              <a:t>{ </a:t>
            </a:r>
            <a:endParaRPr lang="ru-RU" sz="21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ru-RU" sz="21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100" b="1" dirty="0" smtClean="0">
                <a:latin typeface="Courier New" pitchFamily="49" charset="0"/>
                <a:cs typeface="Courier New" pitchFamily="49" charset="0"/>
              </a:rPr>
              <a:t>//</a:t>
            </a:r>
            <a:r>
              <a:rPr lang="ru-RU" sz="2100" b="1" i="1" dirty="0" smtClean="0">
                <a:latin typeface="Courier New" pitchFamily="49" charset="0"/>
                <a:cs typeface="Courier New" pitchFamily="49" charset="0"/>
              </a:rPr>
              <a:t>последовательная область, выполняется корневой </a:t>
            </a:r>
            <a:r>
              <a:rPr lang="ru-RU" sz="2100" b="1" i="1" dirty="0" err="1" smtClean="0">
                <a:latin typeface="Courier New" pitchFamily="49" charset="0"/>
                <a:cs typeface="Courier New" pitchFamily="49" charset="0"/>
              </a:rPr>
              <a:t>тред</a:t>
            </a:r>
            <a:endParaRPr lang="en-US" sz="2100" b="1" i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100" b="1" i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sz="2100" b="1" dirty="0" smtClean="0">
                <a:latin typeface="Courier New" pitchFamily="49" charset="0"/>
                <a:cs typeface="Courier New" pitchFamily="49" charset="0"/>
              </a:rPr>
              <a:t>. . . </a:t>
            </a:r>
            <a:endParaRPr lang="ru-RU" sz="21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100" b="1" i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1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lang="ru-RU" sz="21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Начало параллельной области</a:t>
            </a:r>
            <a:endParaRPr lang="en-CA" sz="2100" b="1" i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CA" sz="21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sz="21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CA" sz="21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pragma</a:t>
            </a:r>
            <a:r>
              <a:rPr lang="en-CA" sz="21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CA" sz="21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omp</a:t>
            </a:r>
            <a:r>
              <a:rPr lang="en-CA" sz="21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parallel [</a:t>
            </a:r>
            <a:r>
              <a:rPr lang="ru-RU" sz="21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опции</a:t>
            </a:r>
            <a:r>
              <a:rPr lang="en-US" sz="21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]</a:t>
            </a:r>
            <a:r>
              <a:rPr lang="en-CA" sz="21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CA" sz="21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{ </a:t>
            </a:r>
          </a:p>
          <a:p>
            <a:pPr>
              <a:buNone/>
            </a:pPr>
            <a:r>
              <a:rPr lang="en-CA" sz="21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//</a:t>
            </a:r>
            <a:r>
              <a:rPr lang="ru-RU" sz="21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операторы выполняются всеми </a:t>
            </a:r>
            <a:r>
              <a:rPr lang="ru-RU" sz="2100" b="1" i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тредами</a:t>
            </a:r>
            <a:endParaRPr lang="en-CA" sz="2100" b="1" i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CA" sz="21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1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CA" sz="21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 . . </a:t>
            </a:r>
          </a:p>
          <a:p>
            <a:pPr>
              <a:buNone/>
            </a:pPr>
            <a:r>
              <a:rPr lang="ru-RU" sz="21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CA" sz="21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lang="ru-RU" sz="21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все </a:t>
            </a:r>
            <a:r>
              <a:rPr lang="ru-RU" sz="2100" b="1" i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треды</a:t>
            </a:r>
            <a:r>
              <a:rPr lang="ru-RU" sz="21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завершают работу, остается только корневой </a:t>
            </a:r>
            <a:r>
              <a:rPr lang="ru-RU" sz="2100" b="1" i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тред</a:t>
            </a:r>
            <a:endParaRPr lang="en-CA" sz="2100" b="1" i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CA" sz="21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r>
              <a:rPr lang="ru-RU" sz="21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100" b="1" dirty="0" smtClean="0">
                <a:latin typeface="Courier New" pitchFamily="49" charset="0"/>
                <a:cs typeface="Courier New" pitchFamily="49" charset="0"/>
              </a:rPr>
              <a:t>//</a:t>
            </a:r>
            <a:r>
              <a:rPr lang="ru-RU" sz="2100" b="1" i="1" dirty="0" smtClean="0">
                <a:latin typeface="Courier New" pitchFamily="49" charset="0"/>
                <a:cs typeface="Courier New" pitchFamily="49" charset="0"/>
              </a:rPr>
              <a:t>последовательная область, выполняется корневой </a:t>
            </a:r>
            <a:r>
              <a:rPr lang="ru-RU" sz="2100" b="1" i="1" dirty="0" err="1" smtClean="0">
                <a:latin typeface="Courier New" pitchFamily="49" charset="0"/>
                <a:cs typeface="Courier New" pitchFamily="49" charset="0"/>
              </a:rPr>
              <a:t>тред</a:t>
            </a:r>
            <a:endParaRPr lang="en-US" sz="2100" b="1" i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100" b="1" i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sz="2100" b="1" dirty="0" smtClean="0">
                <a:latin typeface="Courier New" pitchFamily="49" charset="0"/>
                <a:cs typeface="Courier New" pitchFamily="49" charset="0"/>
              </a:rPr>
              <a:t>. . . </a:t>
            </a:r>
            <a:endParaRPr lang="ru-RU" sz="21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CA" sz="21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ru-RU" sz="21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Директивы</a:t>
            </a:r>
            <a:r>
              <a:rPr lang="en-US" dirty="0" smtClean="0"/>
              <a:t> </a:t>
            </a:r>
            <a:r>
              <a:rPr lang="en-US" dirty="0" err="1" smtClean="0"/>
              <a:t>OpenMP</a:t>
            </a:r>
            <a:r>
              <a:rPr lang="ru-RU" dirty="0" smtClean="0"/>
              <a:t> - </a:t>
            </a:r>
            <a:r>
              <a:rPr lang="en-US" b="1" dirty="0" smtClean="0">
                <a:solidFill>
                  <a:schemeClr val="accent1"/>
                </a:solidFill>
                <a:effectLst/>
                <a:latin typeface="Courier New" pitchFamily="49" charset="0"/>
                <a:cs typeface="Courier New" pitchFamily="49" charset="0"/>
              </a:rPr>
              <a:t>parallel</a:t>
            </a:r>
            <a:endParaRPr lang="ru-RU" b="1" dirty="0">
              <a:solidFill>
                <a:schemeClr val="accent1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48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1624" y="980728"/>
            <a:ext cx="7746064" cy="52676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CA" sz="2400" b="1" dirty="0">
                <a:latin typeface="Courier New" pitchFamily="49" charset="0"/>
                <a:cs typeface="Courier New" pitchFamily="49" charset="0"/>
              </a:rPr>
              <a:t>#</a:t>
            </a:r>
            <a:r>
              <a:rPr lang="en-CA" sz="2400" b="1" dirty="0" err="1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CA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CA" sz="2400" b="1" dirty="0" err="1">
                <a:latin typeface="Courier New" pitchFamily="49" charset="0"/>
                <a:cs typeface="Courier New" pitchFamily="49" charset="0"/>
              </a:rPr>
              <a:t>omp</a:t>
            </a:r>
            <a:r>
              <a:rPr lang="en-CA" sz="2400" b="1" dirty="0">
                <a:latin typeface="Courier New" pitchFamily="49" charset="0"/>
                <a:cs typeface="Courier New" pitchFamily="49" charset="0"/>
              </a:rPr>
              <a:t> parallel </a:t>
            </a: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ru-RU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опции</a:t>
            </a: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...] </a:t>
            </a:r>
            <a:r>
              <a:rPr lang="en-CA" sz="24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newline</a:t>
            </a:r>
            <a:endParaRPr lang="ru-RU" sz="24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if (</a:t>
            </a:r>
            <a:r>
              <a:rPr lang="en-CA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scalar_expression</a:t>
            </a: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>
              <a:buNone/>
            </a:pPr>
            <a:r>
              <a:rPr lang="en-CA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num_threads</a:t>
            </a: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(</a:t>
            </a:r>
            <a:r>
              <a:rPr lang="en-CA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integer_expression</a:t>
            </a: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ru-RU" sz="24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private (list) </a:t>
            </a:r>
          </a:p>
          <a:p>
            <a:pPr>
              <a:buNone/>
            </a:pPr>
            <a:r>
              <a:rPr lang="en-CA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firstprivate</a:t>
            </a: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(list) </a:t>
            </a:r>
          </a:p>
          <a:p>
            <a:pPr>
              <a:buNone/>
            </a:pP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shared (list) </a:t>
            </a:r>
          </a:p>
          <a:p>
            <a:pPr>
              <a:buNone/>
            </a:pP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default (shared | none) </a:t>
            </a:r>
          </a:p>
          <a:p>
            <a:pPr>
              <a:buNone/>
            </a:pP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reduction (operator: list) </a:t>
            </a:r>
          </a:p>
          <a:p>
            <a:pPr>
              <a:buNone/>
            </a:pPr>
            <a:r>
              <a:rPr lang="en-CA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copyin</a:t>
            </a:r>
            <a:r>
              <a:rPr lang="en-CA" sz="24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(list)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Синтаксис директивы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b="1" dirty="0" smtClean="0">
                <a:effectLst/>
                <a:latin typeface="Courier New" pitchFamily="49" charset="0"/>
                <a:cs typeface="Courier New" pitchFamily="49" charset="0"/>
              </a:rPr>
              <a:t>parallel</a:t>
            </a:r>
            <a:endParaRPr lang="ru-RU" b="1" dirty="0">
              <a:effectLst/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49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89212" y="1609344"/>
            <a:ext cx="8915400" cy="43018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CA" sz="2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if (</a:t>
            </a:r>
            <a:r>
              <a:rPr lang="en-CA" sz="24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scalar_expression</a:t>
            </a:r>
            <a:r>
              <a:rPr lang="en-CA" sz="24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ru-RU" dirty="0" smtClean="0"/>
              <a:t>– распараллеливание по </a:t>
            </a:r>
            <a:r>
              <a:rPr lang="ru-RU" b="1" dirty="0" smtClean="0"/>
              <a:t>условию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Если</a:t>
            </a:r>
            <a:r>
              <a:rPr lang="ru-RU" dirty="0" smtClean="0"/>
              <a:t> </a:t>
            </a:r>
            <a:r>
              <a:rPr lang="ru-RU" dirty="0" smtClean="0"/>
              <a:t>значение выражения ≠ 0,</a:t>
            </a:r>
          </a:p>
          <a:p>
            <a:pPr>
              <a:buNone/>
            </a:pPr>
            <a:r>
              <a:rPr lang="ru-RU" b="1" dirty="0" smtClean="0"/>
              <a:t>то</a:t>
            </a:r>
            <a:r>
              <a:rPr lang="ru-RU" dirty="0" smtClean="0"/>
              <a:t> осуществляется </a:t>
            </a:r>
            <a:r>
              <a:rPr lang="ru-RU" b="1" dirty="0" smtClean="0">
                <a:solidFill>
                  <a:srgbClr val="0070C0"/>
                </a:solidFill>
              </a:rPr>
              <a:t>распараллеливание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Иначе</a:t>
            </a:r>
            <a:r>
              <a:rPr lang="ru-RU" dirty="0" smtClean="0"/>
              <a:t> </a:t>
            </a:r>
            <a:r>
              <a:rPr lang="ru-RU" dirty="0" smtClean="0"/>
              <a:t>операторы </a:t>
            </a:r>
          </a:p>
          <a:p>
            <a:pPr>
              <a:buNone/>
            </a:pPr>
            <a:r>
              <a:rPr lang="ru-RU" dirty="0" smtClean="0"/>
              <a:t>параллельной области выполняются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единственным корневым </a:t>
            </a:r>
            <a:r>
              <a:rPr lang="ru-RU" b="1" dirty="0" err="1" smtClean="0">
                <a:solidFill>
                  <a:srgbClr val="0070C0"/>
                </a:solidFill>
              </a:rPr>
              <a:t>тредом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Опция </a:t>
            </a:r>
            <a:r>
              <a:rPr lang="en-US" dirty="0" smtClean="0"/>
              <a:t>if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2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1584" y="1042416"/>
            <a:ext cx="6664400" cy="56269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omp.h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using 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namespace std;</a:t>
            </a:r>
          </a:p>
          <a:p>
            <a:pPr>
              <a:buNone/>
            </a:pP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main()</a:t>
            </a:r>
          </a:p>
          <a:p>
            <a:pPr>
              <a:buNone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 n;</a:t>
            </a: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 &lt;&lt; "one thread" &lt;&lt; 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endl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&lt;&lt; "input number of threads: ";</a:t>
            </a: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cin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 &gt;&gt; n;</a:t>
            </a:r>
          </a:p>
          <a:p>
            <a:pPr>
              <a:buNone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omp_set_num_threads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(n); 	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omp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 parallel if( n&gt;1 )</a:t>
            </a:r>
          </a:p>
          <a:p>
            <a:pPr>
              <a:buNone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   {</a:t>
            </a: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 k = 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omp_get_thread_num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&lt;&lt; "in thread #" &lt;&lt; k &lt;&lt;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 &lt;&lt; "one thread" &lt;&lt; </a:t>
            </a:r>
            <a:r>
              <a:rPr lang="en-CA" b="1" dirty="0" err="1" smtClean="0">
                <a:latin typeface="Courier New" pitchFamily="49" charset="0"/>
                <a:cs typeface="Courier New" pitchFamily="49" charset="0"/>
              </a:rPr>
              <a:t>endl</a:t>
            </a: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CA" b="1" dirty="0" smtClean="0">
                <a:latin typeface="Courier New" pitchFamily="49" charset="0"/>
                <a:cs typeface="Courier New" pitchFamily="49" charset="0"/>
              </a:rPr>
              <a:t>   return 0;</a:t>
            </a:r>
          </a:p>
          <a:p>
            <a:pPr>
              <a:buNone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2972" y="116632"/>
            <a:ext cx="503902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7205" y="1304764"/>
            <a:ext cx="504479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39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1720" y="713232"/>
            <a:ext cx="8125968" cy="771552"/>
          </a:xfrm>
        </p:spPr>
        <p:txBody>
          <a:bodyPr>
            <a:noAutofit/>
          </a:bodyPr>
          <a:lstStyle/>
          <a:p>
            <a:r>
              <a:rPr lang="ru-RU" sz="2400" dirty="0"/>
              <a:t>Модель программирования </a:t>
            </a:r>
            <a:r>
              <a:rPr lang="en-US" sz="2400" dirty="0" err="1"/>
              <a:t>OpenMP</a:t>
            </a:r>
            <a:r>
              <a:rPr lang="ru-RU" sz="2400" dirty="0"/>
              <a:t>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59608" y="1556792"/>
            <a:ext cx="7096832" cy="4691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Разветвление-объединение</a:t>
            </a:r>
            <a:r>
              <a:rPr lang="ru-RU" dirty="0" smtClean="0"/>
              <a:t> (</a:t>
            </a:r>
            <a:r>
              <a:rPr lang="ru-RU" b="1" i="1" dirty="0" err="1" smtClean="0">
                <a:solidFill>
                  <a:srgbClr val="FF0000"/>
                </a:solidFill>
              </a:rPr>
              <a:t>fork-join</a:t>
            </a:r>
            <a:r>
              <a:rPr lang="ru-RU" dirty="0" smtClean="0"/>
              <a:t>)</a:t>
            </a:r>
          </a:p>
          <a:p>
            <a:r>
              <a:rPr lang="ru-RU" dirty="0" smtClean="0"/>
              <a:t>Работа программы начинается с </a:t>
            </a:r>
            <a:r>
              <a:rPr lang="ru-RU" b="1" dirty="0" smtClean="0"/>
              <a:t>одного</a:t>
            </a:r>
            <a:r>
              <a:rPr lang="ru-RU" dirty="0" smtClean="0"/>
              <a:t> (корневого) </a:t>
            </a:r>
            <a:r>
              <a:rPr lang="ru-RU" b="1" dirty="0" smtClean="0"/>
              <a:t>потока</a:t>
            </a:r>
            <a:r>
              <a:rPr lang="ru-RU" dirty="0" smtClean="0"/>
              <a:t>, или </a:t>
            </a:r>
            <a:r>
              <a:rPr lang="ru-RU" b="1" dirty="0" smtClean="0"/>
              <a:t>нити, </a:t>
            </a:r>
            <a:r>
              <a:rPr lang="ru-RU" b="1" dirty="0" err="1" smtClean="0"/>
              <a:t>треда</a:t>
            </a:r>
            <a:r>
              <a:rPr lang="ru-RU" dirty="0" smtClean="0"/>
              <a:t> (</a:t>
            </a:r>
            <a:r>
              <a:rPr lang="en-US" b="1" dirty="0" smtClean="0"/>
              <a:t>thread</a:t>
            </a:r>
            <a:r>
              <a:rPr lang="en-US" dirty="0" smtClean="0"/>
              <a:t> – </a:t>
            </a:r>
            <a:r>
              <a:rPr lang="ru-RU" dirty="0" smtClean="0"/>
              <a:t>нить). </a:t>
            </a:r>
          </a:p>
          <a:p>
            <a:r>
              <a:rPr lang="ru-RU" dirty="0" smtClean="0"/>
              <a:t>Для добавления в программу параллелизма выполняется </a:t>
            </a:r>
            <a:r>
              <a:rPr lang="ru-RU" b="1" dirty="0" smtClean="0"/>
              <a:t>разветвление</a:t>
            </a:r>
            <a:r>
              <a:rPr lang="ru-RU" dirty="0" smtClean="0"/>
              <a:t> (</a:t>
            </a:r>
            <a:r>
              <a:rPr lang="en-US" b="1" i="1" dirty="0">
                <a:solidFill>
                  <a:srgbClr val="FF0000"/>
                </a:solidFill>
              </a:rPr>
              <a:t>fork</a:t>
            </a:r>
            <a:r>
              <a:rPr lang="en-US" dirty="0" smtClean="0"/>
              <a:t>) </a:t>
            </a:r>
            <a:r>
              <a:rPr lang="ru-RU" dirty="0" smtClean="0"/>
              <a:t>на несколько </a:t>
            </a:r>
            <a:r>
              <a:rPr lang="ru-RU" dirty="0" err="1" smtClean="0"/>
              <a:t>тредов</a:t>
            </a:r>
            <a:r>
              <a:rPr lang="ru-RU" dirty="0" smtClean="0"/>
              <a:t>, создается </a:t>
            </a:r>
            <a:r>
              <a:rPr lang="ru-RU" b="1" dirty="0" smtClean="0"/>
              <a:t>группа</a:t>
            </a:r>
            <a:r>
              <a:rPr lang="ru-RU" dirty="0" smtClean="0"/>
              <a:t>. </a:t>
            </a:r>
          </a:p>
          <a:p>
            <a:r>
              <a:rPr lang="ru-RU" dirty="0" err="1" smtClean="0"/>
              <a:t>Треды</a:t>
            </a:r>
            <a:r>
              <a:rPr lang="ru-RU" dirty="0" smtClean="0"/>
              <a:t> группы выполняются параллельно в рамках фрагмента кода, т.наз. </a:t>
            </a:r>
            <a:r>
              <a:rPr lang="ru-RU" b="1" dirty="0" smtClean="0"/>
              <a:t>параллельной области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конце параллельной области все </a:t>
            </a:r>
            <a:r>
              <a:rPr lang="ru-RU" dirty="0" err="1" smtClean="0"/>
              <a:t>треды</a:t>
            </a:r>
            <a:r>
              <a:rPr lang="ru-RU" dirty="0" smtClean="0"/>
              <a:t> </a:t>
            </a:r>
            <a:r>
              <a:rPr lang="ru-RU" b="1" dirty="0" smtClean="0"/>
              <a:t>синхронизируются</a:t>
            </a:r>
            <a:r>
              <a:rPr lang="ru-RU" dirty="0" smtClean="0"/>
              <a:t> и заканчивают свою работу (</a:t>
            </a:r>
            <a:r>
              <a:rPr lang="en-US" b="1" i="1" dirty="0">
                <a:solidFill>
                  <a:srgbClr val="FF0000"/>
                </a:solidFill>
              </a:rPr>
              <a:t>join</a:t>
            </a:r>
            <a:r>
              <a:rPr lang="en-US" dirty="0" smtClean="0"/>
              <a:t>)</a:t>
            </a:r>
            <a:r>
              <a:rPr lang="ru-RU" dirty="0" smtClean="0"/>
              <a:t>, оставив корневой . </a:t>
            </a:r>
          </a:p>
          <a:p>
            <a:r>
              <a:rPr lang="ru-RU" dirty="0" smtClean="0"/>
              <a:t>После этого корневой </a:t>
            </a:r>
            <a:r>
              <a:rPr lang="ru-RU" dirty="0" err="1" smtClean="0"/>
              <a:t>тред</a:t>
            </a:r>
            <a:r>
              <a:rPr lang="ru-RU" dirty="0" smtClean="0"/>
              <a:t> продолжает выполняться до тех пор, пока не начнется следующая </a:t>
            </a:r>
            <a:r>
              <a:rPr lang="ru-RU" b="1" dirty="0" smtClean="0"/>
              <a:t>параллельная</a:t>
            </a:r>
            <a:r>
              <a:rPr lang="ru-RU" dirty="0" smtClean="0"/>
              <a:t> область (или не наступит </a:t>
            </a:r>
            <a:r>
              <a:rPr lang="ru-RU" b="1" dirty="0" smtClean="0"/>
              <a:t>конец</a:t>
            </a:r>
            <a:r>
              <a:rPr lang="ru-RU" dirty="0" smtClean="0"/>
              <a:t> программы).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35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7648" y="188640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Модель программирования </a:t>
            </a:r>
            <a:r>
              <a:rPr lang="en-US" dirty="0" err="1" smtClean="0"/>
              <a:t>OpenMP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639616" y="3841624"/>
            <a:ext cx="7776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/>
              <a:t>Программа </a:t>
            </a:r>
            <a:r>
              <a:rPr lang="ru-RU" sz="2000" dirty="0" err="1"/>
              <a:t>OpenMP</a:t>
            </a:r>
            <a:r>
              <a:rPr lang="ru-RU" sz="2000" dirty="0"/>
              <a:t> начинается как единственный начальный </a:t>
            </a:r>
            <a:r>
              <a:rPr lang="ru-RU" sz="2000" b="1" dirty="0">
                <a:solidFill>
                  <a:srgbClr val="FF0000"/>
                </a:solidFill>
              </a:rPr>
              <a:t>корневой</a:t>
            </a:r>
            <a:r>
              <a:rPr lang="ru-RU" sz="2000" dirty="0"/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тред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выполнения (номер =0</a:t>
            </a:r>
            <a:r>
              <a:rPr lang="ru-RU" sz="2000" dirty="0" smtClean="0"/>
              <a:t>).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 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ru-RU" sz="2000" dirty="0"/>
              <a:t>Встретив в коде параллельную конструкцию, он создает новую </a:t>
            </a:r>
            <a:r>
              <a:rPr lang="ru-RU" sz="2000" b="1" dirty="0"/>
              <a:t>группу </a:t>
            </a:r>
            <a:r>
              <a:rPr lang="ru-RU" sz="2000" b="1" dirty="0" err="1"/>
              <a:t>тредов</a:t>
            </a:r>
            <a:r>
              <a:rPr lang="ru-RU" sz="2000" b="1" dirty="0"/>
              <a:t> (порожденных)</a:t>
            </a:r>
            <a:r>
              <a:rPr lang="ru-RU" sz="2000" dirty="0"/>
              <a:t>.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После параллельной конструкции выполнение кода продолжает только </a:t>
            </a:r>
            <a:r>
              <a:rPr lang="ru-RU" sz="2000" b="1" dirty="0">
                <a:solidFill>
                  <a:srgbClr val="FF0000"/>
                </a:solidFill>
              </a:rPr>
              <a:t>корневой </a:t>
            </a:r>
            <a:r>
              <a:rPr lang="ru-RU" sz="2000" b="1" dirty="0" err="1">
                <a:solidFill>
                  <a:srgbClr val="FF0000"/>
                </a:solidFill>
              </a:rPr>
              <a:t>тред</a:t>
            </a:r>
            <a:r>
              <a:rPr lang="ru-RU" sz="2000" dirty="0"/>
              <a:t>.</a:t>
            </a:r>
            <a:endParaRPr lang="ru-RU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8925" t="47039" r="8651" b="14321"/>
          <a:stretch>
            <a:fillRect/>
          </a:stretch>
        </p:blipFill>
        <p:spPr bwMode="auto">
          <a:xfrm>
            <a:off x="2639616" y="1373635"/>
            <a:ext cx="7848872" cy="229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051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OpenMp</a:t>
            </a:r>
            <a:r>
              <a:rPr lang="en-US" dirty="0" smtClean="0"/>
              <a:t> Tutorial </a:t>
            </a:r>
            <a:r>
              <a:rPr lang="en-US" sz="3200" dirty="0" smtClean="0"/>
              <a:t>computing.llnl.gov/tutorials/</a:t>
            </a:r>
            <a:r>
              <a:rPr lang="en-US" sz="3200" dirty="0" err="1" smtClean="0"/>
              <a:t>openMP</a:t>
            </a:r>
            <a:r>
              <a:rPr lang="en-US" sz="3200" dirty="0" smtClean="0"/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026" name="Picture 2" descr="Fork - Join 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9656" y="2663208"/>
            <a:ext cx="6832387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140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653303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Терминология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59608" y="1773936"/>
            <a:ext cx="7498080" cy="4474464"/>
          </a:xfrm>
        </p:spPr>
        <p:txBody>
          <a:bodyPr>
            <a:normAutofit/>
          </a:bodyPr>
          <a:lstStyle/>
          <a:p>
            <a:r>
              <a:rPr lang="ru-RU" b="1" dirty="0" smtClean="0"/>
              <a:t>Поток</a:t>
            </a:r>
            <a:r>
              <a:rPr lang="ru-RU" dirty="0" smtClean="0"/>
              <a:t> (выполнения), </a:t>
            </a:r>
          </a:p>
          <a:p>
            <a:r>
              <a:rPr lang="ru-RU" dirty="0" smtClean="0"/>
              <a:t>или </a:t>
            </a:r>
            <a:r>
              <a:rPr lang="ru-RU" b="1" dirty="0" smtClean="0"/>
              <a:t>нить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или </a:t>
            </a:r>
            <a:r>
              <a:rPr lang="ru-RU" b="1" dirty="0" err="1" smtClean="0"/>
              <a:t>тред</a:t>
            </a:r>
            <a:r>
              <a:rPr lang="ru-RU" dirty="0" smtClean="0"/>
              <a:t> (</a:t>
            </a:r>
            <a:r>
              <a:rPr lang="en-US" i="1" dirty="0" smtClean="0"/>
              <a:t>thread of the execution</a:t>
            </a:r>
            <a:r>
              <a:rPr lang="en-US" dirty="0" smtClean="0"/>
              <a:t>)</a:t>
            </a:r>
            <a:r>
              <a:rPr lang="ru-RU" dirty="0" smtClean="0"/>
              <a:t> –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70C0"/>
                </a:solidFill>
              </a:rPr>
              <a:t>последовательность выполняющихся команд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 smtClean="0"/>
          </a:p>
          <a:p>
            <a:r>
              <a:rPr lang="ru-RU" b="1" dirty="0" smtClean="0"/>
              <a:t>Программа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или </a:t>
            </a:r>
            <a:r>
              <a:rPr lang="ru-RU" b="1" dirty="0" smtClean="0"/>
              <a:t>приложение</a:t>
            </a:r>
            <a:r>
              <a:rPr lang="ru-RU" dirty="0" smtClean="0"/>
              <a:t>,</a:t>
            </a:r>
          </a:p>
          <a:p>
            <a:r>
              <a:rPr lang="ru-RU" dirty="0" smtClean="0"/>
              <a:t>или </a:t>
            </a:r>
            <a:r>
              <a:rPr lang="ru-RU" b="1" dirty="0" smtClean="0"/>
              <a:t>процесс</a:t>
            </a:r>
            <a:r>
              <a:rPr lang="ru-RU" dirty="0" smtClean="0"/>
              <a:t> – </a:t>
            </a:r>
            <a:br>
              <a:rPr lang="ru-RU" dirty="0" smtClean="0"/>
            </a:br>
            <a:r>
              <a:rPr lang="ru-RU" dirty="0" smtClean="0"/>
              <a:t>может состоять из </a:t>
            </a:r>
            <a:r>
              <a:rPr lang="ru-RU" b="1" dirty="0" smtClean="0"/>
              <a:t>нескольких потоков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Не путать </a:t>
            </a:r>
            <a:r>
              <a:rPr lang="ru-RU" dirty="0" smtClean="0"/>
              <a:t>с </a:t>
            </a:r>
            <a:r>
              <a:rPr lang="ru-RU" b="1" dirty="0" smtClean="0"/>
              <a:t>потоками данных </a:t>
            </a:r>
            <a:r>
              <a:rPr lang="ru-RU" dirty="0" smtClean="0"/>
              <a:t>(</a:t>
            </a:r>
            <a:r>
              <a:rPr lang="en-US" i="1" dirty="0" smtClean="0"/>
              <a:t>stream</a:t>
            </a:r>
            <a:r>
              <a:rPr lang="en-US" dirty="0" smtClean="0"/>
              <a:t>)</a:t>
            </a:r>
            <a:r>
              <a:rPr lang="ru-RU" dirty="0" smtClean="0"/>
              <a:t>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85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Синтаксис и семантика </a:t>
            </a:r>
            <a:r>
              <a:rPr lang="en-US" dirty="0" err="1" smtClean="0"/>
              <a:t>OpenMP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67608" y="980728"/>
            <a:ext cx="9017840" cy="5267672"/>
          </a:xfrm>
        </p:spPr>
        <p:txBody>
          <a:bodyPr>
            <a:normAutofit/>
          </a:bodyPr>
          <a:lstStyle/>
          <a:p>
            <a:r>
              <a:rPr lang="ru-RU" b="1" dirty="0" smtClean="0"/>
              <a:t>Директива компилятора</a:t>
            </a:r>
            <a:r>
              <a:rPr lang="ru-RU" dirty="0" smtClean="0"/>
              <a:t> – указание компилятору на особенности обработки исходного кода при компиляции.</a:t>
            </a:r>
          </a:p>
          <a:p>
            <a:r>
              <a:rPr lang="ru-RU" dirty="0" smtClean="0"/>
              <a:t>Языковые конструкции в </a:t>
            </a:r>
            <a:r>
              <a:rPr lang="ru-RU" dirty="0" err="1" smtClean="0"/>
              <a:t>OpenMP</a:t>
            </a:r>
            <a:r>
              <a:rPr lang="ru-RU" dirty="0" smtClean="0"/>
              <a:t> определены как </a:t>
            </a:r>
            <a:r>
              <a:rPr lang="ru-RU" b="1" dirty="0" smtClean="0"/>
              <a:t>директивы компилятора</a:t>
            </a:r>
            <a:r>
              <a:rPr lang="ru-RU" dirty="0" smtClean="0"/>
              <a:t>, сообщающие компилятору,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что </a:t>
            </a:r>
            <a:r>
              <a:rPr lang="en-US" b="1" dirty="0" smtClean="0"/>
              <a:t>c</a:t>
            </a:r>
            <a:r>
              <a:rPr lang="ru-RU" b="1" dirty="0" smtClean="0"/>
              <a:t>делать для реализации параллелизма</a:t>
            </a:r>
            <a:r>
              <a:rPr lang="ru-RU" dirty="0" smtClean="0"/>
              <a:t>. </a:t>
            </a:r>
            <a:endParaRPr lang="en-US" dirty="0" smtClean="0"/>
          </a:p>
          <a:p>
            <a:r>
              <a:rPr lang="ru-RU" dirty="0" smtClean="0"/>
              <a:t>В C и C++ такие директивы называются </a:t>
            </a:r>
            <a:r>
              <a:rPr lang="ru-RU" b="1" dirty="0" err="1" smtClean="0"/>
              <a:t>прагмы</a:t>
            </a:r>
            <a:r>
              <a:rPr lang="ru-RU" b="1" dirty="0" smtClean="0"/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1400" b="1" dirty="0" smtClean="0"/>
              <a:t>(</a:t>
            </a:r>
            <a:r>
              <a:rPr lang="en-US" b="1" i="1" dirty="0"/>
              <a:t>pragmatic information </a:t>
            </a:r>
            <a:r>
              <a:rPr lang="en-US" b="1" dirty="0"/>
              <a:t>- </a:t>
            </a:r>
            <a:r>
              <a:rPr lang="ru-RU" b="1" dirty="0"/>
              <a:t>полезная информация, ЯП </a:t>
            </a:r>
            <a:r>
              <a:rPr lang="en-US" b="1" dirty="0" err="1"/>
              <a:t>Ada</a:t>
            </a:r>
            <a:r>
              <a:rPr lang="en-US" sz="1400" b="1" dirty="0" smtClean="0"/>
              <a:t>)</a:t>
            </a:r>
            <a:r>
              <a:rPr lang="ru-RU" dirty="0" smtClean="0"/>
              <a:t>.</a:t>
            </a:r>
          </a:p>
          <a:p>
            <a:endParaRPr lang="en-US" b="1" dirty="0"/>
          </a:p>
          <a:p>
            <a:r>
              <a:rPr lang="ru-RU" b="1" dirty="0" smtClean="0"/>
              <a:t>Синтаксис</a:t>
            </a:r>
            <a:r>
              <a:rPr lang="ru-RU" dirty="0" smtClean="0"/>
              <a:t> </a:t>
            </a:r>
            <a:r>
              <a:rPr lang="ru-RU" dirty="0" err="1" smtClean="0"/>
              <a:t>прагмы</a:t>
            </a:r>
            <a:endParaRPr lang="ru-RU" dirty="0" smtClean="0"/>
          </a:p>
          <a:p>
            <a:pPr algn="ctr">
              <a:buNone/>
            </a:pPr>
            <a:r>
              <a:rPr lang="en-CA" sz="2000" b="1" dirty="0" smtClean="0">
                <a:solidFill>
                  <a:srgbClr val="0070C0"/>
                </a:solidFill>
              </a:rPr>
              <a:t>#</a:t>
            </a:r>
            <a:r>
              <a:rPr lang="en-CA" sz="2000" b="1" dirty="0" err="1" smtClean="0">
                <a:solidFill>
                  <a:srgbClr val="0070C0"/>
                </a:solidFill>
              </a:rPr>
              <a:t>pragma</a:t>
            </a:r>
            <a:r>
              <a:rPr lang="en-CA" sz="2000" b="1" dirty="0" smtClean="0">
                <a:solidFill>
                  <a:srgbClr val="0070C0"/>
                </a:solidFill>
              </a:rPr>
              <a:t> </a:t>
            </a:r>
            <a:r>
              <a:rPr lang="en-CA" sz="2000" b="1" dirty="0" err="1" smtClean="0">
                <a:solidFill>
                  <a:srgbClr val="0070C0"/>
                </a:solidFill>
              </a:rPr>
              <a:t>omp</a:t>
            </a:r>
            <a:r>
              <a:rPr lang="en-CA" sz="2000" b="1" dirty="0" smtClean="0">
                <a:solidFill>
                  <a:srgbClr val="0070C0"/>
                </a:solidFill>
              </a:rPr>
              <a:t> </a:t>
            </a:r>
            <a:r>
              <a:rPr lang="ru-RU" sz="2000" b="1" i="1" dirty="0" smtClean="0">
                <a:solidFill>
                  <a:srgbClr val="0070C0"/>
                </a:solidFill>
              </a:rPr>
              <a:t>имя </a:t>
            </a:r>
            <a:r>
              <a:rPr lang="en-US" sz="2000" b="1" dirty="0" smtClean="0">
                <a:solidFill>
                  <a:srgbClr val="0070C0"/>
                </a:solidFill>
              </a:rPr>
              <a:t>[</a:t>
            </a:r>
            <a:r>
              <a:rPr lang="ru-RU" sz="2000" b="1" i="1" dirty="0" smtClean="0">
                <a:solidFill>
                  <a:srgbClr val="0070C0"/>
                </a:solidFill>
              </a:rPr>
              <a:t>опции</a:t>
            </a:r>
            <a:r>
              <a:rPr lang="en-US" sz="2000" b="1" dirty="0" smtClean="0">
                <a:solidFill>
                  <a:srgbClr val="0070C0"/>
                </a:solidFill>
              </a:rPr>
              <a:t>]</a:t>
            </a:r>
          </a:p>
          <a:p>
            <a:r>
              <a:rPr lang="ru-RU" b="1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– указание на </a:t>
            </a:r>
            <a:r>
              <a:rPr lang="ru-RU" dirty="0" smtClean="0"/>
              <a:t>распараллеливание</a:t>
            </a:r>
            <a:r>
              <a:rPr lang="en-US" dirty="0" smtClean="0"/>
              <a:t> </a:t>
            </a:r>
            <a:r>
              <a:rPr lang="ru-RU" dirty="0" smtClean="0"/>
              <a:t>операторов блока:</a:t>
            </a:r>
            <a:endParaRPr lang="ru-RU" dirty="0" smtClean="0"/>
          </a:p>
          <a:p>
            <a:pPr>
              <a:buNone/>
            </a:pPr>
            <a:r>
              <a:rPr lang="en-CA" sz="2400" b="1" dirty="0">
                <a:latin typeface="Courier New" pitchFamily="49" charset="0"/>
                <a:cs typeface="Courier New" pitchFamily="49" charset="0"/>
              </a:rPr>
              <a:t>#</a:t>
            </a:r>
            <a:r>
              <a:rPr lang="en-CA" sz="2400" b="1" dirty="0" err="1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CA" sz="2400" b="1" dirty="0">
                <a:latin typeface="Courier New" pitchFamily="49" charset="0"/>
                <a:cs typeface="Courier New" pitchFamily="49" charset="0"/>
              </a:rPr>
              <a:t> </a:t>
            </a:r>
            <a:r>
              <a:rPr lang="en-CA" sz="2400" b="1" dirty="0" err="1">
                <a:latin typeface="Courier New" pitchFamily="49" charset="0"/>
                <a:cs typeface="Courier New" pitchFamily="49" charset="0"/>
              </a:rPr>
              <a:t>omp</a:t>
            </a:r>
            <a:r>
              <a:rPr lang="ru-RU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parallel</a:t>
            </a:r>
          </a:p>
          <a:p>
            <a:pPr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{…  }</a:t>
            </a:r>
          </a:p>
          <a:p>
            <a:pPr algn="ctr">
              <a:buNone/>
            </a:pPr>
            <a:endParaRPr lang="ru-RU" b="1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14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689307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Синтаксис и семантика </a:t>
            </a:r>
            <a:r>
              <a:rPr lang="en-US" dirty="0" err="1" smtClean="0"/>
              <a:t>OpenMP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7168" y="1709928"/>
            <a:ext cx="8449056" cy="453847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Библиотечные функции </a:t>
            </a:r>
            <a:r>
              <a:rPr lang="ru-RU" sz="2400" dirty="0" smtClean="0"/>
              <a:t>– позволяют:</a:t>
            </a:r>
          </a:p>
          <a:p>
            <a:pPr lvl="1"/>
            <a:r>
              <a:rPr lang="ru-RU" sz="2000" dirty="0" smtClean="0"/>
              <a:t>получать сведения (</a:t>
            </a:r>
            <a:r>
              <a:rPr lang="en-US" sz="2000" b="1" dirty="0" smtClean="0"/>
              <a:t>get</a:t>
            </a:r>
            <a:r>
              <a:rPr lang="en-US" sz="2000" dirty="0" smtClean="0"/>
              <a:t>) </a:t>
            </a:r>
            <a:r>
              <a:rPr lang="ru-RU" sz="2000" dirty="0" smtClean="0"/>
              <a:t>о параметрах </a:t>
            </a:r>
            <a:r>
              <a:rPr lang="ru-RU" sz="2000" dirty="0" err="1" smtClean="0"/>
              <a:t>тредов</a:t>
            </a:r>
            <a:r>
              <a:rPr lang="ru-RU" sz="2000" dirty="0" smtClean="0"/>
              <a:t> в </a:t>
            </a:r>
            <a:r>
              <a:rPr lang="ru-RU" sz="2000" dirty="0" smtClean="0"/>
              <a:t>программе,</a:t>
            </a:r>
          </a:p>
          <a:p>
            <a:pPr lvl="1"/>
            <a:r>
              <a:rPr lang="ru-RU" sz="2000" dirty="0" smtClean="0"/>
              <a:t>изменять </a:t>
            </a:r>
            <a:r>
              <a:rPr lang="ru-RU" sz="2000" dirty="0" smtClean="0"/>
              <a:t>их значения</a:t>
            </a:r>
            <a:r>
              <a:rPr lang="en-US" sz="2000" dirty="0" smtClean="0"/>
              <a:t> (</a:t>
            </a:r>
            <a:r>
              <a:rPr lang="en-US" sz="2000" b="1" dirty="0" smtClean="0"/>
              <a:t>set</a:t>
            </a:r>
            <a:r>
              <a:rPr lang="en-US" sz="2000" dirty="0" smtClean="0"/>
              <a:t>)</a:t>
            </a:r>
            <a:r>
              <a:rPr lang="ru-RU" sz="2000" dirty="0" smtClean="0"/>
              <a:t>,</a:t>
            </a:r>
          </a:p>
          <a:p>
            <a:pPr lvl="1"/>
            <a:r>
              <a:rPr lang="ru-RU" sz="2000" dirty="0" smtClean="0"/>
              <a:t>выполнять  блокировку выполнения для синхронизации </a:t>
            </a:r>
            <a:r>
              <a:rPr lang="ru-RU" sz="2000" dirty="0" err="1" smtClean="0"/>
              <a:t>тредов</a:t>
            </a:r>
            <a:r>
              <a:rPr lang="ru-RU" sz="2000" dirty="0" smtClean="0"/>
              <a:t>. </a:t>
            </a:r>
          </a:p>
          <a:p>
            <a:r>
              <a:rPr lang="ru-RU" sz="2400" b="1" dirty="0" smtClean="0"/>
              <a:t>Синтаксис</a:t>
            </a:r>
            <a:r>
              <a:rPr lang="ru-RU" sz="2400" dirty="0" smtClean="0"/>
              <a:t>: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r>
              <a:rPr lang="ru-RU" sz="2400" b="1" dirty="0" err="1" smtClean="0">
                <a:solidFill>
                  <a:srgbClr val="0070C0"/>
                </a:solidFill>
              </a:rPr>
              <a:t>omp_имя</a:t>
            </a:r>
            <a:r>
              <a:rPr lang="ru-RU" sz="2400" b="1" dirty="0" smtClean="0">
                <a:solidFill>
                  <a:srgbClr val="0070C0"/>
                </a:solidFill>
              </a:rPr>
              <a:t>()</a:t>
            </a:r>
          </a:p>
          <a:p>
            <a:r>
              <a:rPr lang="ru-RU" sz="2400" b="1" dirty="0" smtClean="0"/>
              <a:t>Пример</a:t>
            </a:r>
            <a:r>
              <a:rPr lang="ru-RU" sz="2400" dirty="0" smtClean="0"/>
              <a:t> – </a:t>
            </a:r>
            <a:r>
              <a:rPr lang="ru-RU" sz="2000" dirty="0" smtClean="0"/>
              <a:t>определение номера </a:t>
            </a:r>
            <a:r>
              <a:rPr lang="ru-RU" sz="2000" dirty="0" err="1" smtClean="0"/>
              <a:t>треда</a:t>
            </a:r>
            <a:r>
              <a:rPr lang="ru-RU" sz="2000" dirty="0" smtClean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400" dirty="0" smtClean="0"/>
              <a:t>(</a:t>
            </a:r>
            <a:r>
              <a:rPr lang="ru-RU" sz="2000" dirty="0"/>
              <a:t>по месту вызова функции</a:t>
            </a:r>
            <a:r>
              <a:rPr lang="ru-RU" sz="1400" dirty="0" smtClean="0"/>
              <a:t>):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dirty="0" smtClean="0">
                <a:latin typeface="Courier New" pitchFamily="49" charset="0"/>
              </a:rPr>
              <a:t> </a:t>
            </a:r>
            <a:r>
              <a:rPr lang="en-US" sz="2400" b="1" dirty="0" err="1">
                <a:latin typeface="Courier New" pitchFamily="49" charset="0"/>
              </a:rPr>
              <a:t>i</a:t>
            </a:r>
            <a:r>
              <a:rPr lang="en-US" sz="2400" b="1" dirty="0">
                <a:latin typeface="Courier New" pitchFamily="49" charset="0"/>
              </a:rPr>
              <a:t> = </a:t>
            </a:r>
            <a:r>
              <a:rPr lang="en-US" sz="2400" b="1" dirty="0" err="1">
                <a:latin typeface="Courier New" pitchFamily="49" charset="0"/>
              </a:rPr>
              <a:t>omp_get_thread_num</a:t>
            </a:r>
            <a:r>
              <a:rPr lang="ru-RU" sz="2400" b="1" dirty="0">
                <a:latin typeface="Courier New" pitchFamily="49" charset="0"/>
              </a:rPr>
              <a:t>()</a:t>
            </a:r>
            <a:r>
              <a:rPr lang="en-US" sz="2400" b="1" dirty="0">
                <a:latin typeface="Courier New" pitchFamily="49" charset="0"/>
              </a:rPr>
              <a:t>; </a:t>
            </a:r>
            <a:r>
              <a:rPr lang="ru-RU" sz="2800" b="1" dirty="0"/>
              <a:t> </a:t>
            </a:r>
          </a:p>
          <a:p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14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608" y="274638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Синтаксис и семантика </a:t>
            </a:r>
            <a:r>
              <a:rPr lang="en-US" dirty="0" err="1" smtClean="0"/>
              <a:t>OpenMP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95144" y="980728"/>
            <a:ext cx="9555480" cy="5267672"/>
          </a:xfrm>
        </p:spPr>
        <p:txBody>
          <a:bodyPr>
            <a:normAutofit fontScale="70000" lnSpcReduction="20000"/>
          </a:bodyPr>
          <a:lstStyle/>
          <a:p>
            <a:r>
              <a:rPr lang="ru-RU" sz="2800" b="1" dirty="0" smtClean="0"/>
              <a:t>Переменные окружения </a:t>
            </a:r>
            <a:r>
              <a:rPr lang="ru-RU" sz="2800" dirty="0" smtClean="0"/>
              <a:t>– переменные операционной системы</a:t>
            </a:r>
          </a:p>
          <a:p>
            <a:pPr lvl="1"/>
            <a:r>
              <a:rPr lang="ru-RU" sz="2600" dirty="0"/>
              <a:t> хранят данные ее настройках</a:t>
            </a:r>
            <a:r>
              <a:rPr lang="en-US" sz="2600" dirty="0"/>
              <a:t>, </a:t>
            </a:r>
            <a:endParaRPr lang="ru-RU" sz="2600" dirty="0"/>
          </a:p>
          <a:p>
            <a:pPr lvl="1"/>
            <a:r>
              <a:rPr lang="ru-RU" sz="2600" dirty="0"/>
              <a:t>позволяют </a:t>
            </a:r>
            <a:r>
              <a:rPr lang="ru-RU" sz="2600" b="1" dirty="0"/>
              <a:t>управлять</a:t>
            </a:r>
            <a:r>
              <a:rPr lang="ru-RU" sz="2600" dirty="0"/>
              <a:t> поведением программы </a:t>
            </a:r>
            <a:br>
              <a:rPr lang="ru-RU" sz="2600" dirty="0"/>
            </a:br>
            <a:r>
              <a:rPr lang="ru-RU" sz="2600" dirty="0"/>
              <a:t>(в нашем случае - </a:t>
            </a:r>
            <a:r>
              <a:rPr lang="ru-RU" sz="2600" b="1" dirty="0"/>
              <a:t>параллелизмом</a:t>
            </a:r>
            <a:r>
              <a:rPr lang="ru-RU" sz="2600" dirty="0"/>
              <a:t>) </a:t>
            </a:r>
            <a:r>
              <a:rPr lang="ru-RU" sz="2600" dirty="0" smtClean="0"/>
              <a:t>во </a:t>
            </a:r>
            <a:r>
              <a:rPr lang="ru-RU" sz="2600" dirty="0"/>
              <a:t>время ее выполнения (</a:t>
            </a:r>
            <a:r>
              <a:rPr lang="en-US" sz="2600" i="1" dirty="0"/>
              <a:t>run-time</a:t>
            </a:r>
            <a:r>
              <a:rPr lang="en-US" sz="2600" dirty="0"/>
              <a:t>)</a:t>
            </a:r>
            <a:r>
              <a:rPr lang="ru-RU" sz="2600" dirty="0"/>
              <a:t>. </a:t>
            </a:r>
          </a:p>
          <a:p>
            <a:r>
              <a:rPr lang="ru-RU" sz="2900" b="1" dirty="0" smtClean="0"/>
              <a:t>Синтаксис</a:t>
            </a:r>
            <a:r>
              <a:rPr lang="ru-RU" sz="2900" dirty="0" smtClean="0"/>
              <a:t>:</a:t>
            </a:r>
            <a:br>
              <a:rPr lang="ru-RU" sz="2900" dirty="0" smtClean="0"/>
            </a:br>
            <a:r>
              <a:rPr lang="ru-RU" sz="2900" dirty="0" smtClean="0"/>
              <a:t> </a:t>
            </a:r>
            <a:r>
              <a:rPr lang="ru-RU" sz="2900" b="1" dirty="0" err="1" smtClean="0">
                <a:solidFill>
                  <a:srgbClr val="0070C0"/>
                </a:solidFill>
              </a:rPr>
              <a:t>OMP_имя</a:t>
            </a:r>
            <a:endParaRPr lang="ru-RU" sz="2900" b="1" dirty="0" smtClean="0">
              <a:solidFill>
                <a:srgbClr val="0070C0"/>
              </a:solidFill>
            </a:endParaRPr>
          </a:p>
          <a:p>
            <a:r>
              <a:rPr lang="ru-RU" sz="2900" b="1" dirty="0" smtClean="0"/>
              <a:t>Пример</a:t>
            </a:r>
            <a:r>
              <a:rPr lang="ru-RU" sz="2900" dirty="0" smtClean="0"/>
              <a:t> – переменная, задающая максимально возможное количество </a:t>
            </a:r>
            <a:r>
              <a:rPr lang="ru-RU" sz="2900" dirty="0" err="1" smtClean="0"/>
              <a:t>тредов</a:t>
            </a:r>
            <a:r>
              <a:rPr lang="ru-RU" sz="2900" dirty="0" smtClean="0"/>
              <a:t>: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sz="1400" dirty="0" smtClean="0"/>
              <a:t>	</a:t>
            </a:r>
            <a:r>
              <a:rPr lang="ru-RU" sz="2800" b="1" dirty="0"/>
              <a:t>OMP_NUM_THREADS</a:t>
            </a:r>
            <a:endParaRPr lang="en-US" sz="1400" b="1" dirty="0" smtClean="0"/>
          </a:p>
          <a:p>
            <a:pPr marL="0" indent="0">
              <a:buNone/>
            </a:pPr>
            <a:r>
              <a:rPr lang="ru-RU" sz="1400" dirty="0" smtClean="0"/>
              <a:t> </a:t>
            </a:r>
            <a:r>
              <a:rPr lang="ru-RU" sz="2900" dirty="0"/>
              <a:t>Значение</a:t>
            </a:r>
            <a:r>
              <a:rPr lang="ru-RU" sz="2900" dirty="0" smtClean="0"/>
              <a:t> </a:t>
            </a:r>
            <a:r>
              <a:rPr lang="ru-RU" sz="3200" b="1" dirty="0" smtClean="0"/>
              <a:t>OMP_NUM_THREADS</a:t>
            </a:r>
            <a:r>
              <a:rPr lang="ru-RU" sz="1600" b="1" dirty="0" smtClean="0"/>
              <a:t>  </a:t>
            </a:r>
            <a:r>
              <a:rPr lang="ru-RU" sz="2900" dirty="0" smtClean="0"/>
              <a:t>изменяет </a:t>
            </a:r>
            <a:r>
              <a:rPr lang="ru-RU" sz="2900" dirty="0"/>
              <a:t>функция</a:t>
            </a:r>
            <a:r>
              <a:rPr lang="en-US" sz="2900" dirty="0"/>
              <a:t> </a:t>
            </a:r>
          </a:p>
          <a:p>
            <a:pPr>
              <a:buNone/>
            </a:pPr>
            <a:r>
              <a:rPr lang="en-US" sz="4000" b="1" dirty="0">
                <a:latin typeface="Courier New" pitchFamily="49" charset="0"/>
              </a:rPr>
              <a:t>void </a:t>
            </a:r>
            <a:r>
              <a:rPr lang="en-US" sz="4000" b="1" dirty="0" err="1">
                <a:latin typeface="Courier New" pitchFamily="49" charset="0"/>
              </a:rPr>
              <a:t>omp_set_num_threads</a:t>
            </a:r>
            <a:r>
              <a:rPr lang="en-US" sz="4000" b="1" dirty="0">
                <a:latin typeface="Courier New" pitchFamily="49" charset="0"/>
              </a:rPr>
              <a:t> </a:t>
            </a:r>
            <a:r>
              <a:rPr lang="ru-RU" sz="4000" b="1" dirty="0">
                <a:latin typeface="Courier New" pitchFamily="49" charset="0"/>
              </a:rPr>
              <a:t>(</a:t>
            </a:r>
            <a:r>
              <a:rPr lang="en-US" sz="4000" b="1" dirty="0" err="1">
                <a:latin typeface="Courier New" pitchFamily="49" charset="0"/>
              </a:rPr>
              <a:t>int</a:t>
            </a:r>
            <a:r>
              <a:rPr lang="en-US" sz="4000" b="1" dirty="0">
                <a:latin typeface="Courier New" pitchFamily="49" charset="0"/>
              </a:rPr>
              <a:t> n</a:t>
            </a:r>
            <a:r>
              <a:rPr lang="ru-RU" sz="4000" b="1" dirty="0">
                <a:latin typeface="Courier New" pitchFamily="49" charset="0"/>
              </a:rPr>
              <a:t>)</a:t>
            </a:r>
            <a:r>
              <a:rPr lang="en-US" sz="4000" b="1" dirty="0">
                <a:latin typeface="Courier New" pitchFamily="49" charset="0"/>
              </a:rPr>
              <a:t>;</a:t>
            </a:r>
            <a:r>
              <a:rPr lang="ru-RU" sz="2900" b="1" dirty="0">
                <a:latin typeface="Courier New" pitchFamily="49" charset="0"/>
              </a:rPr>
              <a:t/>
            </a:r>
            <a:br>
              <a:rPr lang="ru-RU" sz="2900" b="1" dirty="0">
                <a:latin typeface="Courier New" pitchFamily="49" charset="0"/>
              </a:rPr>
            </a:br>
            <a:endParaRPr lang="ru-RU" sz="2900" b="1" dirty="0">
              <a:latin typeface="Courier New" pitchFamily="49" charset="0"/>
            </a:endParaRPr>
          </a:p>
          <a:p>
            <a:r>
              <a:rPr lang="ru-RU" sz="2800" dirty="0"/>
              <a:t>!!!</a:t>
            </a:r>
            <a:r>
              <a:rPr lang="ru-RU" sz="2800" b="1" dirty="0"/>
              <a:t>Функции</a:t>
            </a:r>
            <a:r>
              <a:rPr lang="ru-RU" sz="2800" dirty="0"/>
              <a:t> </a:t>
            </a:r>
            <a:r>
              <a:rPr lang="ru-RU" sz="2800" dirty="0" smtClean="0"/>
              <a:t>вида</a:t>
            </a:r>
            <a:br>
              <a:rPr lang="ru-RU" sz="2800" dirty="0" smtClean="0"/>
            </a:br>
            <a:r>
              <a:rPr lang="en-US" sz="2800" b="1" dirty="0" smtClean="0">
                <a:solidFill>
                  <a:srgbClr val="0070C0"/>
                </a:solidFill>
              </a:rPr>
              <a:t>set</a:t>
            </a:r>
            <a:r>
              <a:rPr lang="en-US" sz="2800" dirty="0" smtClean="0"/>
              <a:t> </a:t>
            </a:r>
            <a:r>
              <a:rPr lang="ru-RU" sz="2900" b="1" dirty="0">
                <a:solidFill>
                  <a:srgbClr val="0070C0"/>
                </a:solidFill>
              </a:rPr>
              <a:t>(назначения параметров) </a:t>
            </a:r>
            <a:r>
              <a:rPr lang="en-US" sz="2900" b="1" dirty="0">
                <a:solidFill>
                  <a:srgbClr val="0070C0"/>
                </a:solidFill>
              </a:rPr>
              <a:t/>
            </a:r>
            <a:br>
              <a:rPr lang="en-US" sz="2900" b="1" dirty="0">
                <a:solidFill>
                  <a:srgbClr val="0070C0"/>
                </a:solidFill>
              </a:rPr>
            </a:br>
            <a:r>
              <a:rPr lang="ru-RU" sz="2800" b="1" dirty="0"/>
              <a:t>имеют приоритет </a:t>
            </a:r>
            <a:r>
              <a:rPr lang="ru-RU" sz="2800" dirty="0"/>
              <a:t>над соответствующими переменными окружения</a:t>
            </a:r>
            <a:r>
              <a:rPr lang="en-US" sz="2400" b="1" dirty="0">
                <a:latin typeface="Courier New" pitchFamily="49" charset="0"/>
              </a:rPr>
              <a:t> </a:t>
            </a:r>
            <a:r>
              <a:rPr lang="ru-RU" sz="2800" b="1" dirty="0"/>
              <a:t> 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26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2584</TotalTime>
  <Words>586</Words>
  <Application>Microsoft Office PowerPoint</Application>
  <PresentationFormat>Широкоэкранный</PresentationFormat>
  <Paragraphs>208</Paragraphs>
  <Slides>26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Century Gothic</vt:lpstr>
      <vt:lpstr>Courier New</vt:lpstr>
      <vt:lpstr>Wingdings 3</vt:lpstr>
      <vt:lpstr>Легкий дым</vt:lpstr>
      <vt:lpstr>3. Основы технологии OpenMP. </vt:lpstr>
      <vt:lpstr> Технология разработки параллельных программ для МВС с общей памятью (OpenMP)</vt:lpstr>
      <vt:lpstr>Модель программирования OpenMP </vt:lpstr>
      <vt:lpstr>Модель программирования OpenMP</vt:lpstr>
      <vt:lpstr>Из OpenMp Tutorial computing.llnl.gov/tutorials/openMP/ </vt:lpstr>
      <vt:lpstr>Терминология</vt:lpstr>
      <vt:lpstr>Синтаксис и семантика OpenMP</vt:lpstr>
      <vt:lpstr>Синтаксис и семантика OpenMP</vt:lpstr>
      <vt:lpstr>Синтаксис и семантика OpenMP</vt:lpstr>
      <vt:lpstr>Структура программы OpenMP</vt:lpstr>
      <vt:lpstr>Простейшая программа. Настройки для работы с OpenMP.</vt:lpstr>
      <vt:lpstr>Простейшая программа. Настройки для работы с OpenMP.</vt:lpstr>
      <vt:lpstr>Простейшая программа. Настройки для работы с OpenMP.</vt:lpstr>
      <vt:lpstr>Текст программы:</vt:lpstr>
      <vt:lpstr>Дальнейшая настройка</vt:lpstr>
      <vt:lpstr>Дальнейшая настройка</vt:lpstr>
      <vt:lpstr>Новый результат:</vt:lpstr>
      <vt:lpstr>Пример: вывод номера треда</vt:lpstr>
      <vt:lpstr>Переменные. Локализация (область видимости)</vt:lpstr>
      <vt:lpstr>Переменные. Локализация (область видимости)</vt:lpstr>
      <vt:lpstr>Переменные. Локализация (область видимости)</vt:lpstr>
      <vt:lpstr>Пример: локализация переменных</vt:lpstr>
      <vt:lpstr>Директивы OpenMP - parallel</vt:lpstr>
      <vt:lpstr>Синтаксис директивы  parallel</vt:lpstr>
      <vt:lpstr>Опция if</vt:lpstr>
      <vt:lpstr>Пример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 Моделирование и анализ параллельных вычислений.</dc:title>
  <dc:creator>И.Г. Захарова</dc:creator>
  <cp:lastModifiedBy>Ира Захарова</cp:lastModifiedBy>
  <cp:revision>58</cp:revision>
  <dcterms:created xsi:type="dcterms:W3CDTF">2013-09-18T11:21:17Z</dcterms:created>
  <dcterms:modified xsi:type="dcterms:W3CDTF">2013-10-09T11:52:15Z</dcterms:modified>
</cp:coreProperties>
</file>