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994" r:id="rId1"/>
  </p:sldMasterIdLst>
  <p:notesMasterIdLst>
    <p:notesMasterId r:id="rId41"/>
  </p:notesMasterIdLst>
  <p:sldIdLst>
    <p:sldId id="256" r:id="rId2"/>
    <p:sldId id="287" r:id="rId3"/>
    <p:sldId id="288" r:id="rId4"/>
    <p:sldId id="289" r:id="rId5"/>
    <p:sldId id="290" r:id="rId6"/>
    <p:sldId id="291" r:id="rId7"/>
    <p:sldId id="292" r:id="rId8"/>
    <p:sldId id="293" r:id="rId9"/>
    <p:sldId id="294" r:id="rId10"/>
    <p:sldId id="295" r:id="rId11"/>
    <p:sldId id="296" r:id="rId12"/>
    <p:sldId id="297" r:id="rId13"/>
    <p:sldId id="298" r:id="rId14"/>
    <p:sldId id="299" r:id="rId15"/>
    <p:sldId id="300" r:id="rId16"/>
    <p:sldId id="301" r:id="rId17"/>
    <p:sldId id="302" r:id="rId18"/>
    <p:sldId id="303" r:id="rId19"/>
    <p:sldId id="304" r:id="rId20"/>
    <p:sldId id="305" r:id="rId21"/>
    <p:sldId id="306" r:id="rId22"/>
    <p:sldId id="307" r:id="rId23"/>
    <p:sldId id="308" r:id="rId24"/>
    <p:sldId id="309" r:id="rId25"/>
    <p:sldId id="310" r:id="rId26"/>
    <p:sldId id="311" r:id="rId27"/>
    <p:sldId id="312" r:id="rId28"/>
    <p:sldId id="313" r:id="rId29"/>
    <p:sldId id="314" r:id="rId30"/>
    <p:sldId id="315" r:id="rId31"/>
    <p:sldId id="316" r:id="rId32"/>
    <p:sldId id="317" r:id="rId33"/>
    <p:sldId id="318" r:id="rId34"/>
    <p:sldId id="319" r:id="rId35"/>
    <p:sldId id="320" r:id="rId36"/>
    <p:sldId id="321" r:id="rId37"/>
    <p:sldId id="322" r:id="rId38"/>
    <p:sldId id="323" r:id="rId39"/>
    <p:sldId id="324" r:id="rId40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40" autoAdjust="0"/>
    <p:restoredTop sz="94664" autoAdjust="0"/>
  </p:normalViewPr>
  <p:slideViewPr>
    <p:cSldViewPr>
      <p:cViewPr varScale="1">
        <p:scale>
          <a:sx n="107" d="100"/>
          <a:sy n="107" d="100"/>
        </p:scale>
        <p:origin x="-173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fld id="{C7F63F8B-7CB9-4D83-AED2-2DF14B53ECB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560266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35D2BAA-42EA-4987-8213-EDACD5BB124B}" type="slidenum">
              <a:rPr lang="en-US" smtClean="0"/>
              <a:pPr/>
              <a:t>1</a:t>
            </a:fld>
            <a:endParaRPr lang="en-US" smtClean="0"/>
          </a:p>
        </p:txBody>
      </p:sp>
      <p:sp>
        <p:nvSpPr>
          <p:cNvPr id="153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7" descr="title - 2.png"/>
          <p:cNvPicPr>
            <a:picLocks noChangeAspect="1"/>
          </p:cNvPicPr>
          <p:nvPr/>
        </p:nvPicPr>
        <p:blipFill>
          <a:blip r:embed="rId2"/>
          <a:srcRect l="13043" t="17903" r="2805" b="2647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9900" y="954741"/>
            <a:ext cx="7315200" cy="1676400"/>
          </a:xfrm>
        </p:spPr>
        <p:txBody>
          <a:bodyPr>
            <a:noAutofit/>
          </a:bodyPr>
          <a:lstStyle>
            <a:lvl1pPr algn="l">
              <a:defRPr sz="4800">
                <a:solidFill>
                  <a:schemeClr val="tx1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22300" y="2895600"/>
            <a:ext cx="4559300" cy="2590800"/>
          </a:xfrm>
        </p:spPr>
        <p:txBody>
          <a:bodyPr/>
          <a:lstStyle>
            <a:lvl1pPr marL="0" indent="0" algn="l">
              <a:lnSpc>
                <a:spcPct val="125000"/>
              </a:lnSpc>
              <a:buNone/>
              <a:defRPr sz="1800">
                <a:gradFill>
                  <a:gsLst>
                    <a:gs pos="0">
                      <a:schemeClr val="tx1">
                        <a:lumMod val="60000"/>
                        <a:lumOff val="40000"/>
                      </a:schemeClr>
                    </a:gs>
                    <a:gs pos="100000">
                      <a:schemeClr val="tx1">
                        <a:lumMod val="40000"/>
                        <a:lumOff val="60000"/>
                      </a:schemeClr>
                    </a:gs>
                  </a:gsLst>
                  <a:lin ang="8100000" scaled="1"/>
                </a:gra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(C) </a:t>
            </a:r>
            <a:r>
              <a:rPr lang="ru-RU"/>
              <a:t>В.О. Сафонов, 2010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760AAA-90EE-4400-9B7F-FDA72805CC0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1" descr="summer1.png"/>
          <p:cNvPicPr>
            <a:picLocks noChangeAspect="1"/>
          </p:cNvPicPr>
          <p:nvPr/>
        </p:nvPicPr>
        <p:blipFill>
          <a:blip r:embed="rId2"/>
          <a:srcRect l="4546" r="4546"/>
          <a:stretch>
            <a:fillRect/>
          </a:stretch>
        </p:blipFill>
        <p:spPr bwMode="auto">
          <a:xfrm>
            <a:off x="0" y="1619250"/>
            <a:ext cx="9144000" cy="3990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85887" y="1295400"/>
            <a:ext cx="6399213" cy="1590675"/>
          </a:xfrm>
        </p:spPr>
        <p:txBody>
          <a:bodyPr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800" kern="1200">
                <a:solidFill>
                  <a:schemeClr val="tx1">
                    <a:lumMod val="60000"/>
                    <a:lumOff val="4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85887" y="3657600"/>
            <a:ext cx="6399213" cy="1500187"/>
          </a:xfrm>
        </p:spPr>
        <p:txBody>
          <a:bodyPr/>
          <a:lstStyle>
            <a:lvl1pPr marL="0" indent="0" algn="l" defTabSz="914400" rtl="0" eaLnBrk="1" latinLnBrk="0" hangingPunct="1">
              <a:lnSpc>
                <a:spcPct val="125000"/>
              </a:lnSpc>
              <a:spcBef>
                <a:spcPts val="1800"/>
              </a:spcBef>
              <a:buFontTx/>
              <a:buNone/>
              <a:defRPr sz="1800" kern="1200">
                <a:gradFill>
                  <a:gsLst>
                    <a:gs pos="0">
                      <a:schemeClr val="tx1">
                        <a:lumMod val="60000"/>
                        <a:lumOff val="40000"/>
                      </a:schemeClr>
                    </a:gs>
                    <a:gs pos="100000">
                      <a:schemeClr val="tx1">
                        <a:lumMod val="40000"/>
                        <a:lumOff val="60000"/>
                      </a:schemeClr>
                    </a:gs>
                  </a:gsLst>
                  <a:lin ang="8100000" scaled="1"/>
                </a:gra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(C) </a:t>
            </a:r>
            <a:r>
              <a:rPr lang="ru-RU"/>
              <a:t>В.О. Сафонов, 2010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6A52A8-285D-4DAD-B138-945EF1DCEDD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title - 2.png"/>
          <p:cNvPicPr>
            <a:picLocks noChangeAspect="1"/>
          </p:cNvPicPr>
          <p:nvPr/>
        </p:nvPicPr>
        <p:blipFill>
          <a:blip r:embed="rId2"/>
          <a:srcRect l="13043" t="17903" r="10455" b="9871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(C) </a:t>
            </a:r>
            <a:r>
              <a:rPr lang="ru-RU"/>
              <a:t>В.О. Сафонов, 2010</a:t>
            </a:r>
            <a:endParaRPr lang="en-US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C07E44-4516-4AEB-8D61-C4E424C8475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9" descr="flowers content.png"/>
          <p:cNvPicPr>
            <a:picLocks noChangeAspect="1"/>
          </p:cNvPicPr>
          <p:nvPr/>
        </p:nvPicPr>
        <p:blipFill>
          <a:blip r:embed="rId2"/>
          <a:srcRect l="4546" t="8217" r="4546" b="13112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860550"/>
          </a:xfrm>
        </p:spPr>
        <p:txBody>
          <a:bodyPr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62400" y="914400"/>
            <a:ext cx="4114800" cy="502920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 baseline="0"/>
            </a:lvl6pPr>
            <a:lvl7pPr>
              <a:defRPr sz="1800" baseline="0"/>
            </a:lvl7pPr>
            <a:lvl8pPr>
              <a:defRPr sz="1800" baseline="0"/>
            </a:lvl8pPr>
            <a:lvl9pPr>
              <a:defRPr sz="18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1544" y="2286000"/>
            <a:ext cx="2079625" cy="3860799"/>
          </a:xfrm>
        </p:spPr>
        <p:txBody>
          <a:bodyPr/>
          <a:lstStyle>
            <a:lvl1pPr marL="0" indent="0">
              <a:lnSpc>
                <a:spcPct val="150000"/>
              </a:lnSpc>
              <a:buNone/>
              <a:defRPr sz="1400">
                <a:gradFill>
                  <a:gsLst>
                    <a:gs pos="0">
                      <a:schemeClr val="tx1">
                        <a:lumMod val="60000"/>
                        <a:lumOff val="40000"/>
                      </a:schemeClr>
                    </a:gs>
                    <a:gs pos="100000">
                      <a:schemeClr val="tx1">
                        <a:lumMod val="40000"/>
                        <a:lumOff val="60000"/>
                      </a:schemeClr>
                    </a:gs>
                  </a:gsLst>
                  <a:lin ang="8100000" scaled="1"/>
                </a:gra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(C) </a:t>
            </a:r>
            <a:r>
              <a:rPr lang="ru-RU"/>
              <a:t>В.О. Сафонов, 2010</a:t>
            </a:r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A0E7E5-E3E1-4587-81DA-DCBE7832B8E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 </a:t>
            </a:r>
            <a:r>
              <a:rPr lang="ru-RU" smtClean="0"/>
              <a:t>В.О. Сафонов, 2010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928FD1-3348-4528-8878-BB097B4E0D4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 </a:t>
            </a:r>
            <a:r>
              <a:rPr lang="ru-RU" smtClean="0"/>
              <a:t>В.О. Сафонов, 2010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C50960-5E6F-4DE7-9F81-208B593850A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9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301625"/>
            <a:ext cx="8229600" cy="132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ru-RU" smtClean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5250" y="1981200"/>
            <a:ext cx="6413500" cy="4144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eaLnBrk="0" hangingPunct="0">
              <a:defRPr sz="1200">
                <a:solidFill>
                  <a:schemeClr val="tx1">
                    <a:lumMod val="40000"/>
                    <a:lumOff val="60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0" hangingPunct="0">
              <a:defRPr sz="1200">
                <a:solidFill>
                  <a:schemeClr val="tx1">
                    <a:lumMod val="40000"/>
                    <a:lumOff val="60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/>
              <a:t>(C) </a:t>
            </a:r>
            <a:r>
              <a:rPr lang="ru-RU"/>
              <a:t>В.О. Сафонов, 2010</a:t>
            </a:r>
            <a:endParaRPr lang="en-US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0" hangingPunct="0">
              <a:defRPr sz="1200">
                <a:solidFill>
                  <a:schemeClr val="tx1">
                    <a:lumMod val="40000"/>
                    <a:lumOff val="60000"/>
                  </a:schemeClr>
                </a:solidFill>
              </a:defRPr>
            </a:lvl1pPr>
          </a:lstStyle>
          <a:p>
            <a:pPr>
              <a:defRPr/>
            </a:pPr>
            <a:fld id="{31AD90A2-47A1-43A9-8C44-7446FC7FE06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95" r:id="rId1"/>
    <p:sldLayoutId id="2147483996" r:id="rId2"/>
    <p:sldLayoutId id="2147483997" r:id="rId3"/>
    <p:sldLayoutId id="2147483998" r:id="rId4"/>
    <p:sldLayoutId id="2147483999" r:id="rId5"/>
    <p:sldLayoutId id="2147484000" r:id="rId6"/>
  </p:sldLayoutIdLst>
  <p:hf hdr="0" dt="0"/>
  <p:txStyles>
    <p:titleStyle>
      <a:lvl1pPr algn="ctr" rtl="0" fontAlgn="base">
        <a:spcBef>
          <a:spcPct val="0"/>
        </a:spcBef>
        <a:spcAft>
          <a:spcPct val="0"/>
        </a:spcAft>
        <a:defRPr sz="4000" kern="1200">
          <a:solidFill>
            <a:srgbClr val="666666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000">
          <a:solidFill>
            <a:srgbClr val="666666"/>
          </a:solidFill>
          <a:latin typeface="Constantia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000">
          <a:solidFill>
            <a:srgbClr val="666666"/>
          </a:solidFill>
          <a:latin typeface="Constantia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000">
          <a:solidFill>
            <a:srgbClr val="666666"/>
          </a:solidFill>
          <a:latin typeface="Constantia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000">
          <a:solidFill>
            <a:srgbClr val="666666"/>
          </a:solidFill>
          <a:latin typeface="Constantia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000">
          <a:solidFill>
            <a:srgbClr val="666666"/>
          </a:solidFill>
          <a:latin typeface="Constantia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000">
          <a:solidFill>
            <a:srgbClr val="666666"/>
          </a:solidFill>
          <a:latin typeface="Constantia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000">
          <a:solidFill>
            <a:srgbClr val="666666"/>
          </a:solidFill>
          <a:latin typeface="Constantia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000">
          <a:solidFill>
            <a:srgbClr val="666666"/>
          </a:solidFill>
          <a:latin typeface="Constantia" pitchFamily="18" charset="0"/>
        </a:defRPr>
      </a:lvl9pPr>
    </p:titleStyle>
    <p:bodyStyle>
      <a:lvl1pPr marL="349250" indent="-349250" algn="l" rtl="0" fontAlgn="base">
        <a:spcBef>
          <a:spcPts val="1800"/>
        </a:spcBef>
        <a:spcAft>
          <a:spcPct val="0"/>
        </a:spcAft>
        <a:buBlip>
          <a:blip r:embed="rId8"/>
        </a:buBlip>
        <a:defRPr sz="2200" kern="1200">
          <a:gradFill flip="none" rotWithShape="1">
            <a:gsLst>
              <a:gs pos="0">
                <a:schemeClr val="tx1">
                  <a:lumMod val="60000"/>
                  <a:lumOff val="40000"/>
                </a:schemeClr>
              </a:gs>
              <a:gs pos="100000">
                <a:schemeClr val="tx1">
                  <a:lumMod val="40000"/>
                  <a:lumOff val="60000"/>
                </a:schemeClr>
              </a:gs>
            </a:gsLst>
            <a:lin ang="8100000" scaled="1"/>
            <a:tileRect/>
          </a:gradFill>
          <a:latin typeface="+mn-lt"/>
          <a:ea typeface="+mn-ea"/>
          <a:cs typeface="+mn-cs"/>
        </a:defRPr>
      </a:lvl1pPr>
      <a:lvl2pPr marL="577850" indent="-349250" algn="l" rtl="0" fontAlgn="base">
        <a:spcBef>
          <a:spcPts val="1800"/>
        </a:spcBef>
        <a:spcAft>
          <a:spcPct val="0"/>
        </a:spcAft>
        <a:buBlip>
          <a:blip r:embed="rId9"/>
        </a:buBlip>
        <a:defRPr sz="2000" kern="1200">
          <a:gradFill flip="none" rotWithShape="1">
            <a:gsLst>
              <a:gs pos="0">
                <a:schemeClr val="tx1">
                  <a:lumMod val="60000"/>
                  <a:lumOff val="40000"/>
                </a:schemeClr>
              </a:gs>
              <a:gs pos="100000">
                <a:schemeClr val="tx1">
                  <a:lumMod val="40000"/>
                  <a:lumOff val="60000"/>
                </a:schemeClr>
              </a:gs>
            </a:gsLst>
            <a:lin ang="8100000" scaled="1"/>
            <a:tileRect/>
          </a:gradFill>
          <a:latin typeface="+mn-lt"/>
          <a:ea typeface="+mn-ea"/>
          <a:cs typeface="+mn-cs"/>
        </a:defRPr>
      </a:lvl2pPr>
      <a:lvl3pPr marL="806450" indent="-349250" algn="l" rtl="0" fontAlgn="base">
        <a:spcBef>
          <a:spcPts val="1800"/>
        </a:spcBef>
        <a:spcAft>
          <a:spcPct val="0"/>
        </a:spcAft>
        <a:buBlip>
          <a:blip r:embed="rId8"/>
        </a:buBlip>
        <a:defRPr kern="1200">
          <a:gradFill flip="none" rotWithShape="1">
            <a:gsLst>
              <a:gs pos="0">
                <a:schemeClr val="tx1">
                  <a:lumMod val="60000"/>
                  <a:lumOff val="40000"/>
                </a:schemeClr>
              </a:gs>
              <a:gs pos="100000">
                <a:schemeClr val="tx1">
                  <a:lumMod val="40000"/>
                  <a:lumOff val="60000"/>
                </a:schemeClr>
              </a:gs>
            </a:gsLst>
            <a:lin ang="8100000" scaled="1"/>
            <a:tileRect/>
          </a:gradFill>
          <a:latin typeface="+mn-lt"/>
          <a:ea typeface="+mn-ea"/>
          <a:cs typeface="+mn-cs"/>
        </a:defRPr>
      </a:lvl3pPr>
      <a:lvl4pPr marL="1035050" indent="-349250" algn="l" rtl="0" fontAlgn="base">
        <a:spcBef>
          <a:spcPts val="1800"/>
        </a:spcBef>
        <a:spcAft>
          <a:spcPct val="0"/>
        </a:spcAft>
        <a:buBlip>
          <a:blip r:embed="rId9"/>
        </a:buBlip>
        <a:defRPr kern="1200">
          <a:gradFill flip="none" rotWithShape="1">
            <a:gsLst>
              <a:gs pos="0">
                <a:schemeClr val="tx1">
                  <a:lumMod val="60000"/>
                  <a:lumOff val="40000"/>
                </a:schemeClr>
              </a:gs>
              <a:gs pos="100000">
                <a:schemeClr val="tx1">
                  <a:lumMod val="40000"/>
                  <a:lumOff val="60000"/>
                </a:schemeClr>
              </a:gs>
            </a:gsLst>
            <a:lin ang="8100000" scaled="1"/>
            <a:tileRect/>
          </a:gradFill>
          <a:latin typeface="+mn-lt"/>
          <a:ea typeface="+mn-ea"/>
          <a:cs typeface="+mn-cs"/>
        </a:defRPr>
      </a:lvl4pPr>
      <a:lvl5pPr marL="1263650" indent="-349250" algn="l" rtl="0" fontAlgn="base">
        <a:spcBef>
          <a:spcPts val="1800"/>
        </a:spcBef>
        <a:spcAft>
          <a:spcPct val="0"/>
        </a:spcAft>
        <a:buBlip>
          <a:blip r:embed="rId8"/>
        </a:buBlip>
        <a:defRPr kern="1200">
          <a:gradFill flip="none" rotWithShape="1">
            <a:gsLst>
              <a:gs pos="0">
                <a:schemeClr val="tx1">
                  <a:lumMod val="60000"/>
                  <a:lumOff val="40000"/>
                </a:schemeClr>
              </a:gs>
              <a:gs pos="100000">
                <a:schemeClr val="tx1">
                  <a:lumMod val="40000"/>
                  <a:lumOff val="60000"/>
                </a:schemeClr>
              </a:gs>
            </a:gsLst>
            <a:lin ang="8100000" scaled="1"/>
            <a:tileRect/>
          </a:gradFill>
          <a:latin typeface="+mn-lt"/>
          <a:ea typeface="+mn-ea"/>
          <a:cs typeface="+mn-cs"/>
        </a:defRPr>
      </a:lvl5pPr>
      <a:lvl6pPr marL="1492250" indent="-349250" algn="l" defTabSz="914400" rtl="0" eaLnBrk="1" latinLnBrk="0" hangingPunct="1">
        <a:spcBef>
          <a:spcPts val="1800"/>
        </a:spcBef>
        <a:buFontTx/>
        <a:buBlip>
          <a:blip r:embed="rId9"/>
        </a:buBlip>
        <a:defRPr sz="1800" kern="1200">
          <a:solidFill>
            <a:schemeClr val="tx1">
              <a:lumMod val="60000"/>
              <a:lumOff val="40000"/>
            </a:schemeClr>
          </a:solidFill>
          <a:latin typeface="+mn-lt"/>
          <a:ea typeface="+mn-ea"/>
          <a:cs typeface="+mn-cs"/>
        </a:defRPr>
      </a:lvl6pPr>
      <a:lvl7pPr marL="1720850" indent="-349250" algn="l" defTabSz="914400" rtl="0" eaLnBrk="1" latinLnBrk="0" hangingPunct="1">
        <a:spcBef>
          <a:spcPts val="1800"/>
        </a:spcBef>
        <a:buFontTx/>
        <a:buBlip>
          <a:blip r:embed="rId8"/>
        </a:buBlip>
        <a:defRPr sz="1800" kern="1200">
          <a:solidFill>
            <a:schemeClr val="tx1">
              <a:lumMod val="60000"/>
              <a:lumOff val="40000"/>
            </a:schemeClr>
          </a:solidFill>
          <a:latin typeface="+mn-lt"/>
          <a:ea typeface="+mn-ea"/>
          <a:cs typeface="+mn-cs"/>
        </a:defRPr>
      </a:lvl7pPr>
      <a:lvl8pPr marL="1949450" indent="-349250" algn="l" defTabSz="914400" rtl="0" eaLnBrk="1" latinLnBrk="0" hangingPunct="1">
        <a:spcBef>
          <a:spcPts val="1800"/>
        </a:spcBef>
        <a:buFontTx/>
        <a:buBlip>
          <a:blip r:embed="rId9"/>
        </a:buBlip>
        <a:defRPr sz="1800" kern="1200">
          <a:solidFill>
            <a:schemeClr val="tx1">
              <a:lumMod val="60000"/>
              <a:lumOff val="40000"/>
            </a:schemeClr>
          </a:solidFill>
          <a:latin typeface="+mn-lt"/>
          <a:ea typeface="+mn-ea"/>
          <a:cs typeface="+mn-cs"/>
        </a:defRPr>
      </a:lvl8pPr>
      <a:lvl9pPr marL="2178050" indent="-349250" algn="l" defTabSz="914400" rtl="0" eaLnBrk="1" latinLnBrk="0" hangingPunct="1">
        <a:spcBef>
          <a:spcPts val="1800"/>
        </a:spcBef>
        <a:buFontTx/>
        <a:buBlip>
          <a:blip r:embed="rId8"/>
        </a:buBlip>
        <a:defRPr sz="1800" kern="1200">
          <a:solidFill>
            <a:schemeClr val="tx1">
              <a:lumMod val="60000"/>
              <a:lumOff val="40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6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28600" y="333375"/>
            <a:ext cx="8915400" cy="2374900"/>
          </a:xfrm>
        </p:spPr>
        <p:txBody>
          <a:bodyPr/>
          <a:lstStyle/>
          <a:p>
            <a:r>
              <a:rPr lang="en-US" sz="4000" b="1" dirty="0" smtClean="0">
                <a:solidFill>
                  <a:srgbClr val="666666"/>
                </a:solidFill>
              </a:rPr>
              <a:t>         </a:t>
            </a:r>
            <a:r>
              <a:rPr lang="ru-RU" sz="4000" b="1" dirty="0" smtClean="0">
                <a:solidFill>
                  <a:srgbClr val="666666"/>
                </a:solidFill>
              </a:rPr>
              <a:t>Основы современных        </a:t>
            </a:r>
            <a:br>
              <a:rPr lang="ru-RU" sz="4000" b="1" dirty="0" smtClean="0">
                <a:solidFill>
                  <a:srgbClr val="666666"/>
                </a:solidFill>
              </a:rPr>
            </a:br>
            <a:r>
              <a:rPr lang="en-US" sz="4000" b="1" dirty="0" smtClean="0">
                <a:solidFill>
                  <a:srgbClr val="666666"/>
                </a:solidFill>
              </a:rPr>
              <a:t>         </a:t>
            </a:r>
            <a:r>
              <a:rPr lang="ru-RU" sz="4000" b="1" dirty="0" smtClean="0">
                <a:solidFill>
                  <a:srgbClr val="666666"/>
                </a:solidFill>
              </a:rPr>
              <a:t>операционных систем</a:t>
            </a:r>
            <a:br>
              <a:rPr lang="ru-RU" sz="4000" b="1" dirty="0" smtClean="0">
                <a:solidFill>
                  <a:srgbClr val="666666"/>
                </a:solidFill>
              </a:rPr>
            </a:br>
            <a:endParaRPr lang="en-US" sz="3200" dirty="0" smtClean="0">
              <a:solidFill>
                <a:srgbClr val="666666"/>
              </a:solidFill>
              <a:latin typeface="Constant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(C) </a:t>
            </a:r>
            <a:r>
              <a:rPr lang="ru-RU" smtClean="0"/>
              <a:t>В.О. Сафонов, 2010</a:t>
            </a:r>
            <a:endParaRPr lang="en-US" smtClean="0"/>
          </a:p>
        </p:txBody>
      </p:sp>
      <p:sp>
        <p:nvSpPr>
          <p:cNvPr id="517122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642910" y="214290"/>
            <a:ext cx="7848600" cy="838200"/>
          </a:xfrm>
        </p:spPr>
        <p:txBody>
          <a:bodyPr/>
          <a:lstStyle/>
          <a:p>
            <a:pPr>
              <a:defRPr/>
            </a:pPr>
            <a:r>
              <a:rPr lang="ru-RU" sz="3600" dirty="0"/>
              <a:t>Ссылочное размещение файла </a:t>
            </a:r>
            <a:endParaRPr lang="en-US" sz="3600" dirty="0"/>
          </a:p>
        </p:txBody>
      </p:sp>
      <p:pic>
        <p:nvPicPr>
          <p:cNvPr id="7" name="Content Placeholder 6" descr="Fig_20.3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500298" y="1214422"/>
            <a:ext cx="5070224" cy="5076724"/>
          </a:xfr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(C) </a:t>
            </a:r>
            <a:r>
              <a:rPr lang="ru-RU" smtClean="0"/>
              <a:t>В.О. Сафонов, 2010</a:t>
            </a:r>
            <a:endParaRPr lang="en-US" smtClean="0"/>
          </a:p>
        </p:txBody>
      </p:sp>
      <p:sp>
        <p:nvSpPr>
          <p:cNvPr id="518146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685800" y="214290"/>
            <a:ext cx="8101042" cy="700110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en-US" sz="2500" dirty="0"/>
              <a:t>File Allocation Table</a:t>
            </a:r>
            <a:r>
              <a:rPr lang="ru-RU" sz="2500" dirty="0"/>
              <a:t> (</a:t>
            </a:r>
            <a:r>
              <a:rPr lang="en-US" sz="2500" dirty="0"/>
              <a:t>FAT</a:t>
            </a:r>
            <a:r>
              <a:rPr lang="en-US" sz="2500" dirty="0" smtClean="0"/>
              <a:t>) –</a:t>
            </a:r>
            <a:br>
              <a:rPr lang="en-US" sz="2500" dirty="0" smtClean="0"/>
            </a:br>
            <a:r>
              <a:rPr lang="ru-RU" sz="2500" dirty="0" smtClean="0"/>
              <a:t>разработана Биллом Гейтсом в 1976-1977 г.</a:t>
            </a:r>
            <a:endParaRPr lang="en-US" sz="2500" dirty="0"/>
          </a:p>
        </p:txBody>
      </p:sp>
      <p:pic>
        <p:nvPicPr>
          <p:cNvPr id="7" name="Content Placeholder 6" descr="Fig_20.4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00166" y="1071546"/>
            <a:ext cx="6143668" cy="5241279"/>
          </a:xfr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(C) </a:t>
            </a:r>
            <a:r>
              <a:rPr lang="ru-RU" smtClean="0"/>
              <a:t>В.О. Сафонов, 2010</a:t>
            </a:r>
            <a:endParaRPr lang="en-US" smtClean="0"/>
          </a:p>
        </p:txBody>
      </p:sp>
      <p:sp>
        <p:nvSpPr>
          <p:cNvPr id="519170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sz="3600"/>
              <a:t>Индексируемое размещение</a:t>
            </a:r>
            <a:endParaRPr lang="en-US" sz="3600"/>
          </a:p>
        </p:txBody>
      </p:sp>
      <p:sp>
        <p:nvSpPr>
          <p:cNvPr id="519171" name="Rectangle 3"/>
          <p:cNvSpPr>
            <a:spLocks noGrp="1" noRot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r>
              <a:rPr lang="ru-RU" sz="2400" b="1" dirty="0"/>
              <a:t>Все указатели собраны вместе в индексный блок</a:t>
            </a:r>
            <a:r>
              <a:rPr lang="en-US" sz="2400" b="1" i="1" dirty="0"/>
              <a:t>.</a:t>
            </a:r>
            <a:endParaRPr lang="en-US" sz="2400" b="1" dirty="0"/>
          </a:p>
          <a:p>
            <a:pPr>
              <a:buClr>
                <a:schemeClr val="tx1"/>
              </a:buClr>
              <a:defRPr/>
            </a:pPr>
            <a:r>
              <a:rPr lang="ru-RU" sz="2400" b="1" dirty="0"/>
              <a:t>Используется индексная таблица, ссылающаяся на блоки данных файла</a:t>
            </a:r>
            <a:endParaRPr lang="en-US" sz="2400" b="1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(C) </a:t>
            </a:r>
            <a:r>
              <a:rPr lang="ru-RU" smtClean="0"/>
              <a:t>В.О. Сафонов, 2010</a:t>
            </a:r>
            <a:endParaRPr lang="en-US" smtClean="0"/>
          </a:p>
        </p:txBody>
      </p:sp>
      <p:sp>
        <p:nvSpPr>
          <p:cNvPr id="52019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647700" y="304800"/>
            <a:ext cx="8115300" cy="762000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ru-RU" sz="3600"/>
              <a:t>Пример индексируемого размещения</a:t>
            </a:r>
            <a:endParaRPr lang="en-US" sz="3600"/>
          </a:p>
        </p:txBody>
      </p:sp>
      <p:pic>
        <p:nvPicPr>
          <p:cNvPr id="7" name="Content Placeholder 6" descr="Fig_20.5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785918" y="1357298"/>
            <a:ext cx="5623421" cy="4936591"/>
          </a:xfr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(C) </a:t>
            </a:r>
            <a:r>
              <a:rPr lang="ru-RU" smtClean="0"/>
              <a:t>В.О. Сафонов, 2010</a:t>
            </a:r>
            <a:endParaRPr lang="en-US" smtClean="0"/>
          </a:p>
        </p:txBody>
      </p:sp>
      <p:sp>
        <p:nvSpPr>
          <p:cNvPr id="521218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ru-RU" sz="3600"/>
              <a:t>Индексируемое размещение (прод.)</a:t>
            </a:r>
            <a:endParaRPr lang="en-US" sz="3600"/>
          </a:p>
        </p:txBody>
      </p:sp>
      <p:sp>
        <p:nvSpPr>
          <p:cNvPr id="521219" name="Rectangle 3"/>
          <p:cNvSpPr>
            <a:spLocks noGrp="1" noRot="1" noChangeArrowheads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pPr>
              <a:defRPr/>
            </a:pPr>
            <a:r>
              <a:rPr lang="ru-RU" sz="2000" b="1" dirty="0"/>
              <a:t>Необходима индексная таблица</a:t>
            </a:r>
            <a:endParaRPr lang="en-US" sz="2000" b="1" dirty="0"/>
          </a:p>
          <a:p>
            <a:pPr>
              <a:defRPr/>
            </a:pPr>
            <a:r>
              <a:rPr lang="ru-RU" sz="2000" b="1" dirty="0"/>
              <a:t>Возможность произвольного доступа</a:t>
            </a:r>
            <a:endParaRPr lang="en-US" sz="2000" b="1" dirty="0"/>
          </a:p>
          <a:p>
            <a:pPr>
              <a:defRPr/>
            </a:pPr>
            <a:r>
              <a:rPr lang="ru-RU" sz="2000" b="1" dirty="0"/>
              <a:t>Динамический доступ без внешней фрагментации</a:t>
            </a:r>
            <a:r>
              <a:rPr lang="en-US" sz="2000" b="1" dirty="0"/>
              <a:t>, </a:t>
            </a:r>
            <a:r>
              <a:rPr lang="ru-RU" sz="2000" b="1" dirty="0"/>
              <a:t>но накладные расходы – индексный блок</a:t>
            </a:r>
            <a:r>
              <a:rPr lang="en-US" sz="2000" b="1" dirty="0"/>
              <a:t>.</a:t>
            </a:r>
          </a:p>
          <a:p>
            <a:pPr>
              <a:defRPr/>
            </a:pPr>
            <a:r>
              <a:rPr lang="ru-RU" sz="2000" b="1" dirty="0"/>
              <a:t>Отображение логического адреса в физический</a:t>
            </a:r>
            <a:r>
              <a:rPr lang="en-US" sz="2000" b="1" dirty="0"/>
              <a:t>:  </a:t>
            </a:r>
            <a:r>
              <a:rPr lang="ru-RU" sz="2000" b="1" dirty="0"/>
              <a:t>максимальный размер - </a:t>
            </a:r>
            <a:r>
              <a:rPr lang="en-US" sz="2000" b="1" dirty="0"/>
              <a:t> 256K </a:t>
            </a:r>
            <a:r>
              <a:rPr lang="ru-RU" sz="2000" b="1" dirty="0"/>
              <a:t>слов</a:t>
            </a:r>
            <a:r>
              <a:rPr lang="en-US" sz="2000" b="1" dirty="0"/>
              <a:t>;  </a:t>
            </a:r>
            <a:r>
              <a:rPr lang="ru-RU" sz="2000" b="1" dirty="0"/>
              <a:t>размер блока -</a:t>
            </a:r>
            <a:r>
              <a:rPr lang="en-US" sz="2000" b="1" dirty="0"/>
              <a:t> 512 </a:t>
            </a:r>
            <a:r>
              <a:rPr lang="ru-RU" sz="2000" b="1" dirty="0"/>
              <a:t>слов</a:t>
            </a:r>
            <a:r>
              <a:rPr lang="en-US" sz="2000" b="1" dirty="0"/>
              <a:t>.  </a:t>
            </a:r>
            <a:r>
              <a:rPr lang="ru-RU" sz="2000" b="1" dirty="0"/>
              <a:t>Для индексной таблицы требуется только один блок</a:t>
            </a:r>
            <a:r>
              <a:rPr lang="en-US" sz="2000" b="1" dirty="0"/>
              <a:t>.</a:t>
            </a:r>
            <a:r>
              <a:rPr lang="ru-RU" sz="2000" b="1" dirty="0"/>
              <a:t>        </a:t>
            </a:r>
          </a:p>
          <a:p>
            <a:pPr>
              <a:buFont typeface="Wingdings" pitchFamily="2" charset="2"/>
              <a:buNone/>
              <a:defRPr/>
            </a:pPr>
            <a:r>
              <a:rPr lang="ru-RU" sz="2000" b="1" dirty="0"/>
              <a:t>           </a:t>
            </a:r>
            <a:r>
              <a:rPr lang="en-US" sz="2000" b="1" dirty="0"/>
              <a:t>(Q, R)</a:t>
            </a:r>
            <a:r>
              <a:rPr lang="ru-RU" sz="2000" b="1" dirty="0"/>
              <a:t>  </a:t>
            </a:r>
            <a:r>
              <a:rPr lang="en-US" sz="2000" b="1" dirty="0"/>
              <a:t>:</a:t>
            </a:r>
          </a:p>
          <a:p>
            <a:pPr>
              <a:spcBef>
                <a:spcPct val="0"/>
              </a:spcBef>
              <a:buClr>
                <a:schemeClr val="accent2"/>
              </a:buClr>
              <a:buFontTx/>
              <a:buChar char="•"/>
              <a:defRPr/>
            </a:pPr>
            <a:r>
              <a:rPr lang="en-US" sz="2000" b="1" dirty="0"/>
              <a:t>Q = displacement into index table</a:t>
            </a:r>
          </a:p>
          <a:p>
            <a:pPr>
              <a:spcBef>
                <a:spcPct val="0"/>
              </a:spcBef>
              <a:buClr>
                <a:schemeClr val="accent2"/>
              </a:buClr>
              <a:buFontTx/>
              <a:buChar char="•"/>
              <a:defRPr/>
            </a:pPr>
            <a:r>
              <a:rPr lang="en-US" sz="2000" b="1" dirty="0"/>
              <a:t>R = displacement into block</a:t>
            </a:r>
          </a:p>
          <a:p>
            <a:pPr>
              <a:defRPr/>
            </a:pPr>
            <a:endParaRPr lang="en-US" sz="2000" b="1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(C) </a:t>
            </a:r>
            <a:r>
              <a:rPr lang="ru-RU" smtClean="0"/>
              <a:t>В.О. Сафонов, 2010</a:t>
            </a:r>
            <a:endParaRPr lang="en-US" smtClean="0"/>
          </a:p>
        </p:txBody>
      </p:sp>
      <p:sp>
        <p:nvSpPr>
          <p:cNvPr id="522242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ru-RU" sz="3600"/>
              <a:t>Индексируемое размещение – отображение адресов (прод.)</a:t>
            </a:r>
            <a:endParaRPr lang="en-US" sz="3600"/>
          </a:p>
        </p:txBody>
      </p:sp>
      <p:sp>
        <p:nvSpPr>
          <p:cNvPr id="522243" name="Rectangle 3"/>
          <p:cNvSpPr>
            <a:spLocks noGrp="1" noRot="1" noChangeArrowheads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pPr>
              <a:defRPr/>
            </a:pPr>
            <a:r>
              <a:rPr lang="ru-RU" sz="2000" b="1" dirty="0"/>
              <a:t>Отображение логического адреса в физический для файла неограниченной длины </a:t>
            </a:r>
            <a:r>
              <a:rPr lang="en-US" sz="2000" b="1" dirty="0"/>
              <a:t> (</a:t>
            </a:r>
            <a:r>
              <a:rPr lang="ru-RU" sz="2000" b="1" dirty="0"/>
              <a:t>размер блока – 512 слов</a:t>
            </a:r>
            <a:r>
              <a:rPr lang="en-US" sz="2000" b="1" dirty="0"/>
              <a:t>).</a:t>
            </a:r>
          </a:p>
          <a:p>
            <a:pPr>
              <a:defRPr/>
            </a:pPr>
            <a:r>
              <a:rPr lang="ru-RU" sz="2000" b="1" dirty="0"/>
              <a:t>Ссылочная схема</a:t>
            </a:r>
            <a:r>
              <a:rPr lang="en-US" sz="2000" b="1" dirty="0"/>
              <a:t> – </a:t>
            </a:r>
            <a:r>
              <a:rPr lang="ru-RU" sz="2000" b="1" dirty="0"/>
              <a:t>в список связываются блоки индексной таблицы</a:t>
            </a:r>
            <a:r>
              <a:rPr lang="en-US" sz="2000" b="1" dirty="0"/>
              <a:t> (</a:t>
            </a:r>
            <a:r>
              <a:rPr lang="ru-RU" sz="2000" b="1" dirty="0"/>
              <a:t>нет ограничения по длине</a:t>
            </a:r>
            <a:r>
              <a:rPr lang="en-US" sz="2000" b="1" dirty="0"/>
              <a:t>).</a:t>
            </a:r>
            <a:endParaRPr lang="ru-RU" sz="2000" b="1" dirty="0"/>
          </a:p>
          <a:p>
            <a:pPr>
              <a:defRPr/>
            </a:pPr>
            <a:r>
              <a:rPr lang="ru-RU" sz="2000" b="1" dirty="0"/>
              <a:t>   </a:t>
            </a:r>
            <a:r>
              <a:rPr lang="en-US" sz="2000" b="1" dirty="0"/>
              <a:t>(Q1, R1)  :</a:t>
            </a:r>
          </a:p>
          <a:p>
            <a:pPr>
              <a:buFont typeface="Wingdings" pitchFamily="2" charset="2"/>
              <a:buNone/>
              <a:defRPr/>
            </a:pPr>
            <a:endParaRPr lang="en-US" sz="2000" b="1" dirty="0"/>
          </a:p>
          <a:p>
            <a:pPr lvl="1">
              <a:spcBef>
                <a:spcPct val="0"/>
              </a:spcBef>
              <a:buFont typeface="Monotype Sorts" pitchFamily="2" charset="2"/>
              <a:buNone/>
              <a:defRPr/>
            </a:pPr>
            <a:r>
              <a:rPr lang="en-US" sz="2000" b="1" i="1" dirty="0"/>
              <a:t>Q</a:t>
            </a:r>
            <a:r>
              <a:rPr lang="en-US" sz="2000" b="1" i="1" baseline="-25000" dirty="0"/>
              <a:t>1</a:t>
            </a:r>
            <a:r>
              <a:rPr lang="en-US" sz="2000" b="1" i="1" dirty="0"/>
              <a:t> </a:t>
            </a:r>
            <a:r>
              <a:rPr lang="en-US" sz="2000" b="1" dirty="0"/>
              <a:t>= </a:t>
            </a:r>
            <a:r>
              <a:rPr lang="ru-RU" sz="2000" b="1" dirty="0"/>
              <a:t>блок индексной таблицы</a:t>
            </a:r>
            <a:endParaRPr lang="en-US" sz="2000" b="1" dirty="0"/>
          </a:p>
          <a:p>
            <a:pPr lvl="1">
              <a:spcBef>
                <a:spcPct val="0"/>
              </a:spcBef>
              <a:buFont typeface="Monotype Sorts" pitchFamily="2" charset="2"/>
              <a:buNone/>
              <a:defRPr/>
            </a:pPr>
            <a:r>
              <a:rPr lang="en-US" sz="2000" b="1" i="1" dirty="0"/>
              <a:t>R</a:t>
            </a:r>
            <a:r>
              <a:rPr lang="en-US" sz="2000" b="1" i="1" baseline="-25000" dirty="0"/>
              <a:t>1</a:t>
            </a:r>
            <a:r>
              <a:rPr lang="en-US" sz="2000" b="1" i="1" dirty="0"/>
              <a:t> </a:t>
            </a:r>
            <a:r>
              <a:rPr lang="ru-RU" sz="2000" b="1" dirty="0"/>
              <a:t>используется следующим образом</a:t>
            </a:r>
            <a:r>
              <a:rPr lang="en-US" sz="2000" b="1" dirty="0"/>
              <a:t>:</a:t>
            </a:r>
            <a:endParaRPr lang="ru-RU" sz="2000" b="1" dirty="0"/>
          </a:p>
          <a:p>
            <a:pPr lvl="1">
              <a:spcBef>
                <a:spcPct val="0"/>
              </a:spcBef>
              <a:buFont typeface="Monotype Sorts" pitchFamily="2" charset="2"/>
              <a:buNone/>
              <a:defRPr/>
            </a:pPr>
            <a:endParaRPr lang="en-US" sz="2000" b="1" dirty="0"/>
          </a:p>
          <a:p>
            <a:pPr lvl="1">
              <a:spcBef>
                <a:spcPct val="0"/>
              </a:spcBef>
              <a:buFont typeface="Monotype Sorts" pitchFamily="2" charset="2"/>
              <a:buNone/>
              <a:defRPr/>
            </a:pPr>
            <a:r>
              <a:rPr lang="en-US" sz="2000" b="1" i="1" dirty="0"/>
              <a:t>Q</a:t>
            </a:r>
            <a:r>
              <a:rPr lang="en-US" sz="2000" b="1" baseline="-25000" dirty="0"/>
              <a:t>2</a:t>
            </a:r>
            <a:r>
              <a:rPr lang="en-US" sz="2000" b="1" dirty="0"/>
              <a:t> = </a:t>
            </a:r>
            <a:r>
              <a:rPr lang="ru-RU" sz="2000" b="1" dirty="0"/>
              <a:t>смещение в блоке индексной таблицы</a:t>
            </a:r>
            <a:endParaRPr lang="en-US" sz="2000" b="1" dirty="0"/>
          </a:p>
          <a:p>
            <a:pPr lvl="1">
              <a:spcBef>
                <a:spcPct val="0"/>
              </a:spcBef>
              <a:buFont typeface="Monotype Sorts" pitchFamily="2" charset="2"/>
              <a:buNone/>
              <a:defRPr/>
            </a:pPr>
            <a:r>
              <a:rPr lang="en-US" sz="2000" b="1" i="1" dirty="0"/>
              <a:t>R</a:t>
            </a:r>
            <a:r>
              <a:rPr lang="en-US" sz="2000" b="1" baseline="-25000" dirty="0"/>
              <a:t>2</a:t>
            </a:r>
            <a:r>
              <a:rPr lang="en-US" sz="2000" b="1" dirty="0"/>
              <a:t> </a:t>
            </a:r>
            <a:r>
              <a:rPr lang="ru-RU" sz="2000" b="1" dirty="0"/>
              <a:t>смещение в блоке файла</a:t>
            </a:r>
            <a:r>
              <a:rPr lang="en-US" sz="2000" b="1" dirty="0"/>
              <a:t>:</a:t>
            </a:r>
          </a:p>
          <a:p>
            <a:pPr>
              <a:defRPr/>
            </a:pPr>
            <a:endParaRPr lang="en-US" sz="2000" b="1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(C) </a:t>
            </a:r>
            <a:r>
              <a:rPr lang="ru-RU" smtClean="0"/>
              <a:t>В.О. Сафонов, 2010</a:t>
            </a:r>
            <a:endParaRPr lang="en-US" smtClean="0"/>
          </a:p>
        </p:txBody>
      </p:sp>
      <p:sp>
        <p:nvSpPr>
          <p:cNvPr id="523266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685800" y="228600"/>
            <a:ext cx="7772400" cy="1143000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ru-RU" sz="3600"/>
              <a:t>Комбинированная схема</a:t>
            </a:r>
            <a:r>
              <a:rPr lang="en-US" sz="3600"/>
              <a:t>: UNIX (</a:t>
            </a:r>
            <a:r>
              <a:rPr lang="ru-RU" sz="3600"/>
              <a:t>размер блока – 4</a:t>
            </a:r>
            <a:r>
              <a:rPr lang="en-US" sz="3600"/>
              <a:t>K)</a:t>
            </a:r>
          </a:p>
        </p:txBody>
      </p:sp>
      <p:pic>
        <p:nvPicPr>
          <p:cNvPr id="7" name="Content Placeholder 6" descr="Fig_20.6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785918" y="1357298"/>
            <a:ext cx="6000792" cy="4892016"/>
          </a:xfr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(C) </a:t>
            </a:r>
            <a:r>
              <a:rPr lang="ru-RU" smtClean="0"/>
              <a:t>В.О. Сафонов, 2010</a:t>
            </a:r>
            <a:endParaRPr lang="en-US" smtClean="0"/>
          </a:p>
        </p:txBody>
      </p:sp>
      <p:sp>
        <p:nvSpPr>
          <p:cNvPr id="524290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647700" y="381000"/>
            <a:ext cx="7848600" cy="609600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ru-RU" sz="3600"/>
              <a:t>Управление свободной памятью</a:t>
            </a:r>
            <a:endParaRPr lang="en-US" sz="3600"/>
          </a:p>
        </p:txBody>
      </p:sp>
      <p:sp>
        <p:nvSpPr>
          <p:cNvPr id="524291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696913" y="1295400"/>
            <a:ext cx="7750175" cy="457200"/>
          </a:xfrm>
        </p:spPr>
        <p:txBody>
          <a:bodyPr/>
          <a:lstStyle/>
          <a:p>
            <a:pPr>
              <a:defRPr/>
            </a:pPr>
            <a:r>
              <a:rPr lang="ru-RU" sz="2400" b="1"/>
              <a:t>Битовый вектор</a:t>
            </a:r>
            <a:r>
              <a:rPr lang="en-US" sz="2400" b="1"/>
              <a:t>  (</a:t>
            </a:r>
            <a:r>
              <a:rPr lang="en-US" sz="2400" b="1" i="1"/>
              <a:t>n</a:t>
            </a:r>
            <a:r>
              <a:rPr lang="en-US" sz="2400" b="1"/>
              <a:t> </a:t>
            </a:r>
            <a:r>
              <a:rPr lang="ru-RU" sz="2400" b="1"/>
              <a:t>блоков</a:t>
            </a:r>
            <a:r>
              <a:rPr lang="en-US" sz="2400" b="1"/>
              <a:t>)</a:t>
            </a:r>
          </a:p>
        </p:txBody>
      </p:sp>
      <p:sp>
        <p:nvSpPr>
          <p:cNvPr id="19462" name="Rectangle 4"/>
          <p:cNvSpPr>
            <a:spLocks noChangeArrowheads="1"/>
          </p:cNvSpPr>
          <p:nvPr/>
        </p:nvSpPr>
        <p:spPr bwMode="auto">
          <a:xfrm>
            <a:off x="2871788" y="2085975"/>
            <a:ext cx="360362" cy="3619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9463" name="Rectangle 5"/>
          <p:cNvSpPr>
            <a:spLocks noChangeArrowheads="1"/>
          </p:cNvSpPr>
          <p:nvPr/>
        </p:nvSpPr>
        <p:spPr bwMode="auto">
          <a:xfrm>
            <a:off x="3200400" y="2085975"/>
            <a:ext cx="360363" cy="3619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9464" name="Rectangle 6"/>
          <p:cNvSpPr>
            <a:spLocks noChangeArrowheads="1"/>
          </p:cNvSpPr>
          <p:nvPr/>
        </p:nvSpPr>
        <p:spPr bwMode="auto">
          <a:xfrm>
            <a:off x="3529013" y="2085975"/>
            <a:ext cx="360362" cy="3619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9465" name="Rectangle 7"/>
          <p:cNvSpPr>
            <a:spLocks noChangeArrowheads="1"/>
          </p:cNvSpPr>
          <p:nvPr/>
        </p:nvSpPr>
        <p:spPr bwMode="auto">
          <a:xfrm>
            <a:off x="3857625" y="2085975"/>
            <a:ext cx="360363" cy="3619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9466" name="Rectangle 8"/>
          <p:cNvSpPr>
            <a:spLocks noChangeArrowheads="1"/>
          </p:cNvSpPr>
          <p:nvPr/>
        </p:nvSpPr>
        <p:spPr bwMode="auto">
          <a:xfrm>
            <a:off x="4186238" y="2085975"/>
            <a:ext cx="360362" cy="3619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9467" name="Rectangle 9"/>
          <p:cNvSpPr>
            <a:spLocks noChangeArrowheads="1"/>
          </p:cNvSpPr>
          <p:nvPr/>
        </p:nvSpPr>
        <p:spPr bwMode="auto">
          <a:xfrm>
            <a:off x="4514850" y="2085975"/>
            <a:ext cx="360363" cy="3619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9468" name="Rectangle 10"/>
          <p:cNvSpPr>
            <a:spLocks noChangeArrowheads="1"/>
          </p:cNvSpPr>
          <p:nvPr/>
        </p:nvSpPr>
        <p:spPr bwMode="auto">
          <a:xfrm>
            <a:off x="4876800" y="2085975"/>
            <a:ext cx="1219200" cy="3619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000">
                <a:latin typeface="Helvetica"/>
              </a:rPr>
              <a:t>…</a:t>
            </a:r>
            <a:endParaRPr lang="en-US">
              <a:latin typeface="Helvetica"/>
            </a:endParaRPr>
          </a:p>
        </p:txBody>
      </p:sp>
      <p:sp>
        <p:nvSpPr>
          <p:cNvPr id="19469" name="Rectangle 11"/>
          <p:cNvSpPr>
            <a:spLocks noChangeArrowheads="1"/>
          </p:cNvSpPr>
          <p:nvPr/>
        </p:nvSpPr>
        <p:spPr bwMode="auto">
          <a:xfrm>
            <a:off x="6096000" y="2085975"/>
            <a:ext cx="360363" cy="3619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9470" name="Text Box 12"/>
          <p:cNvSpPr txBox="1">
            <a:spLocks noChangeArrowheads="1"/>
          </p:cNvSpPr>
          <p:nvPr/>
        </p:nvSpPr>
        <p:spPr bwMode="auto">
          <a:xfrm>
            <a:off x="2895600" y="1676400"/>
            <a:ext cx="311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>
                <a:latin typeface="Helvetica"/>
              </a:rPr>
              <a:t>0</a:t>
            </a:r>
          </a:p>
        </p:txBody>
      </p:sp>
      <p:sp>
        <p:nvSpPr>
          <p:cNvPr id="19471" name="Text Box 13"/>
          <p:cNvSpPr txBox="1">
            <a:spLocks noChangeArrowheads="1"/>
          </p:cNvSpPr>
          <p:nvPr/>
        </p:nvSpPr>
        <p:spPr bwMode="auto">
          <a:xfrm>
            <a:off x="3200400" y="1676400"/>
            <a:ext cx="311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>
                <a:latin typeface="Helvetica"/>
              </a:rPr>
              <a:t>1</a:t>
            </a:r>
          </a:p>
        </p:txBody>
      </p:sp>
      <p:sp>
        <p:nvSpPr>
          <p:cNvPr id="19472" name="Text Box 14"/>
          <p:cNvSpPr txBox="1">
            <a:spLocks noChangeArrowheads="1"/>
          </p:cNvSpPr>
          <p:nvPr/>
        </p:nvSpPr>
        <p:spPr bwMode="auto">
          <a:xfrm>
            <a:off x="3657600" y="1676400"/>
            <a:ext cx="311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dirty="0">
                <a:latin typeface="Helvetica"/>
              </a:rPr>
              <a:t>2</a:t>
            </a:r>
          </a:p>
        </p:txBody>
      </p:sp>
      <p:sp>
        <p:nvSpPr>
          <p:cNvPr id="19473" name="Text Box 15"/>
          <p:cNvSpPr txBox="1">
            <a:spLocks noChangeArrowheads="1"/>
          </p:cNvSpPr>
          <p:nvPr/>
        </p:nvSpPr>
        <p:spPr bwMode="auto">
          <a:xfrm>
            <a:off x="5994400" y="1676400"/>
            <a:ext cx="5143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>
                <a:latin typeface="Helvetica"/>
              </a:rPr>
              <a:t>n-1</a:t>
            </a:r>
          </a:p>
        </p:txBody>
      </p:sp>
      <p:sp>
        <p:nvSpPr>
          <p:cNvPr id="19474" name="Text Box 16"/>
          <p:cNvSpPr txBox="1">
            <a:spLocks noChangeArrowheads="1"/>
          </p:cNvSpPr>
          <p:nvPr/>
        </p:nvSpPr>
        <p:spPr bwMode="auto">
          <a:xfrm>
            <a:off x="2647950" y="2940050"/>
            <a:ext cx="8001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>
                <a:latin typeface="Helvetica"/>
              </a:rPr>
              <a:t>bit[</a:t>
            </a:r>
            <a:r>
              <a:rPr lang="en-US" i="1">
                <a:latin typeface="Helvetica"/>
              </a:rPr>
              <a:t>i</a:t>
            </a:r>
            <a:r>
              <a:rPr lang="en-US">
                <a:latin typeface="Helvetica"/>
              </a:rPr>
              <a:t>] =</a:t>
            </a:r>
          </a:p>
        </p:txBody>
      </p:sp>
      <p:sp>
        <p:nvSpPr>
          <p:cNvPr id="19475" name="Text Box 17"/>
          <p:cNvSpPr txBox="1">
            <a:spLocks noChangeArrowheads="1"/>
          </p:cNvSpPr>
          <p:nvPr/>
        </p:nvSpPr>
        <p:spPr bwMode="auto">
          <a:xfrm rot="-5400000">
            <a:off x="3000375" y="2943225"/>
            <a:ext cx="9493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000">
                <a:latin typeface="Helvetica"/>
                <a:sym typeface="MT Extra" pitchFamily="18" charset="2"/>
              </a:rPr>
              <a:t></a:t>
            </a:r>
            <a:endParaRPr lang="en-US" sz="5400">
              <a:latin typeface="Helvetica"/>
              <a:sym typeface="Monotype Sorts"/>
            </a:endParaRPr>
          </a:p>
        </p:txBody>
      </p:sp>
      <p:sp>
        <p:nvSpPr>
          <p:cNvPr id="19476" name="Text Box 18"/>
          <p:cNvSpPr txBox="1">
            <a:spLocks noChangeArrowheads="1"/>
          </p:cNvSpPr>
          <p:nvPr/>
        </p:nvSpPr>
        <p:spPr bwMode="auto">
          <a:xfrm>
            <a:off x="3733800" y="2743200"/>
            <a:ext cx="2446338" cy="779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latin typeface="Helvetica"/>
              </a:rPr>
              <a:t>0 </a:t>
            </a:r>
            <a:r>
              <a:rPr lang="en-US">
                <a:latin typeface="Helvetica"/>
                <a:sym typeface="Symbol" pitchFamily="18" charset="2"/>
              </a:rPr>
              <a:t> block[</a:t>
            </a:r>
            <a:r>
              <a:rPr lang="en-US" i="1">
                <a:latin typeface="Helvetica"/>
                <a:sym typeface="Symbol" pitchFamily="18" charset="2"/>
              </a:rPr>
              <a:t>i</a:t>
            </a:r>
            <a:r>
              <a:rPr lang="en-US">
                <a:latin typeface="Helvetica"/>
                <a:sym typeface="Symbol" pitchFamily="18" charset="2"/>
              </a:rPr>
              <a:t>] </a:t>
            </a:r>
            <a:r>
              <a:rPr lang="ru-RU">
                <a:latin typeface="Helvetica"/>
                <a:sym typeface="Symbol" pitchFamily="18" charset="2"/>
              </a:rPr>
              <a:t>свободен</a:t>
            </a:r>
            <a:endParaRPr lang="en-US">
              <a:latin typeface="Helvetica"/>
              <a:sym typeface="Symbol" pitchFamily="18" charset="2"/>
            </a:endParaRPr>
          </a:p>
          <a:p>
            <a:pPr>
              <a:spcBef>
                <a:spcPct val="50000"/>
              </a:spcBef>
            </a:pPr>
            <a:r>
              <a:rPr lang="en-US">
                <a:latin typeface="Helvetica"/>
                <a:sym typeface="Symbol" pitchFamily="18" charset="2"/>
              </a:rPr>
              <a:t>1 </a:t>
            </a:r>
            <a:r>
              <a:rPr lang="en-US">
                <a:latin typeface="Helvetica"/>
              </a:rPr>
              <a:t> </a:t>
            </a:r>
            <a:r>
              <a:rPr lang="en-US">
                <a:latin typeface="Helvetica"/>
                <a:sym typeface="Symbol" pitchFamily="18" charset="2"/>
              </a:rPr>
              <a:t> block[</a:t>
            </a:r>
            <a:r>
              <a:rPr lang="en-US" i="1">
                <a:latin typeface="Helvetica"/>
                <a:sym typeface="Symbol" pitchFamily="18" charset="2"/>
              </a:rPr>
              <a:t>i</a:t>
            </a:r>
            <a:r>
              <a:rPr lang="en-US">
                <a:latin typeface="Helvetica"/>
                <a:sym typeface="Symbol" pitchFamily="18" charset="2"/>
              </a:rPr>
              <a:t>] </a:t>
            </a:r>
            <a:r>
              <a:rPr lang="ru-RU">
                <a:latin typeface="Helvetica"/>
                <a:sym typeface="Symbol" pitchFamily="18" charset="2"/>
              </a:rPr>
              <a:t>занят</a:t>
            </a:r>
            <a:endParaRPr lang="en-US">
              <a:latin typeface="Helvetica"/>
              <a:sym typeface="Symbol" pitchFamily="18" charset="2"/>
            </a:endParaRPr>
          </a:p>
        </p:txBody>
      </p:sp>
      <p:sp>
        <p:nvSpPr>
          <p:cNvPr id="19477" name="Rectangle 19"/>
          <p:cNvSpPr>
            <a:spLocks noChangeArrowheads="1"/>
          </p:cNvSpPr>
          <p:nvPr/>
        </p:nvSpPr>
        <p:spPr bwMode="auto">
          <a:xfrm>
            <a:off x="990600" y="3886200"/>
            <a:ext cx="7029450" cy="449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folHlink"/>
              </a:buClr>
              <a:buFont typeface="Monotype Sorts"/>
              <a:buNone/>
            </a:pPr>
            <a:r>
              <a:rPr kumimoji="1" lang="ru-RU" sz="2000">
                <a:latin typeface="Helvetica"/>
              </a:rPr>
              <a:t>Вычисление номера блока</a:t>
            </a:r>
            <a:endParaRPr kumimoji="1" lang="en-US" sz="2000">
              <a:latin typeface="Helvetica"/>
            </a:endParaRPr>
          </a:p>
        </p:txBody>
      </p:sp>
      <p:sp>
        <p:nvSpPr>
          <p:cNvPr id="19478" name="Text Box 20"/>
          <p:cNvSpPr txBox="1">
            <a:spLocks noChangeArrowheads="1"/>
          </p:cNvSpPr>
          <p:nvPr/>
        </p:nvSpPr>
        <p:spPr bwMode="auto">
          <a:xfrm>
            <a:off x="2667000" y="4419600"/>
            <a:ext cx="2676525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n-US">
                <a:latin typeface="Helvetica"/>
              </a:rPr>
              <a:t>(</a:t>
            </a:r>
            <a:r>
              <a:rPr lang="ru-RU">
                <a:latin typeface="Helvetica"/>
              </a:rPr>
              <a:t>число битов в слове</a:t>
            </a:r>
            <a:r>
              <a:rPr lang="en-US">
                <a:latin typeface="Helvetica"/>
              </a:rPr>
              <a:t>) *</a:t>
            </a:r>
          </a:p>
          <a:p>
            <a:r>
              <a:rPr lang="en-US">
                <a:latin typeface="Helvetica"/>
              </a:rPr>
              <a:t>(</a:t>
            </a:r>
            <a:r>
              <a:rPr lang="ru-RU">
                <a:latin typeface="Helvetica"/>
              </a:rPr>
              <a:t>число нулевых слов</a:t>
            </a:r>
            <a:r>
              <a:rPr lang="en-US">
                <a:latin typeface="Helvetica"/>
              </a:rPr>
              <a:t>) +</a:t>
            </a:r>
          </a:p>
          <a:p>
            <a:r>
              <a:rPr lang="ru-RU">
                <a:latin typeface="Helvetica"/>
              </a:rPr>
              <a:t>смещение первой 1</a:t>
            </a:r>
            <a:endParaRPr lang="en-US">
              <a:latin typeface="Helvetica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(C) </a:t>
            </a:r>
            <a:r>
              <a:rPr lang="ru-RU" smtClean="0"/>
              <a:t>В.О. Сафонов, 2010</a:t>
            </a:r>
            <a:endParaRPr lang="en-US" smtClean="0"/>
          </a:p>
        </p:txBody>
      </p:sp>
      <p:sp>
        <p:nvSpPr>
          <p:cNvPr id="52531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285720" y="357166"/>
            <a:ext cx="8686800" cy="99060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ru-RU" sz="3600" dirty="0"/>
              <a:t>Управление свободной памятью (</a:t>
            </a:r>
            <a:r>
              <a:rPr lang="ru-RU" sz="3600" dirty="0" err="1"/>
              <a:t>прод</a:t>
            </a:r>
            <a:r>
              <a:rPr lang="ru-RU" sz="3600" dirty="0"/>
              <a:t>.)</a:t>
            </a:r>
            <a:endParaRPr lang="en-US" sz="3600" dirty="0"/>
          </a:p>
        </p:txBody>
      </p:sp>
      <p:sp>
        <p:nvSpPr>
          <p:cNvPr id="525315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1365250" y="1643050"/>
            <a:ext cx="6850088" cy="4483113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90000"/>
              </a:lnSpc>
              <a:defRPr/>
            </a:pPr>
            <a:r>
              <a:rPr lang="ru-RU" sz="2400" b="1" dirty="0"/>
              <a:t>Битовые шкалы требуют дополнительной памяти</a:t>
            </a:r>
            <a:r>
              <a:rPr lang="en-US" sz="2400" b="1" dirty="0"/>
              <a:t>.  </a:t>
            </a:r>
            <a:r>
              <a:rPr lang="ru-RU" sz="2400" b="1" dirty="0"/>
              <a:t>Пример</a:t>
            </a:r>
            <a:r>
              <a:rPr lang="en-US" sz="2400" b="1" dirty="0"/>
              <a:t>: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sz="2400" b="1" dirty="0"/>
              <a:t>		</a:t>
            </a:r>
            <a:r>
              <a:rPr lang="ru-RU" sz="2400" b="1" dirty="0"/>
              <a:t>размер блока</a:t>
            </a:r>
            <a:r>
              <a:rPr lang="en-US" sz="2400" b="1" dirty="0"/>
              <a:t> = 2</a:t>
            </a:r>
            <a:r>
              <a:rPr lang="en-US" sz="2400" b="1" baseline="30000" dirty="0"/>
              <a:t>12</a:t>
            </a:r>
            <a:r>
              <a:rPr lang="en-US" sz="2400" b="1" dirty="0"/>
              <a:t> </a:t>
            </a:r>
            <a:r>
              <a:rPr lang="ru-RU" sz="2400" b="1" dirty="0"/>
              <a:t>байтов</a:t>
            </a:r>
            <a:endParaRPr lang="en-US" sz="2400" b="1" dirty="0"/>
          </a:p>
          <a:p>
            <a:pPr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sz="2400" b="1" dirty="0"/>
              <a:t>		</a:t>
            </a:r>
            <a:r>
              <a:rPr lang="ru-RU" sz="2400" b="1" dirty="0"/>
              <a:t>размер диска</a:t>
            </a:r>
            <a:r>
              <a:rPr lang="en-US" sz="2400" b="1" dirty="0"/>
              <a:t> = 2</a:t>
            </a:r>
            <a:r>
              <a:rPr lang="en-US" sz="2400" b="1" baseline="30000" dirty="0"/>
              <a:t>30</a:t>
            </a:r>
            <a:r>
              <a:rPr lang="en-US" sz="2400" b="1" dirty="0"/>
              <a:t> </a:t>
            </a:r>
            <a:r>
              <a:rPr lang="ru-RU" sz="2400" b="1" dirty="0"/>
              <a:t>байтов</a:t>
            </a:r>
            <a:r>
              <a:rPr lang="en-US" sz="2400" b="1" dirty="0"/>
              <a:t> (1 GB)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sz="2400" b="1" dirty="0"/>
              <a:t>		</a:t>
            </a:r>
            <a:r>
              <a:rPr lang="en-US" sz="2400" b="1" i="1" dirty="0"/>
              <a:t>n</a:t>
            </a:r>
            <a:r>
              <a:rPr lang="en-US" sz="2400" b="1" dirty="0"/>
              <a:t> = 2</a:t>
            </a:r>
            <a:r>
              <a:rPr lang="en-US" sz="2400" b="1" baseline="30000" dirty="0"/>
              <a:t>30</a:t>
            </a:r>
            <a:r>
              <a:rPr lang="en-US" sz="2400" b="1" dirty="0"/>
              <a:t>/2</a:t>
            </a:r>
            <a:r>
              <a:rPr lang="en-US" sz="2400" b="1" baseline="30000" dirty="0"/>
              <a:t>12</a:t>
            </a:r>
            <a:r>
              <a:rPr lang="en-US" sz="2400" b="1" dirty="0"/>
              <a:t> = 2</a:t>
            </a:r>
            <a:r>
              <a:rPr lang="en-US" sz="2400" b="1" baseline="30000" dirty="0"/>
              <a:t>18</a:t>
            </a:r>
            <a:r>
              <a:rPr lang="en-US" sz="2400" b="1" dirty="0"/>
              <a:t> </a:t>
            </a:r>
            <a:r>
              <a:rPr lang="ru-RU" sz="2400" b="1" dirty="0"/>
              <a:t>битов</a:t>
            </a:r>
            <a:r>
              <a:rPr lang="en-US" sz="2400" b="1" dirty="0"/>
              <a:t> (</a:t>
            </a:r>
            <a:r>
              <a:rPr lang="ru-RU" sz="2400" b="1" dirty="0"/>
              <a:t>или</a:t>
            </a:r>
            <a:r>
              <a:rPr lang="en-US" sz="2400" b="1" dirty="0"/>
              <a:t> 32 KB)</a:t>
            </a:r>
          </a:p>
          <a:p>
            <a:pPr>
              <a:lnSpc>
                <a:spcPct val="90000"/>
              </a:lnSpc>
              <a:defRPr/>
            </a:pPr>
            <a:r>
              <a:rPr lang="ru-RU" sz="2400" b="1" dirty="0"/>
              <a:t>Легко получать смежно расположенные файлы</a:t>
            </a:r>
            <a:r>
              <a:rPr lang="en-US" sz="2400" b="1" dirty="0"/>
              <a:t> </a:t>
            </a:r>
          </a:p>
          <a:p>
            <a:pPr>
              <a:lnSpc>
                <a:spcPct val="90000"/>
              </a:lnSpc>
              <a:defRPr/>
            </a:pPr>
            <a:r>
              <a:rPr lang="ru-RU" sz="2400" b="1" dirty="0"/>
              <a:t>Связанный список (свободной памяти)</a:t>
            </a:r>
            <a:r>
              <a:rPr lang="en-US" sz="2400" b="1" dirty="0"/>
              <a:t>:</a:t>
            </a:r>
          </a:p>
          <a:p>
            <a:pPr lvl="1">
              <a:lnSpc>
                <a:spcPct val="90000"/>
              </a:lnSpc>
              <a:defRPr/>
            </a:pPr>
            <a:r>
              <a:rPr lang="ru-RU" sz="2400" b="1" dirty="0"/>
              <a:t>Невозможно легко получить смежную область памяти</a:t>
            </a:r>
            <a:endParaRPr lang="en-US" sz="2400" b="1" dirty="0"/>
          </a:p>
          <a:p>
            <a:pPr lvl="1">
              <a:lnSpc>
                <a:spcPct val="90000"/>
              </a:lnSpc>
              <a:defRPr/>
            </a:pPr>
            <a:r>
              <a:rPr lang="ru-RU" sz="2400" b="1" dirty="0"/>
              <a:t>Нет лишнего расходования памяти</a:t>
            </a:r>
            <a:endParaRPr lang="en-US" sz="2400" b="1" dirty="0"/>
          </a:p>
          <a:p>
            <a:pPr>
              <a:lnSpc>
                <a:spcPct val="90000"/>
              </a:lnSpc>
              <a:defRPr/>
            </a:pPr>
            <a:endParaRPr lang="en-US" sz="2400" b="1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(C) </a:t>
            </a:r>
            <a:r>
              <a:rPr lang="ru-RU" smtClean="0"/>
              <a:t>В.О. Сафонов, 2010</a:t>
            </a:r>
            <a:endParaRPr lang="en-US" smtClean="0"/>
          </a:p>
        </p:txBody>
      </p:sp>
      <p:sp>
        <p:nvSpPr>
          <p:cNvPr id="526338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ru-RU" sz="3600"/>
              <a:t>Управление свободной памятью (прод.)</a:t>
            </a:r>
            <a:endParaRPr lang="en-US" sz="3600"/>
          </a:p>
        </p:txBody>
      </p:sp>
      <p:sp>
        <p:nvSpPr>
          <p:cNvPr id="526339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1365250" y="1714488"/>
            <a:ext cx="6992964" cy="4411675"/>
          </a:xfrm>
        </p:spPr>
        <p:txBody>
          <a:bodyPr>
            <a:normAutofit fontScale="77500" lnSpcReduction="20000"/>
          </a:bodyPr>
          <a:lstStyle/>
          <a:p>
            <a:pPr>
              <a:defRPr/>
            </a:pPr>
            <a:r>
              <a:rPr lang="ru-RU" sz="2000" b="1" dirty="0"/>
              <a:t>Необходимо защищать</a:t>
            </a:r>
            <a:r>
              <a:rPr lang="en-US" sz="2000" b="1" dirty="0"/>
              <a:t>:</a:t>
            </a:r>
          </a:p>
          <a:p>
            <a:pPr lvl="1">
              <a:defRPr/>
            </a:pPr>
            <a:r>
              <a:rPr lang="ru-RU" sz="2000" b="1" dirty="0"/>
              <a:t>Указатель на список свободной памяти</a:t>
            </a:r>
            <a:endParaRPr lang="en-US" sz="2000" b="1" dirty="0"/>
          </a:p>
          <a:p>
            <a:pPr lvl="1">
              <a:defRPr/>
            </a:pPr>
            <a:r>
              <a:rPr lang="ru-RU" sz="2000" b="1" dirty="0"/>
              <a:t>Битовую шкалу</a:t>
            </a:r>
            <a:endParaRPr lang="en-US" sz="2000" b="1" dirty="0"/>
          </a:p>
          <a:p>
            <a:pPr lvl="2">
              <a:defRPr/>
            </a:pPr>
            <a:r>
              <a:rPr lang="ru-RU" sz="2000" b="1" dirty="0"/>
              <a:t>Должна храниться на диске</a:t>
            </a:r>
            <a:endParaRPr lang="en-US" sz="2000" b="1" dirty="0"/>
          </a:p>
          <a:p>
            <a:pPr lvl="2">
              <a:defRPr/>
            </a:pPr>
            <a:r>
              <a:rPr lang="ru-RU" sz="2000" b="1" dirty="0"/>
              <a:t>Копии в памяти и на диске могут различаться</a:t>
            </a:r>
            <a:r>
              <a:rPr lang="en-US" sz="2000" b="1" dirty="0"/>
              <a:t>.</a:t>
            </a:r>
          </a:p>
          <a:p>
            <a:pPr lvl="2">
              <a:defRPr/>
            </a:pPr>
            <a:r>
              <a:rPr lang="ru-RU" sz="2000" b="1" dirty="0"/>
              <a:t>Нельзя допустить, чтобы</a:t>
            </a:r>
            <a:r>
              <a:rPr lang="en-US" sz="2000" b="1" dirty="0"/>
              <a:t> block[</a:t>
            </a:r>
            <a:r>
              <a:rPr lang="en-US" sz="2000" b="1" i="1" dirty="0" err="1"/>
              <a:t>i</a:t>
            </a:r>
            <a:r>
              <a:rPr lang="en-US" sz="2000" b="1" dirty="0"/>
              <a:t>] </a:t>
            </a:r>
            <a:r>
              <a:rPr lang="ru-RU" sz="2000" b="1" dirty="0"/>
              <a:t>имел такую ситуацию,  когда</a:t>
            </a:r>
            <a:r>
              <a:rPr lang="en-US" sz="2000" b="1" dirty="0"/>
              <a:t> bit[</a:t>
            </a:r>
            <a:r>
              <a:rPr lang="en-US" sz="2000" b="1" i="1" dirty="0" err="1"/>
              <a:t>i</a:t>
            </a:r>
            <a:r>
              <a:rPr lang="en-US" sz="2000" b="1" dirty="0"/>
              <a:t>] = 1 </a:t>
            </a:r>
            <a:r>
              <a:rPr lang="ru-RU" sz="2000" b="1" dirty="0"/>
              <a:t>в памяти</a:t>
            </a:r>
            <a:r>
              <a:rPr lang="en-US" sz="2000" b="1" dirty="0"/>
              <a:t> </a:t>
            </a:r>
            <a:r>
              <a:rPr lang="ru-RU" sz="2000" b="1" dirty="0"/>
              <a:t>и</a:t>
            </a:r>
            <a:r>
              <a:rPr lang="en-US" sz="2000" b="1" dirty="0"/>
              <a:t> bit[</a:t>
            </a:r>
            <a:r>
              <a:rPr lang="en-US" sz="2000" b="1" i="1" dirty="0" err="1"/>
              <a:t>i</a:t>
            </a:r>
            <a:r>
              <a:rPr lang="en-US" sz="2000" b="1" dirty="0"/>
              <a:t>] = 0 </a:t>
            </a:r>
            <a:r>
              <a:rPr lang="ru-RU" sz="2000" b="1" dirty="0"/>
              <a:t>на диске</a:t>
            </a:r>
            <a:r>
              <a:rPr lang="en-US" sz="2000" b="1" dirty="0"/>
              <a:t>.</a:t>
            </a:r>
          </a:p>
          <a:p>
            <a:pPr lvl="1">
              <a:defRPr/>
            </a:pPr>
            <a:r>
              <a:rPr lang="ru-RU" sz="2000" b="1" dirty="0"/>
              <a:t>Решение</a:t>
            </a:r>
            <a:r>
              <a:rPr lang="en-US" sz="2000" b="1" dirty="0"/>
              <a:t>:</a:t>
            </a:r>
          </a:p>
          <a:p>
            <a:pPr lvl="2">
              <a:defRPr/>
            </a:pPr>
            <a:r>
              <a:rPr lang="ru-RU" sz="2000" b="1" dirty="0"/>
              <a:t>Установить</a:t>
            </a:r>
            <a:r>
              <a:rPr lang="en-US" sz="2000" b="1" dirty="0"/>
              <a:t> bit[</a:t>
            </a:r>
            <a:r>
              <a:rPr lang="en-US" sz="2000" b="1" i="1" dirty="0" err="1"/>
              <a:t>i</a:t>
            </a:r>
            <a:r>
              <a:rPr lang="en-US" sz="2000" b="1" dirty="0"/>
              <a:t>] = 1 </a:t>
            </a:r>
            <a:r>
              <a:rPr lang="ru-RU" sz="2000" b="1" dirty="0"/>
              <a:t>на диске</a:t>
            </a:r>
            <a:r>
              <a:rPr lang="en-US" sz="2000" b="1" dirty="0"/>
              <a:t>.</a:t>
            </a:r>
          </a:p>
          <a:p>
            <a:pPr lvl="2">
              <a:defRPr/>
            </a:pPr>
            <a:r>
              <a:rPr lang="ru-RU" sz="2000" b="1" dirty="0"/>
              <a:t>Разместить</a:t>
            </a:r>
            <a:r>
              <a:rPr lang="en-US" sz="2000" b="1" dirty="0"/>
              <a:t> block[</a:t>
            </a:r>
            <a:r>
              <a:rPr lang="en-US" sz="2000" b="1" i="1" dirty="0" err="1"/>
              <a:t>i</a:t>
            </a:r>
            <a:r>
              <a:rPr lang="en-US" sz="2000" b="1" dirty="0"/>
              <a:t>]</a:t>
            </a:r>
          </a:p>
          <a:p>
            <a:pPr lvl="2">
              <a:defRPr/>
            </a:pPr>
            <a:r>
              <a:rPr lang="ru-RU" sz="2000" b="1" dirty="0"/>
              <a:t>Установить</a:t>
            </a:r>
            <a:r>
              <a:rPr lang="en-US" sz="2000" b="1" dirty="0"/>
              <a:t> bit[</a:t>
            </a:r>
            <a:r>
              <a:rPr lang="en-US" sz="2000" b="1" i="1" dirty="0" err="1"/>
              <a:t>i</a:t>
            </a:r>
            <a:r>
              <a:rPr lang="en-US" sz="2000" b="1" dirty="0"/>
              <a:t>] = 1 </a:t>
            </a:r>
            <a:r>
              <a:rPr lang="ru-RU" sz="2000" b="1" dirty="0"/>
              <a:t>в памяти</a:t>
            </a:r>
            <a:endParaRPr lang="en-US" sz="2000" b="1" dirty="0"/>
          </a:p>
          <a:p>
            <a:pPr>
              <a:defRPr/>
            </a:pPr>
            <a:endParaRPr lang="en-US" sz="2000" b="1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(C) </a:t>
            </a:r>
            <a:r>
              <a:rPr lang="ru-RU" smtClean="0"/>
              <a:t>В.О. Сафонов, 2010</a:t>
            </a:r>
            <a:endParaRPr lang="en-US" smtClean="0"/>
          </a:p>
        </p:txBody>
      </p:sp>
      <p:sp>
        <p:nvSpPr>
          <p:cNvPr id="508930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609600" y="457200"/>
            <a:ext cx="8229600" cy="1066800"/>
          </a:xfrm>
        </p:spPr>
        <p:txBody>
          <a:bodyPr/>
          <a:lstStyle/>
          <a:p>
            <a:pPr>
              <a:defRPr/>
            </a:pPr>
            <a:r>
              <a:rPr lang="ru-RU" sz="3600" dirty="0"/>
              <a:t>Виртуальные файловые системы</a:t>
            </a:r>
            <a:endParaRPr lang="en-US" sz="3600" dirty="0"/>
          </a:p>
        </p:txBody>
      </p:sp>
      <p:sp>
        <p:nvSpPr>
          <p:cNvPr id="508931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685800" y="1981200"/>
            <a:ext cx="7772400" cy="4343400"/>
          </a:xfrm>
        </p:spPr>
        <p:txBody>
          <a:bodyPr>
            <a:normAutofit lnSpcReduction="10000"/>
          </a:bodyPr>
          <a:lstStyle/>
          <a:p>
            <a:pPr>
              <a:lnSpc>
                <a:spcPct val="90000"/>
              </a:lnSpc>
              <a:defRPr/>
            </a:pPr>
            <a:r>
              <a:rPr lang="ru-RU" sz="2400" b="1" dirty="0"/>
              <a:t>Виртуальные файловые системы</a:t>
            </a:r>
            <a:r>
              <a:rPr lang="en-US" sz="2400" b="1" dirty="0"/>
              <a:t> (VFS) </a:t>
            </a:r>
            <a:r>
              <a:rPr lang="ru-RU" sz="2400" b="1" dirty="0"/>
              <a:t>обеспечивают объектно-ориентированный способ реализации файловых систем</a:t>
            </a:r>
            <a:r>
              <a:rPr lang="en-US" sz="2400" b="1" dirty="0"/>
              <a:t>.</a:t>
            </a:r>
          </a:p>
          <a:p>
            <a:pPr>
              <a:lnSpc>
                <a:spcPct val="90000"/>
              </a:lnSpc>
              <a:defRPr/>
            </a:pPr>
            <a:endParaRPr lang="en-US" sz="2400" b="1" dirty="0"/>
          </a:p>
          <a:p>
            <a:pPr>
              <a:lnSpc>
                <a:spcPct val="90000"/>
              </a:lnSpc>
              <a:defRPr/>
            </a:pPr>
            <a:r>
              <a:rPr lang="en-US" sz="2400" b="1" dirty="0"/>
              <a:t>VFS </a:t>
            </a:r>
            <a:r>
              <a:rPr lang="ru-RU" sz="2400" b="1" dirty="0"/>
              <a:t>обеспечивает единый интерфейс системных вызовов </a:t>
            </a:r>
            <a:r>
              <a:rPr lang="en-US" sz="2400" b="1" dirty="0"/>
              <a:t>(API) </a:t>
            </a:r>
            <a:r>
              <a:rPr lang="ru-RU" sz="2400" b="1" dirty="0"/>
              <a:t>для различных типов файловых систем</a:t>
            </a:r>
            <a:r>
              <a:rPr lang="en-US" sz="2400" b="1" dirty="0"/>
              <a:t>.</a:t>
            </a:r>
          </a:p>
          <a:p>
            <a:pPr>
              <a:lnSpc>
                <a:spcPct val="90000"/>
              </a:lnSpc>
              <a:defRPr/>
            </a:pPr>
            <a:endParaRPr lang="en-US" sz="2400" b="1" dirty="0"/>
          </a:p>
          <a:p>
            <a:pPr>
              <a:lnSpc>
                <a:spcPct val="90000"/>
              </a:lnSpc>
              <a:defRPr/>
            </a:pPr>
            <a:r>
              <a:rPr lang="ru-RU" sz="2400" b="1" dirty="0"/>
              <a:t>Данный</a:t>
            </a:r>
            <a:r>
              <a:rPr lang="en-US" sz="2400" b="1" dirty="0"/>
              <a:t> API </a:t>
            </a:r>
            <a:r>
              <a:rPr lang="ru-RU" sz="2400" b="1" dirty="0"/>
              <a:t>является набором операций над</a:t>
            </a:r>
            <a:r>
              <a:rPr lang="en-US" sz="2400" b="1" dirty="0"/>
              <a:t> VFS</a:t>
            </a:r>
            <a:r>
              <a:rPr lang="ru-RU" sz="2400" b="1" dirty="0"/>
              <a:t>, а не над каким-либо специфическим типом файловых систем</a:t>
            </a:r>
            <a:r>
              <a:rPr lang="en-US" sz="2400" b="1" dirty="0"/>
              <a:t>.</a:t>
            </a:r>
          </a:p>
          <a:p>
            <a:pPr>
              <a:lnSpc>
                <a:spcPct val="90000"/>
              </a:lnSpc>
              <a:defRPr/>
            </a:pPr>
            <a:endParaRPr lang="en-US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(C) </a:t>
            </a:r>
            <a:r>
              <a:rPr lang="ru-RU" smtClean="0"/>
              <a:t>В.О. Сафонов, 2010</a:t>
            </a:r>
            <a:endParaRPr lang="en-US" smtClean="0"/>
          </a:p>
        </p:txBody>
      </p:sp>
      <p:sp>
        <p:nvSpPr>
          <p:cNvPr id="527362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685800" y="228600"/>
            <a:ext cx="7886728" cy="842946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ru-RU" sz="3600" dirty="0" smtClean="0"/>
              <a:t>Список </a:t>
            </a:r>
            <a:r>
              <a:rPr lang="ru-RU" sz="3600" dirty="0"/>
              <a:t>свободной дисковой памяти</a:t>
            </a:r>
            <a:endParaRPr lang="en-US" sz="3600" dirty="0"/>
          </a:p>
        </p:txBody>
      </p:sp>
      <p:pic>
        <p:nvPicPr>
          <p:cNvPr id="7" name="Content Placeholder 6" descr="Fig_20.7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871118" y="1094137"/>
            <a:ext cx="4201212" cy="5119071"/>
          </a:xfrm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(C) </a:t>
            </a:r>
            <a:r>
              <a:rPr lang="ru-RU" smtClean="0"/>
              <a:t>В.О. Сафонов, 2010</a:t>
            </a:r>
            <a:endParaRPr lang="en-US" smtClean="0"/>
          </a:p>
        </p:txBody>
      </p:sp>
      <p:sp>
        <p:nvSpPr>
          <p:cNvPr id="528386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533400" y="333375"/>
            <a:ext cx="8610600" cy="914400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ru-RU" sz="3600" dirty="0"/>
              <a:t>Эффективность и </a:t>
            </a:r>
            <a:r>
              <a:rPr lang="ru-RU" sz="3600" dirty="0" smtClean="0"/>
              <a:t>производительность</a:t>
            </a: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ru-RU" sz="3600" dirty="0" smtClean="0"/>
              <a:t>дисковой памяти</a:t>
            </a:r>
            <a:endParaRPr lang="en-US" sz="3600" dirty="0"/>
          </a:p>
        </p:txBody>
      </p:sp>
      <p:sp>
        <p:nvSpPr>
          <p:cNvPr id="528387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684213" y="1484313"/>
            <a:ext cx="8208962" cy="4681537"/>
          </a:xfrm>
        </p:spPr>
        <p:txBody>
          <a:bodyPr>
            <a:normAutofit fontScale="92500" lnSpcReduction="20000"/>
          </a:bodyPr>
          <a:lstStyle/>
          <a:p>
            <a:pPr>
              <a:defRPr/>
            </a:pPr>
            <a:r>
              <a:rPr lang="ru-RU" sz="2000" b="1" dirty="0"/>
              <a:t>Эффективность зависит от</a:t>
            </a:r>
            <a:r>
              <a:rPr lang="en-US" sz="2000" b="1" dirty="0"/>
              <a:t>:</a:t>
            </a:r>
          </a:p>
          <a:p>
            <a:pPr lvl="1">
              <a:defRPr/>
            </a:pPr>
            <a:r>
              <a:rPr lang="ru-RU" sz="2000" b="1" dirty="0"/>
              <a:t>Алгоритмов распределения дисковой памяти и управления директориями</a:t>
            </a:r>
            <a:endParaRPr lang="en-US" sz="2000" b="1" dirty="0"/>
          </a:p>
          <a:p>
            <a:pPr lvl="1">
              <a:defRPr/>
            </a:pPr>
            <a:r>
              <a:rPr lang="ru-RU" sz="2000" b="1" dirty="0"/>
              <a:t>Типов данных, хранимых в элементе директории для файла</a:t>
            </a:r>
            <a:r>
              <a:rPr lang="en-US" sz="2000" b="1" dirty="0"/>
              <a:t/>
            </a:r>
            <a:br>
              <a:rPr lang="en-US" sz="2000" b="1" dirty="0"/>
            </a:br>
            <a:endParaRPr lang="en-US" sz="2000" b="1" dirty="0"/>
          </a:p>
          <a:p>
            <a:pPr>
              <a:defRPr/>
            </a:pPr>
            <a:r>
              <a:rPr lang="ru-RU" sz="2000" b="1" dirty="0"/>
              <a:t>Производительность</a:t>
            </a:r>
            <a:endParaRPr lang="en-US" sz="2000" b="1" dirty="0"/>
          </a:p>
          <a:p>
            <a:pPr lvl="1">
              <a:defRPr/>
            </a:pPr>
            <a:r>
              <a:rPr lang="ru-RU" sz="2000" b="1" dirty="0"/>
              <a:t>Кэширование диска</a:t>
            </a:r>
            <a:r>
              <a:rPr lang="en-US" sz="2000" b="1" dirty="0"/>
              <a:t> – </a:t>
            </a:r>
            <a:r>
              <a:rPr lang="ru-RU" sz="2000" b="1" dirty="0"/>
              <a:t>специальная область основной памяти </a:t>
            </a:r>
            <a:r>
              <a:rPr lang="en-US" sz="2000" b="1" dirty="0"/>
              <a:t> </a:t>
            </a:r>
            <a:r>
              <a:rPr lang="ru-RU" sz="2000" b="1" dirty="0"/>
              <a:t>для часто используемых блоков</a:t>
            </a:r>
            <a:endParaRPr lang="en-US" sz="2000" b="1" dirty="0"/>
          </a:p>
          <a:p>
            <a:pPr lvl="1">
              <a:defRPr/>
            </a:pPr>
            <a:r>
              <a:rPr lang="ru-RU" sz="2000" b="1" dirty="0"/>
              <a:t>Освобождение прочитанного (</a:t>
            </a:r>
            <a:r>
              <a:rPr lang="en-US" sz="2000" b="1" dirty="0"/>
              <a:t>free-behind</a:t>
            </a:r>
            <a:r>
              <a:rPr lang="ru-RU" sz="2000" b="1" dirty="0"/>
              <a:t>)</a:t>
            </a:r>
            <a:r>
              <a:rPr lang="en-US" sz="2000" b="1" dirty="0"/>
              <a:t> </a:t>
            </a:r>
            <a:r>
              <a:rPr lang="ru-RU" sz="2000" b="1" dirty="0"/>
              <a:t>и опережающее считывание (</a:t>
            </a:r>
            <a:r>
              <a:rPr lang="en-US" sz="2000" b="1" dirty="0"/>
              <a:t>read-ahead</a:t>
            </a:r>
            <a:r>
              <a:rPr lang="ru-RU" sz="2000" b="1" dirty="0"/>
              <a:t>)</a:t>
            </a:r>
            <a:r>
              <a:rPr lang="en-US" sz="2000" b="1" dirty="0"/>
              <a:t> – </a:t>
            </a:r>
            <a:r>
              <a:rPr lang="ru-RU" sz="2000" b="1" dirty="0"/>
              <a:t>методы оптимизации последовательного доступа</a:t>
            </a:r>
            <a:endParaRPr lang="en-US" sz="2000" b="1" dirty="0"/>
          </a:p>
          <a:p>
            <a:pPr lvl="1">
              <a:defRPr/>
            </a:pPr>
            <a:r>
              <a:rPr lang="ru-RU" sz="2000" b="1" dirty="0"/>
              <a:t>Улучшение производительности </a:t>
            </a:r>
            <a:r>
              <a:rPr lang="en-US" sz="2000" b="1" dirty="0"/>
              <a:t>PC </a:t>
            </a:r>
            <a:r>
              <a:rPr lang="ru-RU" sz="2000" b="1" dirty="0"/>
              <a:t>путем выделения области памяти под виртуальный диск (</a:t>
            </a:r>
            <a:r>
              <a:rPr lang="en-US" sz="2000" b="1" dirty="0"/>
              <a:t>RAM-</a:t>
            </a:r>
            <a:r>
              <a:rPr lang="ru-RU" sz="2000" b="1" dirty="0"/>
              <a:t>диск)</a:t>
            </a:r>
            <a:r>
              <a:rPr lang="en-US" sz="2000" b="1" dirty="0"/>
              <a:t>.</a:t>
            </a:r>
          </a:p>
          <a:p>
            <a:pPr>
              <a:defRPr/>
            </a:pPr>
            <a:endParaRPr lang="en-US" sz="2000" b="1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(C) </a:t>
            </a:r>
            <a:r>
              <a:rPr lang="ru-RU" smtClean="0"/>
              <a:t>В.О. Сафонов, 2010</a:t>
            </a:r>
            <a:endParaRPr lang="en-US" smtClean="0"/>
          </a:p>
        </p:txBody>
      </p:sp>
      <p:sp>
        <p:nvSpPr>
          <p:cNvPr id="529410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ru-RU" sz="3600"/>
              <a:t>Различные методы размещения кэша для диска</a:t>
            </a:r>
            <a:endParaRPr lang="en-US" sz="3600"/>
          </a:p>
        </p:txBody>
      </p:sp>
      <p:pic>
        <p:nvPicPr>
          <p:cNvPr id="7" name="Content Placeholder 6" descr="Fig_20.8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4282" y="2000240"/>
            <a:ext cx="8758562" cy="3286148"/>
          </a:xfrm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(C) </a:t>
            </a:r>
            <a:r>
              <a:rPr lang="ru-RU" smtClean="0"/>
              <a:t>В.О. Сафонов, 2010</a:t>
            </a:r>
            <a:endParaRPr lang="en-US" smtClean="0"/>
          </a:p>
        </p:txBody>
      </p:sp>
      <p:sp>
        <p:nvSpPr>
          <p:cNvPr id="530434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sz="3600"/>
              <a:t>Кэш страниц</a:t>
            </a:r>
            <a:endParaRPr lang="en-US" sz="3600"/>
          </a:p>
        </p:txBody>
      </p:sp>
      <p:sp>
        <p:nvSpPr>
          <p:cNvPr id="530435" name="Rectangle 3"/>
          <p:cNvSpPr>
            <a:spLocks noGrp="1" noRot="1" noChangeArrowheads="1"/>
          </p:cNvSpPr>
          <p:nvPr>
            <p:ph type="body" idx="1"/>
          </p:nvPr>
        </p:nvSpPr>
        <p:spPr/>
        <p:txBody>
          <a:bodyPr>
            <a:normAutofit fontScale="85000" lnSpcReduction="10000"/>
          </a:bodyPr>
          <a:lstStyle/>
          <a:p>
            <a:pPr>
              <a:defRPr/>
            </a:pPr>
            <a:r>
              <a:rPr lang="ru-RU" sz="2000" b="1" dirty="0"/>
              <a:t>Кэш страниц кэширует страницы, а не блоки файла,</a:t>
            </a:r>
            <a:r>
              <a:rPr lang="en-US" sz="2000" b="1" dirty="0"/>
              <a:t> </a:t>
            </a:r>
            <a:r>
              <a:rPr lang="ru-RU" sz="2000" b="1" dirty="0"/>
              <a:t>используя методы организации виртуальной памяти</a:t>
            </a:r>
            <a:r>
              <a:rPr lang="en-US" sz="2000" b="1" dirty="0"/>
              <a:t>.</a:t>
            </a:r>
          </a:p>
          <a:p>
            <a:pPr>
              <a:defRPr/>
            </a:pPr>
            <a:endParaRPr lang="en-US" sz="2000" b="1" dirty="0"/>
          </a:p>
          <a:p>
            <a:pPr>
              <a:defRPr/>
            </a:pPr>
            <a:r>
              <a:rPr lang="ru-RU" sz="2000" b="1" dirty="0"/>
              <a:t>Ввод-вывод файлов, отображаемых в память, использует кэш страниц</a:t>
            </a:r>
            <a:r>
              <a:rPr lang="en-US" sz="2000" b="1" dirty="0"/>
              <a:t>.</a:t>
            </a:r>
          </a:p>
          <a:p>
            <a:pPr>
              <a:defRPr/>
            </a:pPr>
            <a:endParaRPr lang="en-US" sz="2000" b="1" dirty="0"/>
          </a:p>
          <a:p>
            <a:pPr>
              <a:defRPr/>
            </a:pPr>
            <a:r>
              <a:rPr lang="ru-RU" sz="2000" b="1" dirty="0"/>
              <a:t>Обычный ввод-вывод через файловую систему использует кэш буфера (диска)</a:t>
            </a:r>
            <a:r>
              <a:rPr lang="en-US" sz="2000" b="1" dirty="0"/>
              <a:t>.</a:t>
            </a:r>
          </a:p>
          <a:p>
            <a:pPr>
              <a:defRPr/>
            </a:pPr>
            <a:endParaRPr lang="en-US" sz="2000" b="1" dirty="0"/>
          </a:p>
          <a:p>
            <a:pPr>
              <a:defRPr/>
            </a:pPr>
            <a:r>
              <a:rPr lang="ru-RU" sz="2000" b="1" dirty="0"/>
              <a:t>Полученная общая схема обработки приведена на следующем слайде</a:t>
            </a:r>
            <a:r>
              <a:rPr lang="en-US" sz="2000" b="1" dirty="0"/>
              <a:t>.</a:t>
            </a:r>
          </a:p>
          <a:p>
            <a:pPr>
              <a:defRPr/>
            </a:pPr>
            <a:endParaRPr lang="en-US" sz="2000" b="1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(C) </a:t>
            </a:r>
            <a:r>
              <a:rPr lang="ru-RU" smtClean="0"/>
              <a:t>В.О. Сафонов, 2010</a:t>
            </a:r>
            <a:endParaRPr lang="en-US" smtClean="0"/>
          </a:p>
        </p:txBody>
      </p:sp>
      <p:sp>
        <p:nvSpPr>
          <p:cNvPr id="53145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714348" y="214290"/>
            <a:ext cx="7772400" cy="1143000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ru-RU" sz="3600" dirty="0"/>
              <a:t>Ввод-вывод </a:t>
            </a:r>
            <a:r>
              <a:rPr lang="ru-RU" sz="3600" dirty="0" smtClean="0"/>
              <a:t>без унифицированной </a:t>
            </a:r>
            <a:r>
              <a:rPr lang="ru-RU" sz="3600" dirty="0"/>
              <a:t>буферной </a:t>
            </a:r>
            <a:r>
              <a:rPr lang="ru-RU" sz="3600" dirty="0" smtClean="0"/>
              <a:t>кэш-памяти</a:t>
            </a:r>
            <a:endParaRPr lang="en-US" sz="3600" dirty="0"/>
          </a:p>
        </p:txBody>
      </p:sp>
      <p:pic>
        <p:nvPicPr>
          <p:cNvPr id="7" name="Content Placeholder 6" descr="Fig_20.9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000232" y="1428736"/>
            <a:ext cx="5072098" cy="4937440"/>
          </a:xfrm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(C) </a:t>
            </a:r>
            <a:r>
              <a:rPr lang="ru-RU" smtClean="0"/>
              <a:t>В.О. Сафонов, 2010</a:t>
            </a:r>
            <a:endParaRPr lang="en-US" smtClean="0"/>
          </a:p>
        </p:txBody>
      </p:sp>
      <p:sp>
        <p:nvSpPr>
          <p:cNvPr id="532482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304800" y="428604"/>
            <a:ext cx="8839200" cy="1143000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ru-RU" sz="3600" dirty="0"/>
              <a:t>Унифицированная буферная кэш-память</a:t>
            </a:r>
            <a:endParaRPr lang="en-US" sz="3600" dirty="0"/>
          </a:p>
        </p:txBody>
      </p:sp>
      <p:sp>
        <p:nvSpPr>
          <p:cNvPr id="532483" name="Rectangle 3"/>
          <p:cNvSpPr>
            <a:spLocks noGrp="1" noRot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r>
              <a:rPr lang="ru-RU" sz="2800" b="1" dirty="0"/>
              <a:t>Унифицированная буферная кэш-память </a:t>
            </a:r>
            <a:r>
              <a:rPr lang="en-US" sz="2800" b="1" dirty="0"/>
              <a:t> </a:t>
            </a:r>
            <a:r>
              <a:rPr lang="ru-RU" sz="2800" b="1" dirty="0"/>
              <a:t>использует один и тот же кэш страниц</a:t>
            </a:r>
            <a:r>
              <a:rPr lang="en-US" sz="2800" b="1" dirty="0"/>
              <a:t> </a:t>
            </a:r>
            <a:r>
              <a:rPr lang="ru-RU" sz="2800" b="1" dirty="0"/>
              <a:t>для кэширования и файлов, отображаемых в память, и обычных операций ввода-вывода через файловую систему</a:t>
            </a:r>
            <a:r>
              <a:rPr lang="en-US" sz="2800" b="1" dirty="0"/>
              <a:t>.</a:t>
            </a:r>
          </a:p>
          <a:p>
            <a:pPr>
              <a:buFont typeface="Wingdings" pitchFamily="2" charset="2"/>
              <a:buNone/>
              <a:defRPr/>
            </a:pPr>
            <a:endParaRPr lang="en-US" sz="2800" b="1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(C) </a:t>
            </a:r>
            <a:r>
              <a:rPr lang="ru-RU" smtClean="0"/>
              <a:t>В.О. Сафонов, 2010</a:t>
            </a:r>
            <a:endParaRPr lang="en-US" smtClean="0"/>
          </a:p>
        </p:txBody>
      </p:sp>
      <p:sp>
        <p:nvSpPr>
          <p:cNvPr id="533506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214282" y="214290"/>
            <a:ext cx="8715404" cy="1419212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ru-RU" sz="3600" dirty="0"/>
              <a:t>Ввод-вывод с использованием унифицированной буферной кэш-памяти</a:t>
            </a:r>
            <a:endParaRPr lang="en-US" sz="3600" dirty="0"/>
          </a:p>
        </p:txBody>
      </p:sp>
      <p:pic>
        <p:nvPicPr>
          <p:cNvPr id="7" name="Content Placeholder 6" descr="Fig_20.10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31831" y="1685216"/>
            <a:ext cx="6512069" cy="4590262"/>
          </a:xfrm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(C) </a:t>
            </a:r>
            <a:r>
              <a:rPr lang="ru-RU" smtClean="0"/>
              <a:t>В.О. Сафонов, 2010</a:t>
            </a:r>
            <a:endParaRPr lang="en-US" smtClean="0"/>
          </a:p>
        </p:txBody>
      </p:sp>
      <p:sp>
        <p:nvSpPr>
          <p:cNvPr id="534530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244475"/>
            <a:ext cx="8362950" cy="952500"/>
          </a:xfrm>
        </p:spPr>
        <p:txBody>
          <a:bodyPr/>
          <a:lstStyle/>
          <a:p>
            <a:pPr>
              <a:defRPr/>
            </a:pPr>
            <a:r>
              <a:rPr lang="ru-RU" sz="3600"/>
              <a:t>Восстановление</a:t>
            </a:r>
            <a:endParaRPr lang="en-US" sz="3600"/>
          </a:p>
        </p:txBody>
      </p:sp>
      <p:sp>
        <p:nvSpPr>
          <p:cNvPr id="534531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685800" y="1341438"/>
            <a:ext cx="7918450" cy="4679950"/>
          </a:xfrm>
        </p:spPr>
        <p:txBody>
          <a:bodyPr>
            <a:normAutofit fontScale="92500"/>
          </a:bodyPr>
          <a:lstStyle/>
          <a:p>
            <a:pPr>
              <a:defRPr/>
            </a:pPr>
            <a:r>
              <a:rPr lang="ru-RU" sz="2400" b="1" dirty="0"/>
              <a:t>Проверка согласованности</a:t>
            </a:r>
            <a:r>
              <a:rPr lang="en-US" sz="2400" b="1" dirty="0"/>
              <a:t> – </a:t>
            </a:r>
            <a:r>
              <a:rPr lang="ru-RU" sz="2400" b="1" dirty="0"/>
              <a:t>сравнивает данные в структуре директорий</a:t>
            </a:r>
            <a:r>
              <a:rPr lang="en-US" sz="2400" b="1" dirty="0"/>
              <a:t> </a:t>
            </a:r>
            <a:r>
              <a:rPr lang="ru-RU" sz="2400" b="1" dirty="0"/>
              <a:t>с блоками данных на диске</a:t>
            </a:r>
            <a:r>
              <a:rPr lang="en-US" sz="2400" b="1" dirty="0"/>
              <a:t> </a:t>
            </a:r>
            <a:r>
              <a:rPr lang="ru-RU" sz="2400" b="1" dirty="0"/>
              <a:t>и пытается исправить несогласованности</a:t>
            </a:r>
            <a:r>
              <a:rPr lang="en-US" sz="2400" b="1" dirty="0"/>
              <a:t>.</a:t>
            </a:r>
            <a:br>
              <a:rPr lang="en-US" sz="2400" b="1" dirty="0"/>
            </a:br>
            <a:endParaRPr lang="en-US" sz="2400" b="1" dirty="0"/>
          </a:p>
          <a:p>
            <a:pPr>
              <a:defRPr/>
            </a:pPr>
            <a:r>
              <a:rPr lang="ru-RU" sz="2400" b="1" dirty="0"/>
              <a:t>Используйте системные программы для резервного копирования</a:t>
            </a:r>
            <a:r>
              <a:rPr lang="en-US" sz="2400" b="1" dirty="0"/>
              <a:t> </a:t>
            </a:r>
            <a:r>
              <a:rPr lang="ru-RU" sz="2400" b="1" dirty="0"/>
              <a:t>(</a:t>
            </a:r>
            <a:r>
              <a:rPr lang="en-US" sz="2400" b="1" i="1" dirty="0"/>
              <a:t>back up</a:t>
            </a:r>
            <a:r>
              <a:rPr lang="ru-RU" sz="2400" b="1" dirty="0"/>
              <a:t>)</a:t>
            </a:r>
            <a:r>
              <a:rPr lang="en-US" sz="2400" b="1" dirty="0"/>
              <a:t> </a:t>
            </a:r>
            <a:r>
              <a:rPr lang="ru-RU" sz="2400" b="1" dirty="0"/>
              <a:t>данных с диска</a:t>
            </a:r>
            <a:r>
              <a:rPr lang="en-US" sz="2400" b="1" dirty="0"/>
              <a:t> </a:t>
            </a:r>
            <a:r>
              <a:rPr lang="ru-RU" sz="2400" b="1" dirty="0"/>
              <a:t>на другое устройство памяти (стример, </a:t>
            </a:r>
            <a:r>
              <a:rPr lang="en-US" sz="2400" b="1" dirty="0"/>
              <a:t>flash</a:t>
            </a:r>
            <a:r>
              <a:rPr lang="ru-RU" sz="2400" b="1" dirty="0"/>
              <a:t>, дискету</a:t>
            </a:r>
            <a:r>
              <a:rPr lang="en-US" sz="2400" b="1" dirty="0"/>
              <a:t> </a:t>
            </a:r>
            <a:r>
              <a:rPr lang="ru-RU" sz="2400" b="1" dirty="0"/>
              <a:t>и т.д.)</a:t>
            </a:r>
          </a:p>
          <a:p>
            <a:pPr>
              <a:buFont typeface="Wingdings" pitchFamily="2" charset="2"/>
              <a:buNone/>
              <a:defRPr/>
            </a:pPr>
            <a:endParaRPr lang="en-US" sz="2400" b="1" dirty="0"/>
          </a:p>
          <a:p>
            <a:pPr>
              <a:defRPr/>
            </a:pPr>
            <a:r>
              <a:rPr lang="ru-RU" sz="2400" b="1" dirty="0"/>
              <a:t>Восстанавливайте испорченный файл на диске с помощью его резервной копии</a:t>
            </a:r>
            <a:r>
              <a:rPr lang="en-US" sz="2400" b="1" dirty="0"/>
              <a:t>.</a:t>
            </a:r>
          </a:p>
          <a:p>
            <a:pPr>
              <a:defRPr/>
            </a:pPr>
            <a:endParaRPr lang="en-US" sz="2400" b="1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(C) </a:t>
            </a:r>
            <a:r>
              <a:rPr lang="ru-RU" smtClean="0"/>
              <a:t>В.О. Сафонов, 2010</a:t>
            </a:r>
            <a:endParaRPr lang="en-US" smtClean="0"/>
          </a:p>
        </p:txBody>
      </p:sp>
      <p:sp>
        <p:nvSpPr>
          <p:cNvPr id="535554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ru-RU" sz="3600"/>
              <a:t>Файловые системы с журналом транзакций </a:t>
            </a:r>
            <a:r>
              <a:rPr lang="en-US" sz="3600"/>
              <a:t>(log structured)</a:t>
            </a:r>
          </a:p>
        </p:txBody>
      </p:sp>
      <p:sp>
        <p:nvSpPr>
          <p:cNvPr id="535555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685800" y="1643050"/>
            <a:ext cx="8101042" cy="4378338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90000"/>
              </a:lnSpc>
              <a:defRPr/>
            </a:pPr>
            <a:r>
              <a:rPr lang="ru-RU" sz="1800" b="1" dirty="0"/>
              <a:t>Файловые системы с журналом </a:t>
            </a:r>
            <a:r>
              <a:rPr lang="en-US" sz="1800" b="1" dirty="0"/>
              <a:t> </a:t>
            </a:r>
            <a:r>
              <a:rPr lang="ru-RU" sz="1800" b="1" dirty="0"/>
              <a:t>фиксируют любое изменение в файловой системе как транзакцию</a:t>
            </a:r>
            <a:r>
              <a:rPr lang="en-US" sz="1800" b="1" dirty="0"/>
              <a:t>.</a:t>
            </a:r>
          </a:p>
          <a:p>
            <a:pPr>
              <a:lnSpc>
                <a:spcPct val="90000"/>
              </a:lnSpc>
              <a:defRPr/>
            </a:pPr>
            <a:endParaRPr lang="en-US" sz="1800" b="1" dirty="0"/>
          </a:p>
          <a:p>
            <a:pPr>
              <a:lnSpc>
                <a:spcPct val="90000"/>
              </a:lnSpc>
              <a:defRPr/>
            </a:pPr>
            <a:r>
              <a:rPr lang="ru-RU" sz="1800" b="1" dirty="0"/>
              <a:t>Все транзакции записываются в журнал</a:t>
            </a:r>
            <a:r>
              <a:rPr lang="en-US" sz="1800" b="1" dirty="0"/>
              <a:t>. </a:t>
            </a:r>
            <a:r>
              <a:rPr lang="ru-RU" sz="1800" b="1" dirty="0"/>
              <a:t>Транзакция считается одобренной </a:t>
            </a:r>
            <a:r>
              <a:rPr lang="en-US" sz="1800" b="1" dirty="0"/>
              <a:t>(committed), </a:t>
            </a:r>
            <a:r>
              <a:rPr lang="ru-RU" sz="1800" b="1" dirty="0"/>
              <a:t>если она записана в журнал</a:t>
            </a:r>
            <a:r>
              <a:rPr lang="en-US" sz="1800" b="1" dirty="0"/>
              <a:t>. </a:t>
            </a:r>
            <a:r>
              <a:rPr lang="ru-RU" sz="1800" b="1" dirty="0"/>
              <a:t>Однако файловая система может быть еще не обновлена</a:t>
            </a:r>
            <a:r>
              <a:rPr lang="en-US" sz="1800" b="1" dirty="0"/>
              <a:t>.</a:t>
            </a:r>
          </a:p>
          <a:p>
            <a:pPr>
              <a:lnSpc>
                <a:spcPct val="90000"/>
              </a:lnSpc>
              <a:defRPr/>
            </a:pPr>
            <a:endParaRPr lang="en-US" sz="1800" b="1" dirty="0"/>
          </a:p>
          <a:p>
            <a:pPr>
              <a:lnSpc>
                <a:spcPct val="90000"/>
              </a:lnSpc>
              <a:defRPr/>
            </a:pPr>
            <a:r>
              <a:rPr lang="ru-RU" sz="1800" b="1" dirty="0"/>
              <a:t>Транзакции из журнала</a:t>
            </a:r>
            <a:r>
              <a:rPr lang="en-US" sz="1800" b="1" dirty="0"/>
              <a:t> </a:t>
            </a:r>
            <a:r>
              <a:rPr lang="ru-RU" sz="1800" b="1" dirty="0"/>
              <a:t>асинхронно выполняются над файловой системой</a:t>
            </a:r>
            <a:r>
              <a:rPr lang="en-US" sz="1800" b="1" dirty="0"/>
              <a:t>. </a:t>
            </a:r>
            <a:r>
              <a:rPr lang="ru-RU" sz="1800" b="1" dirty="0"/>
              <a:t>Когда файловая система модифицируется</a:t>
            </a:r>
            <a:r>
              <a:rPr lang="en-US" sz="1800" b="1" dirty="0"/>
              <a:t>, </a:t>
            </a:r>
            <a:r>
              <a:rPr lang="ru-RU" sz="1800" b="1" dirty="0"/>
              <a:t>транзакция удаляется из журнала</a:t>
            </a:r>
            <a:r>
              <a:rPr lang="en-US" sz="1800" b="1" dirty="0"/>
              <a:t>.</a:t>
            </a:r>
          </a:p>
          <a:p>
            <a:pPr>
              <a:lnSpc>
                <a:spcPct val="90000"/>
              </a:lnSpc>
              <a:defRPr/>
            </a:pPr>
            <a:endParaRPr lang="en-US" sz="1800" b="1" dirty="0"/>
          </a:p>
          <a:p>
            <a:pPr>
              <a:lnSpc>
                <a:spcPct val="90000"/>
              </a:lnSpc>
              <a:defRPr/>
            </a:pPr>
            <a:r>
              <a:rPr lang="ru-RU" sz="1800" b="1" dirty="0"/>
              <a:t>Если </a:t>
            </a:r>
            <a:r>
              <a:rPr lang="ru-RU" sz="1800" b="1" dirty="0" smtClean="0"/>
              <a:t>имеет место сбой файловой системы, </a:t>
            </a:r>
            <a:r>
              <a:rPr lang="ru-RU" sz="1800" b="1" dirty="0"/>
              <a:t>то все оставшиеся транзакции из журнала, тем не менее, должны быть выполнены</a:t>
            </a:r>
            <a:r>
              <a:rPr lang="en-US" sz="1800" b="1" dirty="0"/>
              <a:t>.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  <a:defRPr/>
            </a:pPr>
            <a:endParaRPr lang="en-US" sz="1800" b="1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(C) </a:t>
            </a:r>
            <a:r>
              <a:rPr lang="ru-RU" smtClean="0"/>
              <a:t>В.О. Сафонов, 2010</a:t>
            </a:r>
            <a:endParaRPr lang="en-US" smtClean="0"/>
          </a:p>
        </p:txBody>
      </p:sp>
      <p:sp>
        <p:nvSpPr>
          <p:cNvPr id="536578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sz="3600"/>
              <a:t>Network File System (NFS) - Solaris</a:t>
            </a:r>
          </a:p>
        </p:txBody>
      </p:sp>
      <p:sp>
        <p:nvSpPr>
          <p:cNvPr id="536579" name="Rectangle 3"/>
          <p:cNvSpPr>
            <a:spLocks noGrp="1" noRot="1" noChangeArrowheads="1"/>
          </p:cNvSpPr>
          <p:nvPr>
            <p:ph type="body" idx="1"/>
          </p:nvPr>
        </p:nvSpPr>
        <p:spPr/>
        <p:txBody>
          <a:bodyPr>
            <a:normAutofit fontScale="77500" lnSpcReduction="20000"/>
          </a:bodyPr>
          <a:lstStyle/>
          <a:p>
            <a:pPr>
              <a:defRPr/>
            </a:pPr>
            <a:r>
              <a:rPr lang="ru-RU" sz="2400" b="1" dirty="0"/>
              <a:t>Спецификация и реализация программной системы</a:t>
            </a:r>
            <a:r>
              <a:rPr lang="en-US" sz="2400" b="1" dirty="0"/>
              <a:t> </a:t>
            </a:r>
            <a:r>
              <a:rPr lang="ru-RU" sz="2400" b="1" dirty="0"/>
              <a:t>для доступа к удаленным файлам через локальную (или глобальную) сеть.</a:t>
            </a:r>
            <a:r>
              <a:rPr lang="en-US" sz="2400" b="1" dirty="0"/>
              <a:t/>
            </a:r>
            <a:br>
              <a:rPr lang="en-US" sz="2400" b="1" dirty="0"/>
            </a:br>
            <a:endParaRPr lang="en-US" sz="2400" b="1" dirty="0"/>
          </a:p>
          <a:p>
            <a:pPr>
              <a:defRPr/>
            </a:pPr>
            <a:r>
              <a:rPr lang="ru-RU" sz="2400" b="1" dirty="0"/>
              <a:t>Данная реализация является частью операционных систем</a:t>
            </a:r>
            <a:r>
              <a:rPr lang="en-US" sz="2400" b="1" dirty="0"/>
              <a:t> Solaris </a:t>
            </a:r>
            <a:r>
              <a:rPr lang="ru-RU" sz="2400" b="1" dirty="0"/>
              <a:t>и </a:t>
            </a:r>
            <a:r>
              <a:rPr lang="en-US" sz="2400" b="1" dirty="0"/>
              <a:t>SunOS</a:t>
            </a:r>
            <a:r>
              <a:rPr lang="ru-RU" sz="2400" b="1" dirty="0"/>
              <a:t>, использующих </a:t>
            </a:r>
            <a:r>
              <a:rPr lang="ru-RU" sz="2400" b="1" dirty="0" smtClean="0"/>
              <a:t>быстрый, но </a:t>
            </a:r>
            <a:r>
              <a:rPr lang="ru-RU" sz="2400" b="1" i="1" dirty="0" smtClean="0"/>
              <a:t>ненадежный</a:t>
            </a:r>
            <a:r>
              <a:rPr lang="en-US" sz="2400" b="1" dirty="0" smtClean="0"/>
              <a:t> </a:t>
            </a:r>
            <a:r>
              <a:rPr lang="ru-RU" sz="2400" b="1" i="1" dirty="0"/>
              <a:t>протокол, основанный на </a:t>
            </a:r>
            <a:r>
              <a:rPr lang="ru-RU" sz="2400" b="1" i="1" dirty="0" err="1"/>
              <a:t>датаграммах</a:t>
            </a:r>
            <a:r>
              <a:rPr lang="en-US" sz="2400" b="1" dirty="0"/>
              <a:t> (UDP/IP</a:t>
            </a:r>
            <a:r>
              <a:rPr lang="ru-RU" sz="2400" b="1" dirty="0"/>
              <a:t>), и</a:t>
            </a:r>
            <a:r>
              <a:rPr lang="en-US" sz="2400" b="1" dirty="0"/>
              <a:t>  </a:t>
            </a:r>
            <a:r>
              <a:rPr lang="ru-RU" sz="2400" b="1" dirty="0"/>
              <a:t>сеть </a:t>
            </a:r>
            <a:r>
              <a:rPr lang="en-US" sz="2400" b="1" dirty="0" smtClean="0"/>
              <a:t>Ethernet</a:t>
            </a:r>
            <a:endParaRPr lang="ru-RU" sz="2400" b="1" dirty="0" smtClean="0"/>
          </a:p>
          <a:p>
            <a:pPr>
              <a:defRPr/>
            </a:pPr>
            <a:r>
              <a:rPr lang="ru-RU" sz="2400" b="1" dirty="0" smtClean="0"/>
              <a:t>В реализации используются процессы-демоны </a:t>
            </a:r>
            <a:r>
              <a:rPr lang="en-US" sz="2400" b="1" i="1" dirty="0" err="1" smtClean="0"/>
              <a:t>nfsd</a:t>
            </a:r>
            <a:r>
              <a:rPr lang="en-US" sz="2400" b="1" dirty="0" smtClean="0"/>
              <a:t> (</a:t>
            </a:r>
            <a:r>
              <a:rPr lang="ru-RU" sz="2400" b="1" dirty="0" smtClean="0"/>
              <a:t>обработка </a:t>
            </a:r>
            <a:r>
              <a:rPr lang="en-US" sz="2400" b="1" dirty="0" smtClean="0"/>
              <a:t>NFS-</a:t>
            </a:r>
            <a:r>
              <a:rPr lang="ru-RU" sz="2400" b="1" dirty="0" smtClean="0"/>
              <a:t>запросов</a:t>
            </a:r>
            <a:r>
              <a:rPr lang="en-US" sz="2400" b="1" dirty="0" smtClean="0"/>
              <a:t> </a:t>
            </a:r>
            <a:r>
              <a:rPr lang="ru-RU" sz="2400" b="1" dirty="0" smtClean="0"/>
              <a:t>клиентов) и </a:t>
            </a:r>
            <a:r>
              <a:rPr lang="en-US" sz="2400" b="1" i="1" dirty="0" err="1" smtClean="0"/>
              <a:t>mountd</a:t>
            </a:r>
            <a:r>
              <a:rPr lang="ru-RU" sz="2400" b="1" i="1" dirty="0" smtClean="0"/>
              <a:t> </a:t>
            </a:r>
            <a:r>
              <a:rPr lang="ru-RU" sz="2400" b="1" dirty="0" smtClean="0"/>
              <a:t>(обработка запросов монтирования), а также </a:t>
            </a:r>
            <a:r>
              <a:rPr lang="en-US" sz="2400" b="1" i="1" dirty="0" err="1" smtClean="0"/>
              <a:t>biod</a:t>
            </a:r>
            <a:r>
              <a:rPr lang="en-US" sz="2400" b="1" i="1" dirty="0" smtClean="0"/>
              <a:t> </a:t>
            </a:r>
            <a:r>
              <a:rPr lang="ru-RU" sz="2400" b="1" dirty="0" smtClean="0"/>
              <a:t>(асинхронный ввод-вывод блоков удаленных файлов на клиенте)</a:t>
            </a:r>
            <a:endParaRPr lang="en-US" sz="2400" b="1" dirty="0"/>
          </a:p>
          <a:p>
            <a:pPr>
              <a:defRPr/>
            </a:pPr>
            <a:endParaRPr lang="en-US" sz="2400" b="1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995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714348" y="214290"/>
            <a:ext cx="7772400" cy="1143000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ru-RU" sz="3600" dirty="0"/>
              <a:t>Схема организации виртуальной файловой системы</a:t>
            </a:r>
            <a:endParaRPr lang="en-US" sz="3600" dirty="0"/>
          </a:p>
        </p:txBody>
      </p:sp>
      <p:pic>
        <p:nvPicPr>
          <p:cNvPr id="7" name="Content Placeholder 6" descr="Fig_20.1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714480" y="1500174"/>
            <a:ext cx="6151221" cy="476885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(C) </a:t>
            </a:r>
            <a:r>
              <a:rPr lang="ru-RU" smtClean="0"/>
              <a:t>В.О. Сафонов, 2010</a:t>
            </a:r>
            <a:endParaRPr lang="en-US" smtClean="0"/>
          </a:p>
        </p:txBody>
      </p:sp>
      <p:sp>
        <p:nvSpPr>
          <p:cNvPr id="537602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684213" y="333375"/>
            <a:ext cx="7848600" cy="685800"/>
          </a:xfrm>
        </p:spPr>
        <p:txBody>
          <a:bodyPr/>
          <a:lstStyle/>
          <a:p>
            <a:pPr>
              <a:defRPr/>
            </a:pPr>
            <a:r>
              <a:rPr lang="en-US" sz="3600"/>
              <a:t>NFS (</a:t>
            </a:r>
            <a:r>
              <a:rPr lang="ru-RU" sz="3600"/>
              <a:t>продолжение)</a:t>
            </a:r>
            <a:endParaRPr lang="en-US" sz="3600"/>
          </a:p>
        </p:txBody>
      </p:sp>
      <p:sp>
        <p:nvSpPr>
          <p:cNvPr id="537603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685800" y="1052513"/>
            <a:ext cx="8134350" cy="5184775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90000"/>
              </a:lnSpc>
              <a:defRPr/>
            </a:pPr>
            <a:r>
              <a:rPr lang="ru-RU" sz="2000" b="1" dirty="0"/>
              <a:t>Взаимодействующие рабочие станции рассматриваются как набор независимых машин с независимыми файловыми системами</a:t>
            </a:r>
            <a:r>
              <a:rPr lang="en-US" sz="2000" b="1" dirty="0"/>
              <a:t>, </a:t>
            </a:r>
            <a:r>
              <a:rPr lang="ru-RU" sz="2000" b="1" dirty="0"/>
              <a:t>что позволяет совместно использовать файловые системы прозрачным образом</a:t>
            </a:r>
            <a:r>
              <a:rPr lang="en-US" sz="2000" b="1" dirty="0"/>
              <a:t>.</a:t>
            </a:r>
          </a:p>
          <a:p>
            <a:pPr lvl="1">
              <a:lnSpc>
                <a:spcPct val="90000"/>
              </a:lnSpc>
              <a:defRPr/>
            </a:pPr>
            <a:r>
              <a:rPr lang="ru-RU" sz="2000" b="1" dirty="0"/>
              <a:t>Удаленная директория монтируется на локальную директорию</a:t>
            </a:r>
            <a:r>
              <a:rPr lang="en-US" sz="2000" b="1" dirty="0"/>
              <a:t>.  </a:t>
            </a:r>
            <a:r>
              <a:rPr lang="ru-RU" sz="2000" b="1" dirty="0"/>
              <a:t>Смонтированная директория трактуется как полное поддерево локальной файловой системы</a:t>
            </a:r>
            <a:r>
              <a:rPr lang="en-US" sz="2000" b="1" dirty="0"/>
              <a:t>, </a:t>
            </a:r>
            <a:r>
              <a:rPr lang="ru-RU" sz="2000" b="1" dirty="0"/>
              <a:t>заменяя поддерево локальной файловой системы</a:t>
            </a:r>
            <a:r>
              <a:rPr lang="en-US" sz="2000" b="1" dirty="0"/>
              <a:t>.</a:t>
            </a:r>
          </a:p>
          <a:p>
            <a:pPr lvl="1">
              <a:lnSpc>
                <a:spcPct val="90000"/>
              </a:lnSpc>
              <a:defRPr/>
            </a:pPr>
            <a:r>
              <a:rPr lang="ru-RU" sz="2000" b="1" dirty="0"/>
              <a:t>Спецификация удаленной директории для операции монтирования не </a:t>
            </a:r>
            <a:r>
              <a:rPr lang="ru-RU" sz="2000" b="1" dirty="0" smtClean="0"/>
              <a:t>является </a:t>
            </a:r>
            <a:r>
              <a:rPr lang="ru-RU" sz="2000" b="1" dirty="0"/>
              <a:t>прозрачной</a:t>
            </a:r>
            <a:r>
              <a:rPr lang="en-US" sz="2000" b="1" dirty="0"/>
              <a:t>; </a:t>
            </a:r>
            <a:r>
              <a:rPr lang="ru-RU" sz="2000" b="1" dirty="0"/>
              <a:t>необходимо указать имя машины с удаленной директорией</a:t>
            </a:r>
            <a:r>
              <a:rPr lang="en-US" sz="2000" b="1" dirty="0"/>
              <a:t>.  </a:t>
            </a:r>
            <a:r>
              <a:rPr lang="ru-RU" sz="2000" b="1" dirty="0"/>
              <a:t>После этого файлы в удаленной директории могут быть доступны прозрачным </a:t>
            </a:r>
            <a:r>
              <a:rPr lang="ru-RU" sz="2000" b="1" dirty="0" smtClean="0"/>
              <a:t>образом</a:t>
            </a:r>
            <a:r>
              <a:rPr lang="en-US" b="1" dirty="0" smtClean="0"/>
              <a:t>, </a:t>
            </a:r>
            <a:r>
              <a:rPr lang="ru-RU" b="1" dirty="0" smtClean="0"/>
              <a:t>т.е. операции над локальными и удаленными файлами программируются одинаково. При этом выполняется доступ только к тем блокам файла, к которым реально происходит обращение, а не ко всему файлу</a:t>
            </a:r>
            <a:endParaRPr lang="en-US" sz="2000" b="1" dirty="0"/>
          </a:p>
          <a:p>
            <a:pPr lvl="1">
              <a:lnSpc>
                <a:spcPct val="90000"/>
              </a:lnSpc>
              <a:defRPr/>
            </a:pPr>
            <a:r>
              <a:rPr lang="ru-RU" sz="2000" b="1" dirty="0"/>
              <a:t>С учетом назначения полномочий доступа</a:t>
            </a:r>
            <a:r>
              <a:rPr lang="en-US" sz="2000" b="1" dirty="0"/>
              <a:t>, </a:t>
            </a:r>
            <a:r>
              <a:rPr lang="ru-RU" sz="2000" b="1" dirty="0"/>
              <a:t>потенциально любая файловая система</a:t>
            </a:r>
            <a:r>
              <a:rPr lang="en-US" sz="2000" b="1" dirty="0"/>
              <a:t> (</a:t>
            </a:r>
            <a:r>
              <a:rPr lang="ru-RU" sz="2000" b="1" dirty="0"/>
              <a:t>или директория внутри файловой системы</a:t>
            </a:r>
            <a:r>
              <a:rPr lang="en-US" sz="2000" b="1" dirty="0"/>
              <a:t>), </a:t>
            </a:r>
            <a:r>
              <a:rPr lang="ru-RU" sz="2000" b="1" dirty="0"/>
              <a:t>может быть смонтирована удаленно поверх локальной директории</a:t>
            </a:r>
            <a:r>
              <a:rPr lang="en-US" sz="2000" b="1" dirty="0"/>
              <a:t>. </a:t>
            </a:r>
          </a:p>
          <a:p>
            <a:pPr>
              <a:lnSpc>
                <a:spcPct val="90000"/>
              </a:lnSpc>
              <a:defRPr/>
            </a:pPr>
            <a:endParaRPr lang="en-US" sz="2000" b="1" dirty="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(C) </a:t>
            </a:r>
            <a:r>
              <a:rPr lang="ru-RU" smtClean="0"/>
              <a:t>В.О. Сафонов, 2010</a:t>
            </a:r>
            <a:endParaRPr lang="en-US" smtClean="0"/>
          </a:p>
        </p:txBody>
      </p:sp>
      <p:sp>
        <p:nvSpPr>
          <p:cNvPr id="538626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sz="3600"/>
              <a:t>NFS (</a:t>
            </a:r>
            <a:r>
              <a:rPr lang="ru-RU" sz="3600"/>
              <a:t>Прод</a:t>
            </a:r>
            <a:r>
              <a:rPr lang="en-US" sz="3600"/>
              <a:t>.)</a:t>
            </a:r>
          </a:p>
        </p:txBody>
      </p:sp>
      <p:sp>
        <p:nvSpPr>
          <p:cNvPr id="538627" name="Rectangle 3"/>
          <p:cNvSpPr>
            <a:spLocks noGrp="1" noRot="1" noChangeArrowheads="1"/>
          </p:cNvSpPr>
          <p:nvPr>
            <p:ph type="body" idx="1"/>
          </p:nvPr>
        </p:nvSpPr>
        <p:spPr/>
        <p:txBody>
          <a:bodyPr>
            <a:normAutofit fontScale="77500" lnSpcReduction="20000"/>
          </a:bodyPr>
          <a:lstStyle/>
          <a:p>
            <a:pPr>
              <a:defRPr/>
            </a:pPr>
            <a:r>
              <a:rPr lang="en-US" sz="2400" b="1" dirty="0"/>
              <a:t>NFS </a:t>
            </a:r>
            <a:r>
              <a:rPr lang="ru-RU" sz="2400" b="1" dirty="0"/>
              <a:t>спроектирована для работы в неоднородном окружении</a:t>
            </a:r>
            <a:r>
              <a:rPr lang="en-US" sz="2400" b="1" dirty="0"/>
              <a:t> </a:t>
            </a:r>
            <a:r>
              <a:rPr lang="ru-RU" sz="2400" b="1" dirty="0"/>
              <a:t>различных машин, ОС </a:t>
            </a:r>
            <a:r>
              <a:rPr lang="en-US" sz="2400" b="1" dirty="0"/>
              <a:t> </a:t>
            </a:r>
            <a:r>
              <a:rPr lang="ru-RU" sz="2400" b="1" dirty="0"/>
              <a:t>и сетевых архитектур</a:t>
            </a:r>
            <a:r>
              <a:rPr lang="en-US" sz="2400" b="1" dirty="0"/>
              <a:t>; </a:t>
            </a:r>
            <a:r>
              <a:rPr lang="ru-RU" sz="2400" b="1" dirty="0"/>
              <a:t>спецификация</a:t>
            </a:r>
            <a:r>
              <a:rPr lang="en-US" sz="2400" b="1" dirty="0"/>
              <a:t> NFS </a:t>
            </a:r>
            <a:r>
              <a:rPr lang="ru-RU" sz="2400" b="1" dirty="0"/>
              <a:t>от них не зависит</a:t>
            </a:r>
            <a:r>
              <a:rPr lang="en-US" sz="2400" b="1" dirty="0"/>
              <a:t>. </a:t>
            </a:r>
          </a:p>
          <a:p>
            <a:pPr>
              <a:defRPr/>
            </a:pPr>
            <a:r>
              <a:rPr lang="ru-RU" sz="2400" b="1" dirty="0"/>
              <a:t>Эта независимость достигнута благодаря использованию примитивов</a:t>
            </a:r>
            <a:r>
              <a:rPr lang="en-US" sz="2400" b="1" dirty="0"/>
              <a:t> RPC (Remote Procedure Call), </a:t>
            </a:r>
            <a:r>
              <a:rPr lang="ru-RU" sz="2400" b="1" dirty="0"/>
              <a:t>реализованных поверх </a:t>
            </a:r>
            <a:r>
              <a:rPr lang="en-US" sz="2400" b="1" dirty="0"/>
              <a:t>External Data Representation (XDR) </a:t>
            </a:r>
            <a:r>
              <a:rPr lang="ru-RU" sz="2400" b="1" dirty="0"/>
              <a:t>– </a:t>
            </a:r>
            <a:r>
              <a:rPr lang="ru-RU" sz="2400" b="1" dirty="0" smtClean="0"/>
              <a:t>протокола</a:t>
            </a:r>
            <a:r>
              <a:rPr lang="ru-RU" sz="2400" b="1" dirty="0"/>
              <a:t> </a:t>
            </a:r>
            <a:r>
              <a:rPr lang="ru-RU" sz="2400" b="1" dirty="0" smtClean="0"/>
              <a:t>– машинно-независимого представления данных для их передачи через сеть</a:t>
            </a:r>
            <a:endParaRPr lang="en-US" sz="2400" b="1" dirty="0"/>
          </a:p>
          <a:p>
            <a:pPr>
              <a:defRPr/>
            </a:pPr>
            <a:r>
              <a:rPr lang="ru-RU" sz="2400" b="1" dirty="0"/>
              <a:t>Спецификация </a:t>
            </a:r>
            <a:r>
              <a:rPr lang="en-US" sz="2400" b="1" dirty="0"/>
              <a:t>NFS </a:t>
            </a:r>
            <a:r>
              <a:rPr lang="ru-RU" sz="2400" b="1" dirty="0"/>
              <a:t>различает сервисы, </a:t>
            </a:r>
            <a:r>
              <a:rPr lang="en-US" sz="2400" b="1" dirty="0"/>
              <a:t> </a:t>
            </a:r>
            <a:r>
              <a:rPr lang="ru-RU" sz="2400" b="1" dirty="0"/>
              <a:t>обеспечиваемые механизмом монтирования,</a:t>
            </a:r>
            <a:r>
              <a:rPr lang="en-US" sz="2400" b="1" dirty="0"/>
              <a:t> </a:t>
            </a:r>
            <a:r>
              <a:rPr lang="ru-RU" sz="2400" b="1" dirty="0"/>
              <a:t>и фактические удаленные файловые системы</a:t>
            </a:r>
            <a:r>
              <a:rPr lang="en-US" sz="2400" b="1" dirty="0"/>
              <a:t>. 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(C) </a:t>
            </a:r>
            <a:r>
              <a:rPr lang="ru-RU" smtClean="0"/>
              <a:t>В.О. Сафонов, 2010</a:t>
            </a:r>
            <a:endParaRPr lang="en-US" smtClean="0"/>
          </a:p>
        </p:txBody>
      </p:sp>
      <p:sp>
        <p:nvSpPr>
          <p:cNvPr id="539650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342900" y="381000"/>
            <a:ext cx="8458200" cy="838200"/>
          </a:xfrm>
        </p:spPr>
        <p:txBody>
          <a:bodyPr/>
          <a:lstStyle/>
          <a:p>
            <a:pPr>
              <a:defRPr/>
            </a:pPr>
            <a:r>
              <a:rPr lang="ru-RU" sz="3600"/>
              <a:t>Три независимых</a:t>
            </a:r>
            <a:r>
              <a:rPr lang="ru-RU"/>
              <a:t> </a:t>
            </a:r>
            <a:r>
              <a:rPr lang="ru-RU" sz="3600"/>
              <a:t>файловых системы</a:t>
            </a:r>
            <a:endParaRPr lang="en-US"/>
          </a:p>
        </p:txBody>
      </p:sp>
      <p:pic>
        <p:nvPicPr>
          <p:cNvPr id="34821" name="Picture 3"/>
          <p:cNvPicPr>
            <a:picLocks noChangeAspect="1" noChangeArrowheads="1"/>
          </p:cNvPicPr>
          <p:nvPr/>
        </p:nvPicPr>
        <p:blipFill>
          <a:blip r:embed="rId2" cstate="print"/>
          <a:srcRect l="879" t="19402" r="453" b="18854"/>
          <a:stretch>
            <a:fillRect/>
          </a:stretch>
        </p:blipFill>
        <p:spPr bwMode="auto">
          <a:xfrm>
            <a:off x="482600" y="1570038"/>
            <a:ext cx="7805738" cy="3906837"/>
          </a:xfrm>
          <a:prstGeom prst="rect">
            <a:avLst/>
          </a:prstGeom>
          <a:noFill/>
          <a:ln w="57150" cmpd="thickThin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(C) </a:t>
            </a:r>
            <a:r>
              <a:rPr lang="ru-RU" smtClean="0"/>
              <a:t>В.О. Сафонов, 2010</a:t>
            </a:r>
            <a:endParaRPr lang="en-US" smtClean="0"/>
          </a:p>
        </p:txBody>
      </p:sp>
      <p:sp>
        <p:nvSpPr>
          <p:cNvPr id="54067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685800" y="381000"/>
            <a:ext cx="7772400" cy="533400"/>
          </a:xfrm>
        </p:spPr>
        <p:txBody>
          <a:bodyPr/>
          <a:lstStyle/>
          <a:p>
            <a:pPr>
              <a:defRPr/>
            </a:pPr>
            <a:r>
              <a:rPr lang="ru-RU" sz="3600"/>
              <a:t>Монтирование в</a:t>
            </a:r>
            <a:r>
              <a:rPr lang="en-US" sz="3600"/>
              <a:t> NFS</a:t>
            </a:r>
            <a:r>
              <a:rPr lang="en-US"/>
              <a:t> </a:t>
            </a:r>
            <a:endParaRPr lang="en-US" sz="3600"/>
          </a:p>
        </p:txBody>
      </p:sp>
      <p:pic>
        <p:nvPicPr>
          <p:cNvPr id="35845" name="Picture 3"/>
          <p:cNvPicPr>
            <a:picLocks noChangeAspect="1" noChangeArrowheads="1"/>
          </p:cNvPicPr>
          <p:nvPr/>
        </p:nvPicPr>
        <p:blipFill>
          <a:blip r:embed="rId2" cstate="print"/>
          <a:srcRect l="841" t="5577" r="630" b="5577"/>
          <a:stretch>
            <a:fillRect/>
          </a:stretch>
        </p:blipFill>
        <p:spPr bwMode="auto">
          <a:xfrm>
            <a:off x="1533525" y="1268413"/>
            <a:ext cx="5875338" cy="4238625"/>
          </a:xfrm>
          <a:prstGeom prst="rect">
            <a:avLst/>
          </a:prstGeom>
          <a:noFill/>
          <a:ln w="57150" cmpd="thickThin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35846" name="Text Box 4"/>
          <p:cNvSpPr txBox="1">
            <a:spLocks noChangeArrowheads="1"/>
          </p:cNvSpPr>
          <p:nvPr/>
        </p:nvSpPr>
        <p:spPr bwMode="auto">
          <a:xfrm>
            <a:off x="2481263" y="5580063"/>
            <a:ext cx="1928733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000" dirty="0" smtClean="0">
                <a:latin typeface="Helvetica"/>
              </a:rPr>
              <a:t>Монтирования</a:t>
            </a:r>
            <a:endParaRPr lang="en-US" sz="2000" dirty="0">
              <a:latin typeface="Helvetica"/>
            </a:endParaRPr>
          </a:p>
        </p:txBody>
      </p:sp>
      <p:sp>
        <p:nvSpPr>
          <p:cNvPr id="35847" name="Text Box 5"/>
          <p:cNvSpPr txBox="1">
            <a:spLocks noChangeArrowheads="1"/>
          </p:cNvSpPr>
          <p:nvPr/>
        </p:nvSpPr>
        <p:spPr bwMode="auto">
          <a:xfrm>
            <a:off x="4643438" y="5589588"/>
            <a:ext cx="2852737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000" dirty="0" smtClean="0">
                <a:latin typeface="Helvetica"/>
              </a:rPr>
              <a:t>Каскадные монтирования</a:t>
            </a:r>
            <a:endParaRPr lang="en-US" sz="2000" dirty="0">
              <a:latin typeface="Helvetica"/>
            </a:endParaRP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(C) </a:t>
            </a:r>
            <a:r>
              <a:rPr lang="ru-RU" smtClean="0"/>
              <a:t>В.О. Сафонов, 2010</a:t>
            </a:r>
            <a:endParaRPr lang="en-US" smtClean="0"/>
          </a:p>
        </p:txBody>
      </p:sp>
      <p:sp>
        <p:nvSpPr>
          <p:cNvPr id="54169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647700" y="228600"/>
            <a:ext cx="7848600" cy="609600"/>
          </a:xfrm>
        </p:spPr>
        <p:txBody>
          <a:bodyPr/>
          <a:lstStyle/>
          <a:p>
            <a:pPr>
              <a:defRPr/>
            </a:pPr>
            <a:r>
              <a:rPr lang="ru-RU" sz="3200"/>
              <a:t>Протокол монтирования в </a:t>
            </a:r>
            <a:r>
              <a:rPr lang="en-US" sz="3200"/>
              <a:t>NFS</a:t>
            </a:r>
          </a:p>
        </p:txBody>
      </p:sp>
      <p:sp>
        <p:nvSpPr>
          <p:cNvPr id="541699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1258888" y="981075"/>
            <a:ext cx="7321550" cy="5178425"/>
          </a:xfrm>
        </p:spPr>
        <p:txBody>
          <a:bodyPr>
            <a:normAutofit fontScale="92500" lnSpcReduction="10000"/>
          </a:bodyPr>
          <a:lstStyle/>
          <a:p>
            <a:pPr>
              <a:defRPr/>
            </a:pPr>
            <a:r>
              <a:rPr lang="ru-RU" sz="1600" b="1" dirty="0"/>
              <a:t>Устанавливает первоначальную логическую связь между сервером и клиентом</a:t>
            </a:r>
            <a:r>
              <a:rPr lang="en-US" sz="1600" b="1" dirty="0"/>
              <a:t>.</a:t>
            </a:r>
          </a:p>
          <a:p>
            <a:pPr>
              <a:defRPr/>
            </a:pPr>
            <a:r>
              <a:rPr lang="ru-RU" sz="1600" b="1" dirty="0"/>
              <a:t>Операция монтирования включает имя удаленной директории, подлежащей монтированию,</a:t>
            </a:r>
            <a:r>
              <a:rPr lang="en-US" sz="1600" b="1" dirty="0"/>
              <a:t> </a:t>
            </a:r>
            <a:r>
              <a:rPr lang="ru-RU" sz="1600" b="1" dirty="0"/>
              <a:t>и имя машины-сервера, на которой она хранится</a:t>
            </a:r>
            <a:r>
              <a:rPr lang="en-US" sz="1600" b="1" dirty="0"/>
              <a:t>. </a:t>
            </a:r>
          </a:p>
          <a:p>
            <a:pPr lvl="1">
              <a:defRPr/>
            </a:pPr>
            <a:r>
              <a:rPr lang="ru-RU" sz="1600" b="1" dirty="0"/>
              <a:t>Запрос на </a:t>
            </a:r>
            <a:r>
              <a:rPr lang="ru-RU" sz="1600" b="1" dirty="0" smtClean="0"/>
              <a:t>монтирование </a:t>
            </a:r>
            <a:r>
              <a:rPr lang="ru-RU" sz="1600" b="1" dirty="0"/>
              <a:t>отображается на соответствующий</a:t>
            </a:r>
            <a:r>
              <a:rPr lang="en-US" sz="1600" b="1" dirty="0"/>
              <a:t> RPC </a:t>
            </a:r>
            <a:r>
              <a:rPr lang="ru-RU" sz="1600" b="1" dirty="0"/>
              <a:t>и передается на </a:t>
            </a:r>
            <a:r>
              <a:rPr lang="en-US" sz="1600" b="1" dirty="0"/>
              <a:t>mount-</a:t>
            </a:r>
            <a:r>
              <a:rPr lang="ru-RU" sz="1600" b="1" dirty="0"/>
              <a:t>сервер, исполняемый на серверной машине</a:t>
            </a:r>
            <a:r>
              <a:rPr lang="en-US" sz="1600" b="1" dirty="0"/>
              <a:t>. </a:t>
            </a:r>
          </a:p>
          <a:p>
            <a:pPr lvl="1">
              <a:defRPr/>
            </a:pPr>
            <a:r>
              <a:rPr lang="en-US" sz="1600" b="1" i="1" dirty="0"/>
              <a:t>Export list</a:t>
            </a:r>
            <a:r>
              <a:rPr lang="en-US" sz="1600" b="1" dirty="0"/>
              <a:t> – </a:t>
            </a:r>
            <a:r>
              <a:rPr lang="ru-RU" sz="1600" b="1" dirty="0"/>
              <a:t>указывает список файловых систем, которые сервер экспортирует для монтирования</a:t>
            </a:r>
            <a:r>
              <a:rPr lang="en-US" sz="1600" b="1" dirty="0"/>
              <a:t>, </a:t>
            </a:r>
            <a:r>
              <a:rPr lang="ru-RU" sz="1600" b="1" dirty="0"/>
              <a:t>а также имена машин,</a:t>
            </a:r>
            <a:r>
              <a:rPr lang="en-US" sz="1600" b="1" dirty="0"/>
              <a:t> </a:t>
            </a:r>
            <a:r>
              <a:rPr lang="ru-RU" sz="1600" b="1" dirty="0"/>
              <a:t>на которых разрешено их монтировать</a:t>
            </a:r>
            <a:r>
              <a:rPr lang="en-US" sz="1600" b="1" dirty="0"/>
              <a:t>. </a:t>
            </a:r>
          </a:p>
          <a:p>
            <a:pPr>
              <a:defRPr/>
            </a:pPr>
            <a:r>
              <a:rPr lang="ru-RU" sz="1600" b="1" dirty="0"/>
              <a:t>Исполняя запрос на монтирование, соответствующий этому списку</a:t>
            </a:r>
            <a:r>
              <a:rPr lang="en-US" sz="1600" b="1" dirty="0"/>
              <a:t>, </a:t>
            </a:r>
            <a:r>
              <a:rPr lang="ru-RU" sz="1600" b="1" dirty="0"/>
              <a:t>сервер возвращает</a:t>
            </a:r>
            <a:r>
              <a:rPr lang="en-US" sz="1600" b="1" dirty="0"/>
              <a:t> </a:t>
            </a:r>
            <a:r>
              <a:rPr lang="en-US" sz="1600" b="1" i="1" dirty="0"/>
              <a:t>file handle</a:t>
            </a:r>
            <a:r>
              <a:rPr lang="en-US" sz="1600" b="1" dirty="0"/>
              <a:t>—</a:t>
            </a:r>
            <a:r>
              <a:rPr lang="ru-RU" sz="1600" b="1" dirty="0"/>
              <a:t>ключ к дальнейшему доступу</a:t>
            </a:r>
            <a:r>
              <a:rPr lang="en-US" sz="1600" b="1" dirty="0"/>
              <a:t>.</a:t>
            </a:r>
          </a:p>
          <a:p>
            <a:pPr>
              <a:defRPr/>
            </a:pPr>
            <a:r>
              <a:rPr lang="en-US" sz="1600" b="1" i="1" dirty="0"/>
              <a:t>File handle</a:t>
            </a:r>
            <a:r>
              <a:rPr lang="en-US" sz="1600" b="1" dirty="0"/>
              <a:t> – </a:t>
            </a:r>
            <a:r>
              <a:rPr lang="ru-RU" sz="1600" b="1" dirty="0"/>
              <a:t>идентификатор файловой системы</a:t>
            </a:r>
            <a:r>
              <a:rPr lang="en-US" sz="1600" b="1" dirty="0"/>
              <a:t>, </a:t>
            </a:r>
            <a:r>
              <a:rPr lang="ru-RU" sz="1600" b="1" dirty="0"/>
              <a:t>и номер</a:t>
            </a:r>
            <a:r>
              <a:rPr lang="en-US" sz="1600" b="1" dirty="0"/>
              <a:t> </a:t>
            </a:r>
            <a:r>
              <a:rPr lang="en-US" sz="1600" b="1" i="1" dirty="0" err="1"/>
              <a:t>inode</a:t>
            </a:r>
            <a:r>
              <a:rPr lang="en-US" sz="1600" b="1" dirty="0"/>
              <a:t> </a:t>
            </a:r>
            <a:r>
              <a:rPr lang="ru-RU" sz="1600" b="1" dirty="0"/>
              <a:t>(индексного узла), идентифицирующий монтируемую директорию внутри экспортируемой файловой системы</a:t>
            </a:r>
            <a:r>
              <a:rPr lang="en-US" sz="1600" b="1" dirty="0"/>
              <a:t>.</a:t>
            </a:r>
          </a:p>
          <a:p>
            <a:pPr>
              <a:defRPr/>
            </a:pPr>
            <a:r>
              <a:rPr lang="ru-RU" sz="1600" b="1" dirty="0"/>
              <a:t>Операция </a:t>
            </a:r>
            <a:r>
              <a:rPr lang="ru-RU" sz="1600" b="1" dirty="0" smtClean="0"/>
              <a:t>монтирования </a:t>
            </a:r>
            <a:r>
              <a:rPr lang="ru-RU" sz="1600" b="1" dirty="0"/>
              <a:t>изменяет только точку зрения </a:t>
            </a:r>
            <a:r>
              <a:rPr lang="ru-RU" sz="1600" b="1" dirty="0" smtClean="0"/>
              <a:t>клиента и </a:t>
            </a:r>
            <a:r>
              <a:rPr lang="ru-RU" sz="1600" b="1" dirty="0"/>
              <a:t>не влияет на серверную часть</a:t>
            </a:r>
            <a:r>
              <a:rPr lang="en-US" sz="1600" b="1" dirty="0"/>
              <a:t>. 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(C) </a:t>
            </a:r>
            <a:r>
              <a:rPr lang="ru-RU" smtClean="0"/>
              <a:t>В.О. Сафонов, 2010</a:t>
            </a:r>
            <a:endParaRPr lang="en-US" smtClean="0"/>
          </a:p>
        </p:txBody>
      </p:sp>
      <p:sp>
        <p:nvSpPr>
          <p:cNvPr id="542722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684213" y="260350"/>
            <a:ext cx="7772400" cy="762000"/>
          </a:xfrm>
        </p:spPr>
        <p:txBody>
          <a:bodyPr/>
          <a:lstStyle/>
          <a:p>
            <a:pPr>
              <a:defRPr/>
            </a:pPr>
            <a:r>
              <a:rPr lang="ru-RU" sz="3600"/>
              <a:t>Протокол </a:t>
            </a:r>
            <a:r>
              <a:rPr lang="en-US" sz="3600"/>
              <a:t>NFS</a:t>
            </a:r>
          </a:p>
        </p:txBody>
      </p:sp>
      <p:sp>
        <p:nvSpPr>
          <p:cNvPr id="542723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611188" y="1125538"/>
            <a:ext cx="8077200" cy="5105400"/>
          </a:xfrm>
        </p:spPr>
        <p:txBody>
          <a:bodyPr>
            <a:normAutofit fontScale="85000" lnSpcReduction="20000"/>
          </a:bodyPr>
          <a:lstStyle/>
          <a:p>
            <a:pPr>
              <a:defRPr/>
            </a:pPr>
            <a:r>
              <a:rPr lang="ru-RU" sz="2000" b="1" dirty="0"/>
              <a:t>Предоставляет набор </a:t>
            </a:r>
            <a:r>
              <a:rPr lang="en-US" sz="2000" b="1" dirty="0"/>
              <a:t>RPC </a:t>
            </a:r>
            <a:r>
              <a:rPr lang="ru-RU" sz="2000" b="1" dirty="0"/>
              <a:t>для удаленных операций над файлами</a:t>
            </a:r>
            <a:r>
              <a:rPr lang="en-US" sz="2000" b="1" dirty="0"/>
              <a:t>.  </a:t>
            </a:r>
            <a:r>
              <a:rPr lang="ru-RU" sz="2000" b="1" dirty="0" smtClean="0"/>
              <a:t>Процедуры </a:t>
            </a:r>
            <a:r>
              <a:rPr lang="ru-RU" sz="2000" b="1" dirty="0"/>
              <a:t>поддерживают следующие операции</a:t>
            </a:r>
            <a:r>
              <a:rPr lang="en-US" sz="2000" b="1" dirty="0"/>
              <a:t>:</a:t>
            </a:r>
          </a:p>
          <a:p>
            <a:pPr lvl="1">
              <a:defRPr/>
            </a:pPr>
            <a:r>
              <a:rPr lang="ru-RU" sz="2000" b="1" dirty="0"/>
              <a:t>Поиск файла в директории</a:t>
            </a:r>
            <a:r>
              <a:rPr lang="en-US" sz="2000" b="1" dirty="0"/>
              <a:t> </a:t>
            </a:r>
          </a:p>
          <a:p>
            <a:pPr lvl="1">
              <a:defRPr/>
            </a:pPr>
            <a:r>
              <a:rPr lang="ru-RU" sz="2000" b="1" dirty="0"/>
              <a:t>Чтение набора элементов директории</a:t>
            </a:r>
            <a:r>
              <a:rPr lang="en-US" sz="2000" b="1" dirty="0"/>
              <a:t> </a:t>
            </a:r>
          </a:p>
          <a:p>
            <a:pPr lvl="1">
              <a:defRPr/>
            </a:pPr>
            <a:r>
              <a:rPr lang="ru-RU" sz="2000" b="1" dirty="0"/>
              <a:t>Управление ссылками и директориями</a:t>
            </a:r>
            <a:r>
              <a:rPr lang="en-US" sz="2000" b="1" dirty="0"/>
              <a:t> </a:t>
            </a:r>
          </a:p>
          <a:p>
            <a:pPr lvl="1">
              <a:defRPr/>
            </a:pPr>
            <a:r>
              <a:rPr lang="ru-RU" sz="2000" b="1" dirty="0"/>
              <a:t>Доступ к атрибутам файлов</a:t>
            </a:r>
            <a:endParaRPr lang="en-US" sz="2000" b="1" dirty="0"/>
          </a:p>
          <a:p>
            <a:pPr lvl="1">
              <a:defRPr/>
            </a:pPr>
            <a:r>
              <a:rPr lang="ru-RU" sz="2000" b="1" dirty="0"/>
              <a:t>Чтение и запись файлов</a:t>
            </a:r>
            <a:endParaRPr lang="en-US" sz="2000" b="1" dirty="0"/>
          </a:p>
          <a:p>
            <a:pPr>
              <a:defRPr/>
            </a:pPr>
            <a:r>
              <a:rPr lang="en-US" sz="2000" b="1" dirty="0"/>
              <a:t>NFS </a:t>
            </a:r>
            <a:r>
              <a:rPr lang="ru-RU" sz="2000" b="1" dirty="0"/>
              <a:t>– серверы не имеют состояния</a:t>
            </a:r>
            <a:r>
              <a:rPr lang="en-US" sz="2000" b="1" dirty="0"/>
              <a:t> </a:t>
            </a:r>
            <a:r>
              <a:rPr lang="ru-RU" sz="2000" b="1" dirty="0"/>
              <a:t>(</a:t>
            </a:r>
            <a:r>
              <a:rPr lang="en-US" sz="2000" b="1" i="1" dirty="0"/>
              <a:t>stateless</a:t>
            </a:r>
            <a:r>
              <a:rPr lang="ru-RU" sz="2000" b="1" dirty="0"/>
              <a:t>)</a:t>
            </a:r>
            <a:r>
              <a:rPr lang="en-US" sz="2000" b="1" dirty="0"/>
              <a:t>; </a:t>
            </a:r>
            <a:r>
              <a:rPr lang="ru-RU" sz="2000" b="1" dirty="0"/>
              <a:t>каждый запрос должен иметь полный набор аргументов</a:t>
            </a:r>
            <a:r>
              <a:rPr lang="en-US" sz="2000" b="1" dirty="0"/>
              <a:t>.</a:t>
            </a:r>
          </a:p>
          <a:p>
            <a:pPr>
              <a:defRPr/>
            </a:pPr>
            <a:r>
              <a:rPr lang="ru-RU" sz="2000" b="1" dirty="0"/>
              <a:t>Модифицированные данные должны быть направлены на диск сервера</a:t>
            </a:r>
            <a:r>
              <a:rPr lang="en-US" sz="2000" b="1" dirty="0"/>
              <a:t> </a:t>
            </a:r>
            <a:r>
              <a:rPr lang="ru-RU" sz="2000" b="1" dirty="0"/>
              <a:t>до того, как результаты вернутся к клиенту</a:t>
            </a:r>
            <a:r>
              <a:rPr lang="en-US" sz="2000" b="1" dirty="0"/>
              <a:t> (</a:t>
            </a:r>
            <a:r>
              <a:rPr lang="ru-RU" sz="2000" b="1" dirty="0"/>
              <a:t>теряется возможность </a:t>
            </a:r>
            <a:r>
              <a:rPr lang="ru-RU" sz="2000" b="1" dirty="0" smtClean="0"/>
              <a:t>кэширования</a:t>
            </a:r>
            <a:r>
              <a:rPr lang="en-US" sz="2000" b="1" dirty="0"/>
              <a:t>).</a:t>
            </a:r>
          </a:p>
          <a:p>
            <a:pPr>
              <a:defRPr/>
            </a:pPr>
            <a:r>
              <a:rPr lang="en-US" sz="2000" b="1" dirty="0"/>
              <a:t>NFS </a:t>
            </a:r>
            <a:r>
              <a:rPr lang="ru-RU" sz="2000" b="1" dirty="0"/>
              <a:t>– протокол не поддерживает механизмы управления параллельным доступом</a:t>
            </a:r>
            <a:endParaRPr lang="en-US" sz="2000" b="1" dirty="0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(C) </a:t>
            </a:r>
            <a:r>
              <a:rPr lang="ru-RU" smtClean="0"/>
              <a:t>В.О. Сафонов, 2010</a:t>
            </a:r>
            <a:endParaRPr lang="en-US" smtClean="0"/>
          </a:p>
        </p:txBody>
      </p:sp>
      <p:sp>
        <p:nvSpPr>
          <p:cNvPr id="543746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228600" y="304800"/>
            <a:ext cx="8001000" cy="1143000"/>
          </a:xfrm>
        </p:spPr>
        <p:txBody>
          <a:bodyPr/>
          <a:lstStyle/>
          <a:p>
            <a:pPr>
              <a:defRPr/>
            </a:pPr>
            <a:r>
              <a:rPr lang="ru-RU" sz="3600"/>
              <a:t>Три основных уровня архитектуры</a:t>
            </a:r>
            <a:r>
              <a:rPr lang="en-US" sz="3600"/>
              <a:t> NFS</a:t>
            </a:r>
          </a:p>
        </p:txBody>
      </p:sp>
      <p:sp>
        <p:nvSpPr>
          <p:cNvPr id="543747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685800" y="1676400"/>
            <a:ext cx="7848600" cy="4419600"/>
          </a:xfrm>
        </p:spPr>
        <p:txBody>
          <a:bodyPr>
            <a:normAutofit lnSpcReduction="10000"/>
          </a:bodyPr>
          <a:lstStyle/>
          <a:p>
            <a:pPr>
              <a:lnSpc>
                <a:spcPct val="90000"/>
              </a:lnSpc>
              <a:defRPr/>
            </a:pPr>
            <a:r>
              <a:rPr lang="en-US" sz="1800" b="1" dirty="0"/>
              <a:t>UNIX </a:t>
            </a:r>
            <a:r>
              <a:rPr lang="ru-RU" sz="1800" b="1" dirty="0"/>
              <a:t>– интерфейс файловой системы</a:t>
            </a:r>
            <a:r>
              <a:rPr lang="en-US" sz="1800" b="1" dirty="0"/>
              <a:t> (</a:t>
            </a:r>
            <a:r>
              <a:rPr lang="ru-RU" sz="1800" b="1" dirty="0"/>
              <a:t>основан на вызовах</a:t>
            </a:r>
            <a:r>
              <a:rPr lang="en-US" sz="1800" b="1" dirty="0"/>
              <a:t> open, read, write</a:t>
            </a:r>
            <a:r>
              <a:rPr lang="ru-RU" sz="1800" b="1" dirty="0"/>
              <a:t> и </a:t>
            </a:r>
            <a:r>
              <a:rPr lang="en-US" sz="1800" b="1" dirty="0"/>
              <a:t>close </a:t>
            </a:r>
            <a:r>
              <a:rPr lang="ru-RU" sz="1800" b="1" dirty="0" smtClean="0"/>
              <a:t>и </a:t>
            </a:r>
            <a:r>
              <a:rPr lang="ru-RU" sz="1800" b="1" dirty="0"/>
              <a:t>на дескрипторах файлов</a:t>
            </a:r>
            <a:r>
              <a:rPr lang="en-US" sz="1800" b="1" dirty="0"/>
              <a:t>).</a:t>
            </a:r>
            <a:br>
              <a:rPr lang="en-US" sz="1800" b="1" dirty="0"/>
            </a:br>
            <a:endParaRPr lang="en-US" sz="1800" b="1" dirty="0"/>
          </a:p>
          <a:p>
            <a:pPr>
              <a:lnSpc>
                <a:spcPct val="90000"/>
              </a:lnSpc>
              <a:defRPr/>
            </a:pPr>
            <a:r>
              <a:rPr lang="ru-RU" sz="1800" b="1" i="1" dirty="0"/>
              <a:t>Уровень </a:t>
            </a:r>
            <a:r>
              <a:rPr lang="en-US" sz="1800" b="1" i="1" dirty="0"/>
              <a:t>Virtual File System</a:t>
            </a:r>
            <a:r>
              <a:rPr lang="en-US" sz="1800" b="1" dirty="0"/>
              <a:t> (VFS) – </a:t>
            </a:r>
            <a:r>
              <a:rPr lang="ru-RU" sz="1800" b="1" dirty="0"/>
              <a:t>различает локальные и удаленные файлы</a:t>
            </a:r>
            <a:r>
              <a:rPr lang="en-US" sz="1800" b="1" dirty="0"/>
              <a:t>, </a:t>
            </a:r>
            <a:r>
              <a:rPr lang="ru-RU" sz="1800" b="1" dirty="0"/>
              <a:t>и в дальнейшем локальные файлы обрабатываются в соответствии с типами их файловых систем</a:t>
            </a:r>
            <a:r>
              <a:rPr lang="en-US" sz="1800" b="1" dirty="0"/>
              <a:t>.</a:t>
            </a:r>
          </a:p>
          <a:p>
            <a:pPr lvl="1">
              <a:lnSpc>
                <a:spcPct val="90000"/>
              </a:lnSpc>
              <a:defRPr/>
            </a:pPr>
            <a:r>
              <a:rPr lang="en-US" sz="1800" b="1" dirty="0"/>
              <a:t>VFS </a:t>
            </a:r>
            <a:r>
              <a:rPr lang="ru-RU" sz="1800" b="1" dirty="0"/>
              <a:t>активизирует операции, специфичные для конкретной файловой системы,</a:t>
            </a:r>
            <a:r>
              <a:rPr lang="en-US" sz="1800" b="1" dirty="0"/>
              <a:t> </a:t>
            </a:r>
            <a:r>
              <a:rPr lang="ru-RU" sz="1800" b="1" dirty="0"/>
              <a:t>для обработки локальных запросов в соответствии с типами файловых систем</a:t>
            </a:r>
            <a:r>
              <a:rPr lang="en-US" sz="1800" b="1" dirty="0"/>
              <a:t>. </a:t>
            </a:r>
          </a:p>
          <a:p>
            <a:pPr lvl="1">
              <a:lnSpc>
                <a:spcPct val="90000"/>
              </a:lnSpc>
              <a:defRPr/>
            </a:pPr>
            <a:r>
              <a:rPr lang="ru-RU" sz="1800" b="1" dirty="0"/>
              <a:t>Вызывает процедуры</a:t>
            </a:r>
            <a:r>
              <a:rPr lang="en-US" sz="1800" b="1" dirty="0"/>
              <a:t> NFS </a:t>
            </a:r>
            <a:r>
              <a:rPr lang="ru-RU" sz="1800" b="1" dirty="0"/>
              <a:t>– протокола для удаленных запросов</a:t>
            </a:r>
            <a:r>
              <a:rPr lang="en-US" sz="1800" b="1" dirty="0"/>
              <a:t>.</a:t>
            </a:r>
            <a:br>
              <a:rPr lang="en-US" sz="1800" b="1" dirty="0"/>
            </a:br>
            <a:endParaRPr lang="en-US" sz="1800" b="1" dirty="0"/>
          </a:p>
          <a:p>
            <a:pPr>
              <a:lnSpc>
                <a:spcPct val="90000"/>
              </a:lnSpc>
              <a:defRPr/>
            </a:pPr>
            <a:r>
              <a:rPr lang="en-US" sz="1800" b="1" dirty="0"/>
              <a:t>NFS </a:t>
            </a:r>
            <a:r>
              <a:rPr lang="ru-RU" sz="1800" b="1" dirty="0"/>
              <a:t>– сервисный уровень</a:t>
            </a:r>
            <a:r>
              <a:rPr lang="en-US" sz="1800" b="1" dirty="0"/>
              <a:t> – </a:t>
            </a:r>
            <a:r>
              <a:rPr lang="ru-RU" sz="1800" b="1" dirty="0"/>
              <a:t>нижний уровень архитектуры</a:t>
            </a:r>
            <a:r>
              <a:rPr lang="en-US" sz="1800" b="1" dirty="0"/>
              <a:t>; </a:t>
            </a:r>
            <a:r>
              <a:rPr lang="ru-RU" sz="1800" b="1" dirty="0"/>
              <a:t>реализует</a:t>
            </a:r>
            <a:r>
              <a:rPr lang="en-US" sz="1800" b="1" dirty="0"/>
              <a:t> NFS </a:t>
            </a:r>
            <a:r>
              <a:rPr lang="ru-RU" sz="1800" b="1" dirty="0"/>
              <a:t>- протокол</a:t>
            </a:r>
            <a:endParaRPr lang="en-US" sz="1800" b="1" dirty="0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(C) </a:t>
            </a:r>
            <a:r>
              <a:rPr lang="ru-RU" smtClean="0"/>
              <a:t>В.О. Сафонов, 2010</a:t>
            </a:r>
            <a:endParaRPr lang="en-US" smtClean="0"/>
          </a:p>
        </p:txBody>
      </p:sp>
      <p:sp>
        <p:nvSpPr>
          <p:cNvPr id="544770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95300" y="228600"/>
            <a:ext cx="8220104" cy="628632"/>
          </a:xfrm>
        </p:spPr>
        <p:txBody>
          <a:bodyPr/>
          <a:lstStyle/>
          <a:p>
            <a:pPr>
              <a:defRPr/>
            </a:pPr>
            <a:r>
              <a:rPr lang="ru-RU" sz="3600" dirty="0"/>
              <a:t>Схема архитектуры</a:t>
            </a:r>
            <a:r>
              <a:rPr lang="en-US" sz="3600" dirty="0"/>
              <a:t> NFS</a:t>
            </a:r>
          </a:p>
        </p:txBody>
      </p:sp>
      <p:pic>
        <p:nvPicPr>
          <p:cNvPr id="6" name="Picture 5" descr="Fig_20.13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720" y="928670"/>
            <a:ext cx="8429128" cy="5307949"/>
          </a:xfrm>
          <a:prstGeom prst="rect">
            <a:avLst/>
          </a:prstGeom>
        </p:spPr>
      </p:pic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(C) </a:t>
            </a:r>
            <a:r>
              <a:rPr lang="ru-RU" smtClean="0"/>
              <a:t>В.О. Сафонов, 2010</a:t>
            </a:r>
            <a:endParaRPr lang="en-US" smtClean="0"/>
          </a:p>
        </p:txBody>
      </p:sp>
      <p:sp>
        <p:nvSpPr>
          <p:cNvPr id="545794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sz="3600"/>
              <a:t>Трансляция имен путей в </a:t>
            </a:r>
            <a:r>
              <a:rPr lang="en-US" sz="3600"/>
              <a:t>NFS</a:t>
            </a:r>
          </a:p>
        </p:txBody>
      </p:sp>
      <p:sp>
        <p:nvSpPr>
          <p:cNvPr id="545795" name="Rectangle 3"/>
          <p:cNvSpPr>
            <a:spLocks noGrp="1" noRot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r>
              <a:rPr lang="ru-RU" sz="2400" b="1" dirty="0"/>
              <a:t>Выполняется путем разбивки имени пути на последовательность имен компонент</a:t>
            </a:r>
            <a:r>
              <a:rPr lang="en-US" sz="2400" b="1" dirty="0"/>
              <a:t> </a:t>
            </a:r>
            <a:r>
              <a:rPr lang="ru-RU" sz="2400" b="1" dirty="0"/>
              <a:t>и выполнения отдельного</a:t>
            </a:r>
            <a:r>
              <a:rPr lang="en-US" sz="2400" b="1" dirty="0"/>
              <a:t> NFS </a:t>
            </a:r>
            <a:r>
              <a:rPr lang="ru-RU" sz="2400" b="1" dirty="0"/>
              <a:t>- поиска</a:t>
            </a:r>
            <a:r>
              <a:rPr lang="en-US" sz="2400" b="1" dirty="0"/>
              <a:t> </a:t>
            </a:r>
            <a:r>
              <a:rPr lang="ru-RU" sz="2400" b="1" dirty="0"/>
              <a:t>для каждой пары (компонента, </a:t>
            </a:r>
            <a:r>
              <a:rPr lang="en-US" sz="2400" b="1" i="1" dirty="0" err="1"/>
              <a:t>vnode</a:t>
            </a:r>
            <a:r>
              <a:rPr lang="en-US" sz="2400" b="1" dirty="0"/>
              <a:t> </a:t>
            </a:r>
            <a:r>
              <a:rPr lang="ru-RU" sz="2400" b="1" dirty="0"/>
              <a:t>директории)</a:t>
            </a:r>
            <a:r>
              <a:rPr lang="en-US" sz="2400" b="1" dirty="0"/>
              <a:t>.</a:t>
            </a:r>
            <a:br>
              <a:rPr lang="en-US" sz="2400" b="1" dirty="0"/>
            </a:br>
            <a:endParaRPr lang="en-US" sz="2400" b="1" dirty="0"/>
          </a:p>
          <a:p>
            <a:pPr>
              <a:defRPr/>
            </a:pPr>
            <a:r>
              <a:rPr lang="ru-RU" sz="2400" b="1" dirty="0"/>
              <a:t>Для ускорения </a:t>
            </a:r>
            <a:r>
              <a:rPr lang="ru-RU" sz="2400" b="1" dirty="0" smtClean="0"/>
              <a:t>поиска</a:t>
            </a:r>
            <a:r>
              <a:rPr lang="en-US" sz="2400" b="1" dirty="0" smtClean="0"/>
              <a:t> </a:t>
            </a:r>
            <a:r>
              <a:rPr lang="ru-RU" sz="2400" b="1" dirty="0"/>
              <a:t>на клиентской машине организуется</a:t>
            </a:r>
            <a:r>
              <a:rPr lang="en-US" sz="2400" b="1" dirty="0"/>
              <a:t> </a:t>
            </a:r>
            <a:r>
              <a:rPr lang="ru-RU" sz="2400" b="1" dirty="0"/>
              <a:t>кэш имен удаленных директорий</a:t>
            </a:r>
            <a:r>
              <a:rPr lang="en-US" dirty="0"/>
              <a:t>. 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(C) </a:t>
            </a:r>
            <a:r>
              <a:rPr lang="ru-RU" smtClean="0"/>
              <a:t>В.О. Сафонов, 2010</a:t>
            </a:r>
            <a:endParaRPr lang="en-US" smtClean="0"/>
          </a:p>
        </p:txBody>
      </p:sp>
      <p:sp>
        <p:nvSpPr>
          <p:cNvPr id="54681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685800" y="381000"/>
            <a:ext cx="7772400" cy="609600"/>
          </a:xfrm>
        </p:spPr>
        <p:txBody>
          <a:bodyPr/>
          <a:lstStyle/>
          <a:p>
            <a:pPr>
              <a:defRPr/>
            </a:pPr>
            <a:r>
              <a:rPr lang="ru-RU" sz="3600"/>
              <a:t>Удаленные операции </a:t>
            </a:r>
            <a:r>
              <a:rPr lang="en-US" sz="3600"/>
              <a:t>NFS</a:t>
            </a:r>
          </a:p>
        </p:txBody>
      </p:sp>
      <p:sp>
        <p:nvSpPr>
          <p:cNvPr id="546819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684213" y="1268413"/>
            <a:ext cx="8064500" cy="4897437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90000"/>
              </a:lnSpc>
              <a:defRPr/>
            </a:pPr>
            <a:r>
              <a:rPr lang="ru-RU" sz="2000" b="1" dirty="0"/>
              <a:t>Почти взаимно-однозначное соответствие между обычными системными вызовами</a:t>
            </a:r>
            <a:r>
              <a:rPr lang="en-US" sz="2000" b="1" dirty="0"/>
              <a:t> UNIX  </a:t>
            </a:r>
            <a:r>
              <a:rPr lang="ru-RU" sz="2000" b="1" dirty="0"/>
              <a:t>и удаленными вызовами процедур протокола</a:t>
            </a:r>
            <a:r>
              <a:rPr lang="en-US" sz="2000" b="1" dirty="0"/>
              <a:t> NFS (</a:t>
            </a:r>
            <a:r>
              <a:rPr lang="ru-RU" sz="2000" b="1" dirty="0"/>
              <a:t>за исключением открытия и закрытия файлов</a:t>
            </a:r>
            <a:r>
              <a:rPr lang="en-US" sz="2000" b="1" dirty="0"/>
              <a:t>).</a:t>
            </a:r>
          </a:p>
          <a:p>
            <a:pPr>
              <a:lnSpc>
                <a:spcPct val="90000"/>
              </a:lnSpc>
              <a:defRPr/>
            </a:pPr>
            <a:r>
              <a:rPr lang="en-US" sz="2000" b="1" dirty="0"/>
              <a:t>NFS </a:t>
            </a:r>
            <a:r>
              <a:rPr lang="ru-RU" sz="2000" b="1" dirty="0"/>
              <a:t>основана на парадигме удаленных сервисов</a:t>
            </a:r>
            <a:r>
              <a:rPr lang="en-US" sz="2000" b="1" dirty="0"/>
              <a:t>, </a:t>
            </a:r>
            <a:r>
              <a:rPr lang="ru-RU" sz="2000" b="1" dirty="0"/>
              <a:t>но поддерживает буферизацию и кэширование для повышения эффективности</a:t>
            </a:r>
            <a:r>
              <a:rPr lang="en-US" sz="2000" b="1" dirty="0"/>
              <a:t>. </a:t>
            </a:r>
          </a:p>
          <a:p>
            <a:pPr>
              <a:lnSpc>
                <a:spcPct val="90000"/>
              </a:lnSpc>
              <a:defRPr/>
            </a:pPr>
            <a:r>
              <a:rPr lang="ru-RU" sz="2000" b="1" dirty="0"/>
              <a:t>Кэш блоков файлов</a:t>
            </a:r>
            <a:r>
              <a:rPr lang="en-US" sz="2000" b="1" dirty="0"/>
              <a:t> – </a:t>
            </a:r>
            <a:r>
              <a:rPr lang="ru-RU" sz="2000" b="1" dirty="0"/>
              <a:t>когда файл открывается, ядро проверяет у удаленного сервера, </a:t>
            </a:r>
            <a:r>
              <a:rPr lang="en-US" sz="2000" b="1" dirty="0"/>
              <a:t> </a:t>
            </a:r>
            <a:r>
              <a:rPr lang="ru-RU" sz="2000" b="1" dirty="0"/>
              <a:t>необходимо ли обновить кэшируемые атрибуты</a:t>
            </a:r>
            <a:r>
              <a:rPr lang="en-US" sz="2000" b="1" dirty="0"/>
              <a:t>.  </a:t>
            </a:r>
            <a:r>
              <a:rPr lang="ru-RU" sz="2000" b="1" dirty="0"/>
              <a:t>Кэшируемые блоки используются, </a:t>
            </a:r>
            <a:r>
              <a:rPr lang="en-US" sz="2000" b="1" dirty="0"/>
              <a:t> </a:t>
            </a:r>
            <a:r>
              <a:rPr lang="ru-RU" sz="2000" b="1" dirty="0"/>
              <a:t>только если соответствующие кэшированные атрибуты самые свежие </a:t>
            </a:r>
            <a:r>
              <a:rPr lang="en-US" sz="2000" b="1" dirty="0"/>
              <a:t>(up to date).</a:t>
            </a:r>
          </a:p>
          <a:p>
            <a:pPr>
              <a:lnSpc>
                <a:spcPct val="90000"/>
              </a:lnSpc>
              <a:defRPr/>
            </a:pPr>
            <a:r>
              <a:rPr lang="ru-RU" sz="2000" b="1" dirty="0"/>
              <a:t>Кэш атрибутов файлов</a:t>
            </a:r>
            <a:r>
              <a:rPr lang="en-US" sz="2000" b="1" dirty="0"/>
              <a:t> – </a:t>
            </a:r>
            <a:r>
              <a:rPr lang="ru-RU" sz="2000" b="1" dirty="0"/>
              <a:t>обновляется по мере передачи обновленных атрибутов с сервера</a:t>
            </a:r>
            <a:r>
              <a:rPr lang="en-US" sz="2000" b="1" dirty="0"/>
              <a:t>.</a:t>
            </a:r>
          </a:p>
          <a:p>
            <a:pPr>
              <a:lnSpc>
                <a:spcPct val="90000"/>
              </a:lnSpc>
              <a:defRPr/>
            </a:pPr>
            <a:r>
              <a:rPr lang="ru-RU" sz="2000" b="1" dirty="0"/>
              <a:t>Клиенты не освобождают задерживаемые блоки</a:t>
            </a:r>
            <a:r>
              <a:rPr lang="en-US" sz="2000" b="1" dirty="0"/>
              <a:t> </a:t>
            </a:r>
            <a:r>
              <a:rPr lang="ru-RU" sz="2000" b="1" dirty="0"/>
              <a:t>до тех пор, пока сервер не подтвердит, что они записаны на диск</a:t>
            </a:r>
            <a:r>
              <a:rPr lang="en-US" sz="2000" b="1" dirty="0"/>
              <a:t>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(C) </a:t>
            </a:r>
            <a:r>
              <a:rPr lang="ru-RU" smtClean="0"/>
              <a:t>В.О. Сафонов, 2010</a:t>
            </a:r>
            <a:endParaRPr lang="en-US" smtClean="0"/>
          </a:p>
        </p:txBody>
      </p:sp>
      <p:sp>
        <p:nvSpPr>
          <p:cNvPr id="510978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sz="3600"/>
              <a:t>Реализация директорий</a:t>
            </a:r>
            <a:endParaRPr lang="en-US" sz="3600"/>
          </a:p>
        </p:txBody>
      </p:sp>
      <p:sp>
        <p:nvSpPr>
          <p:cNvPr id="510979" name="Rectangle 3"/>
          <p:cNvSpPr>
            <a:spLocks noGrp="1" noRot="1" noChangeArrowheads="1"/>
          </p:cNvSpPr>
          <p:nvPr>
            <p:ph type="body" idx="1"/>
          </p:nvPr>
        </p:nvSpPr>
        <p:spPr/>
        <p:txBody>
          <a:bodyPr>
            <a:normAutofit fontScale="85000" lnSpcReduction="10000"/>
          </a:bodyPr>
          <a:lstStyle/>
          <a:p>
            <a:pPr>
              <a:defRPr/>
            </a:pPr>
            <a:r>
              <a:rPr lang="ru-RU" sz="2000" b="1" dirty="0"/>
              <a:t>Линейный список имен с указателями на блоки данных</a:t>
            </a:r>
            <a:r>
              <a:rPr lang="en-US" sz="2000" b="1" dirty="0"/>
              <a:t>.</a:t>
            </a:r>
          </a:p>
          <a:p>
            <a:pPr lvl="1">
              <a:defRPr/>
            </a:pPr>
            <a:r>
              <a:rPr lang="ru-RU" sz="2000" b="1" dirty="0"/>
              <a:t>Просто программируется</a:t>
            </a:r>
            <a:endParaRPr lang="en-US" sz="2000" b="1" dirty="0"/>
          </a:p>
          <a:p>
            <a:pPr lvl="1">
              <a:defRPr/>
            </a:pPr>
            <a:r>
              <a:rPr lang="ru-RU" sz="2000" b="1" dirty="0"/>
              <a:t>Требует большого времени выполнения</a:t>
            </a:r>
            <a:r>
              <a:rPr lang="en-US" sz="2000" b="1" dirty="0"/>
              <a:t/>
            </a:r>
            <a:br>
              <a:rPr lang="en-US" sz="2000" b="1" dirty="0"/>
            </a:br>
            <a:endParaRPr lang="en-US" sz="2000" b="1" dirty="0"/>
          </a:p>
          <a:p>
            <a:pPr>
              <a:defRPr/>
            </a:pPr>
            <a:r>
              <a:rPr lang="ru-RU" sz="2000" b="1" dirty="0"/>
              <a:t>Хеш-таблица</a:t>
            </a:r>
            <a:r>
              <a:rPr lang="en-US" sz="2000" b="1" dirty="0"/>
              <a:t> – </a:t>
            </a:r>
            <a:r>
              <a:rPr lang="ru-RU" sz="2000" b="1" dirty="0"/>
              <a:t>линейный список с хеш-оглавлением и подразделением на (небольшие) списки элементов с одним и тем же значением хеш-функции</a:t>
            </a:r>
            <a:r>
              <a:rPr lang="en-US" sz="2000" b="1" dirty="0"/>
              <a:t>.</a:t>
            </a:r>
          </a:p>
          <a:p>
            <a:pPr lvl="1">
              <a:defRPr/>
            </a:pPr>
            <a:r>
              <a:rPr lang="ru-RU" sz="2000" b="1" dirty="0"/>
              <a:t>Уменьшает время поиска в директории</a:t>
            </a:r>
            <a:endParaRPr lang="en-US" sz="2000" b="1" dirty="0"/>
          </a:p>
          <a:p>
            <a:pPr lvl="1">
              <a:defRPr/>
            </a:pPr>
            <a:r>
              <a:rPr lang="ru-RU" sz="2000" b="1" i="1" dirty="0"/>
              <a:t>Коллизии – </a:t>
            </a:r>
            <a:r>
              <a:rPr lang="ru-RU" sz="2000" b="1" dirty="0"/>
              <a:t>ситуации, когда два имени хешируются в один и тот же адрес (преодолеваются использованием метода цепочек)</a:t>
            </a:r>
            <a:endParaRPr lang="en-US" sz="2000" b="1" i="1" dirty="0"/>
          </a:p>
          <a:p>
            <a:pPr lvl="1">
              <a:buFont typeface="Wingdings" pitchFamily="2" charset="2"/>
              <a:buNone/>
              <a:defRPr/>
            </a:pPr>
            <a:endParaRPr lang="en-US" sz="2000" b="1" dirty="0"/>
          </a:p>
          <a:p>
            <a:pPr>
              <a:defRPr/>
            </a:pPr>
            <a:endParaRPr lang="en-US" sz="2000" b="1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(C) </a:t>
            </a:r>
            <a:r>
              <a:rPr lang="ru-RU" smtClean="0"/>
              <a:t>В.О. Сафонов, 2010</a:t>
            </a:r>
            <a:endParaRPr lang="en-US" smtClean="0"/>
          </a:p>
        </p:txBody>
      </p:sp>
      <p:sp>
        <p:nvSpPr>
          <p:cNvPr id="512002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sz="3600"/>
              <a:t>Методы размещения файла</a:t>
            </a:r>
            <a:endParaRPr lang="en-US" sz="3600"/>
          </a:p>
        </p:txBody>
      </p:sp>
      <p:sp>
        <p:nvSpPr>
          <p:cNvPr id="512003" name="Rectangle 3"/>
          <p:cNvSpPr>
            <a:spLocks noGrp="1" noRot="1" noChangeArrowheads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pPr>
              <a:defRPr/>
            </a:pPr>
            <a:r>
              <a:rPr lang="ru-RU" sz="2400" b="1" dirty="0"/>
              <a:t>Термин </a:t>
            </a:r>
            <a:r>
              <a:rPr lang="ru-RU" sz="2400" b="1" i="1" dirty="0"/>
              <a:t>метод размещения</a:t>
            </a:r>
            <a:r>
              <a:rPr lang="ru-RU" sz="2400" b="1" dirty="0"/>
              <a:t> означает метод, с помощью которого размещаются блоки файла</a:t>
            </a:r>
            <a:r>
              <a:rPr lang="en-US" sz="2400" b="1" dirty="0"/>
              <a:t>:</a:t>
            </a:r>
          </a:p>
          <a:p>
            <a:pPr>
              <a:defRPr/>
            </a:pPr>
            <a:endParaRPr lang="en-US" sz="2400" b="1" dirty="0"/>
          </a:p>
          <a:p>
            <a:pPr>
              <a:defRPr/>
            </a:pPr>
            <a:r>
              <a:rPr lang="ru-RU" sz="2400" b="1" dirty="0"/>
              <a:t>Смежное размещение</a:t>
            </a:r>
            <a:endParaRPr lang="en-US" sz="2400" b="1" dirty="0"/>
          </a:p>
          <a:p>
            <a:pPr>
              <a:defRPr/>
            </a:pPr>
            <a:endParaRPr lang="en-US" sz="2400" b="1" dirty="0"/>
          </a:p>
          <a:p>
            <a:pPr>
              <a:defRPr/>
            </a:pPr>
            <a:r>
              <a:rPr lang="ru-RU" sz="2400" b="1" dirty="0"/>
              <a:t>Ссылочное размещение</a:t>
            </a:r>
            <a:endParaRPr lang="en-US" sz="2400" b="1" dirty="0"/>
          </a:p>
          <a:p>
            <a:pPr>
              <a:defRPr/>
            </a:pPr>
            <a:endParaRPr lang="en-US" sz="2400" b="1" dirty="0"/>
          </a:p>
          <a:p>
            <a:pPr>
              <a:defRPr/>
            </a:pPr>
            <a:r>
              <a:rPr lang="ru-RU" sz="2400" b="1" dirty="0"/>
              <a:t>Индексированное размещение</a:t>
            </a:r>
            <a:endParaRPr lang="en-US" sz="2400" b="1" dirty="0"/>
          </a:p>
          <a:p>
            <a:pPr>
              <a:defRPr/>
            </a:pPr>
            <a:endParaRPr lang="en-US" sz="2400" b="1" dirty="0"/>
          </a:p>
          <a:p>
            <a:pPr>
              <a:defRPr/>
            </a:pPr>
            <a:endParaRPr lang="en-US" sz="2400" b="1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(C) </a:t>
            </a:r>
            <a:r>
              <a:rPr lang="ru-RU" smtClean="0"/>
              <a:t>В.О. Сафонов, 2010</a:t>
            </a:r>
            <a:endParaRPr lang="en-US" smtClean="0"/>
          </a:p>
        </p:txBody>
      </p:sp>
      <p:sp>
        <p:nvSpPr>
          <p:cNvPr id="513026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sz="3600"/>
              <a:t>Смежное размещение файла</a:t>
            </a:r>
            <a:endParaRPr lang="en-US" sz="3600"/>
          </a:p>
        </p:txBody>
      </p:sp>
      <p:sp>
        <p:nvSpPr>
          <p:cNvPr id="513027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684213" y="1557338"/>
            <a:ext cx="7924800" cy="4495800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90000"/>
              </a:lnSpc>
              <a:defRPr/>
            </a:pPr>
            <a:r>
              <a:rPr lang="ru-RU" sz="2400" b="1" dirty="0"/>
              <a:t>Каждый файл занимает набор смежных блоков на диске</a:t>
            </a:r>
            <a:r>
              <a:rPr lang="en-US" sz="2400" b="1" dirty="0"/>
              <a:t>.</a:t>
            </a:r>
            <a:br>
              <a:rPr lang="en-US" sz="2400" b="1" dirty="0"/>
            </a:br>
            <a:endParaRPr lang="en-US" sz="2400" b="1" dirty="0"/>
          </a:p>
          <a:p>
            <a:pPr>
              <a:lnSpc>
                <a:spcPct val="90000"/>
              </a:lnSpc>
              <a:defRPr/>
            </a:pPr>
            <a:r>
              <a:rPr lang="ru-RU" sz="2400" b="1" dirty="0"/>
              <a:t>Простота</a:t>
            </a:r>
            <a:r>
              <a:rPr lang="en-US" sz="2400" b="1" dirty="0"/>
              <a:t>: </a:t>
            </a:r>
            <a:r>
              <a:rPr lang="ru-RU" sz="2400" b="1" dirty="0"/>
              <a:t>требуется хранить только одну ссылку</a:t>
            </a:r>
            <a:r>
              <a:rPr lang="en-US" sz="2400" b="1" dirty="0"/>
              <a:t> (</a:t>
            </a:r>
            <a:r>
              <a:rPr lang="ru-RU" sz="2400" b="1" dirty="0"/>
              <a:t>номер блока)</a:t>
            </a:r>
            <a:r>
              <a:rPr lang="en-US" sz="2400" b="1" dirty="0"/>
              <a:t> </a:t>
            </a:r>
            <a:r>
              <a:rPr lang="ru-RU" sz="2400" b="1" dirty="0"/>
              <a:t>и длину</a:t>
            </a:r>
            <a:r>
              <a:rPr lang="en-US" sz="2400" b="1" dirty="0"/>
              <a:t> (</a:t>
            </a:r>
            <a:r>
              <a:rPr lang="ru-RU" sz="2400" b="1" dirty="0"/>
              <a:t>число блоков</a:t>
            </a:r>
            <a:r>
              <a:rPr lang="en-US" sz="2400" b="1" dirty="0"/>
              <a:t>).</a:t>
            </a:r>
            <a:br>
              <a:rPr lang="en-US" sz="2400" b="1" dirty="0"/>
            </a:br>
            <a:endParaRPr lang="en-US" sz="2400" b="1" dirty="0"/>
          </a:p>
          <a:p>
            <a:pPr>
              <a:lnSpc>
                <a:spcPct val="90000"/>
              </a:lnSpc>
              <a:defRPr/>
            </a:pPr>
            <a:r>
              <a:rPr lang="ru-RU" sz="2400" b="1" dirty="0"/>
              <a:t>Произвольный доступ</a:t>
            </a:r>
            <a:r>
              <a:rPr lang="en-US" sz="2400" b="1" dirty="0"/>
              <a:t>.</a:t>
            </a:r>
            <a:br>
              <a:rPr lang="en-US" sz="2400" b="1" dirty="0"/>
            </a:br>
            <a:endParaRPr lang="en-US" sz="2400" b="1" dirty="0"/>
          </a:p>
          <a:p>
            <a:pPr>
              <a:lnSpc>
                <a:spcPct val="90000"/>
              </a:lnSpc>
              <a:defRPr/>
            </a:pPr>
            <a:r>
              <a:rPr lang="ru-RU" sz="2400" b="1" dirty="0"/>
              <a:t>Возможны потери дисковой памяти</a:t>
            </a:r>
            <a:r>
              <a:rPr lang="en-US" sz="2400" b="1" dirty="0"/>
              <a:t> (</a:t>
            </a:r>
            <a:r>
              <a:rPr lang="ru-RU" sz="2400" b="1" dirty="0"/>
              <a:t>аналогично проблеме динамического распределения памяти</a:t>
            </a:r>
            <a:r>
              <a:rPr lang="en-US" sz="2400" b="1" dirty="0"/>
              <a:t>).</a:t>
            </a:r>
            <a:br>
              <a:rPr lang="en-US" sz="2400" b="1" dirty="0"/>
            </a:br>
            <a:endParaRPr lang="en-US" sz="2400" b="1" dirty="0"/>
          </a:p>
          <a:p>
            <a:pPr>
              <a:lnSpc>
                <a:spcPct val="90000"/>
              </a:lnSpc>
              <a:defRPr/>
            </a:pPr>
            <a:r>
              <a:rPr lang="ru-RU" sz="2400" b="1" dirty="0"/>
              <a:t>Невозможно увеличить размер файла</a:t>
            </a:r>
            <a:r>
              <a:rPr lang="en-US" sz="2400" b="1" dirty="0"/>
              <a:t>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(C) </a:t>
            </a:r>
            <a:r>
              <a:rPr lang="ru-RU" smtClean="0"/>
              <a:t>В.О. Сафонов, 2010</a:t>
            </a:r>
            <a:endParaRPr lang="en-US" smtClean="0"/>
          </a:p>
        </p:txBody>
      </p:sp>
      <p:sp>
        <p:nvSpPr>
          <p:cNvPr id="514050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539750" y="260350"/>
            <a:ext cx="8077200" cy="990600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ru-RU" sz="3600"/>
              <a:t>Смежное размещение файла на диске</a:t>
            </a:r>
            <a:endParaRPr lang="en-US" sz="3600"/>
          </a:p>
        </p:txBody>
      </p:sp>
      <p:pic>
        <p:nvPicPr>
          <p:cNvPr id="9221" name="Picture 3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 cstate="print"/>
          <a:srcRect l="14819" t="5881" r="14653" b="1823"/>
          <a:stretch>
            <a:fillRect/>
          </a:stretch>
        </p:blipFill>
        <p:spPr>
          <a:xfrm>
            <a:off x="2339975" y="1484313"/>
            <a:ext cx="4764088" cy="4675187"/>
          </a:xfrm>
          <a:noFill/>
          <a:ln w="57150" cmpd="thickThin">
            <a:solidFill>
              <a:schemeClr val="tx1"/>
            </a:solidFill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(C) </a:t>
            </a:r>
            <a:r>
              <a:rPr lang="ru-RU" smtClean="0"/>
              <a:t>В.О. Сафонов, 2010</a:t>
            </a:r>
            <a:endParaRPr lang="en-US" smtClean="0"/>
          </a:p>
        </p:txBody>
      </p:sp>
      <p:sp>
        <p:nvSpPr>
          <p:cNvPr id="515074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ru-RU" sz="3600"/>
              <a:t>Файловые системы, основанные на расширениях </a:t>
            </a:r>
            <a:r>
              <a:rPr lang="en-US" sz="3600"/>
              <a:t>(extents)</a:t>
            </a:r>
          </a:p>
        </p:txBody>
      </p:sp>
      <p:sp>
        <p:nvSpPr>
          <p:cNvPr id="515075" name="Rectangle 3"/>
          <p:cNvSpPr>
            <a:spLocks noGrp="1" noRot="1" noChangeArrowheads="1"/>
          </p:cNvSpPr>
          <p:nvPr>
            <p:ph type="body" idx="1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r>
              <a:rPr lang="ru-RU" sz="2400" b="1" dirty="0"/>
              <a:t>Многие современные файловые системы</a:t>
            </a:r>
            <a:r>
              <a:rPr lang="en-US" sz="2400" b="1" dirty="0"/>
              <a:t> (</a:t>
            </a:r>
            <a:r>
              <a:rPr lang="ru-RU" sz="2400" b="1" dirty="0"/>
              <a:t>например, </a:t>
            </a:r>
            <a:r>
              <a:rPr lang="en-US" sz="2400" b="1" dirty="0" err="1"/>
              <a:t>Veritas</a:t>
            </a:r>
            <a:r>
              <a:rPr lang="en-US" sz="2400" b="1" dirty="0"/>
              <a:t> File </a:t>
            </a:r>
            <a:r>
              <a:rPr lang="en-US" sz="2400" b="1" dirty="0" smtClean="0"/>
              <a:t>System, </a:t>
            </a:r>
            <a:r>
              <a:rPr lang="ru-RU" sz="2400" b="1" dirty="0" smtClean="0"/>
              <a:t>или </a:t>
            </a:r>
            <a:r>
              <a:rPr lang="en-US" sz="2400" b="1" dirty="0" err="1" smtClean="0"/>
              <a:t>Vx</a:t>
            </a:r>
            <a:r>
              <a:rPr lang="en-US" sz="2400" b="1" dirty="0" smtClean="0"/>
              <a:t>-FS – </a:t>
            </a:r>
            <a:r>
              <a:rPr lang="ru-RU" sz="2400" b="1" dirty="0" smtClean="0"/>
              <a:t>основная файловая система в ОС </a:t>
            </a:r>
            <a:r>
              <a:rPr lang="en-US" sz="2400" b="1" dirty="0" smtClean="0"/>
              <a:t>HP-UX) </a:t>
            </a:r>
            <a:r>
              <a:rPr lang="ru-RU" sz="2400" b="1" dirty="0"/>
              <a:t>используют модифицированное смежное размещение файлов</a:t>
            </a:r>
            <a:r>
              <a:rPr lang="en-US" sz="2400" b="1" dirty="0"/>
              <a:t>.</a:t>
            </a:r>
          </a:p>
          <a:p>
            <a:pPr>
              <a:defRPr/>
            </a:pPr>
            <a:endParaRPr lang="en-US" sz="2400" b="1" dirty="0"/>
          </a:p>
          <a:p>
            <a:pPr>
              <a:defRPr/>
            </a:pPr>
            <a:r>
              <a:rPr lang="ru-RU" sz="2400" b="1" dirty="0"/>
              <a:t>Дисковые блоки размещаются в расширениях </a:t>
            </a:r>
            <a:r>
              <a:rPr lang="en-US" sz="2400" b="1" dirty="0"/>
              <a:t>(extents). </a:t>
            </a:r>
          </a:p>
          <a:p>
            <a:pPr>
              <a:defRPr/>
            </a:pPr>
            <a:endParaRPr lang="en-US" sz="2400" b="1" dirty="0"/>
          </a:p>
          <a:p>
            <a:pPr>
              <a:defRPr/>
            </a:pPr>
            <a:r>
              <a:rPr lang="ru-RU" sz="2400" b="1" dirty="0"/>
              <a:t>Расширение – это смежный блок на диске</a:t>
            </a:r>
            <a:r>
              <a:rPr lang="en-US" sz="2400" b="1" dirty="0"/>
              <a:t>. </a:t>
            </a:r>
            <a:r>
              <a:rPr lang="ru-RU" sz="2400" b="1" dirty="0"/>
              <a:t>Файл состоит из одного или нескольких расширений</a:t>
            </a:r>
            <a:r>
              <a:rPr lang="en-US" sz="2400" b="1" dirty="0"/>
              <a:t>.</a:t>
            </a:r>
          </a:p>
          <a:p>
            <a:pPr>
              <a:defRPr/>
            </a:pPr>
            <a:endParaRPr lang="en-US" sz="2400" b="1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(C) </a:t>
            </a:r>
            <a:r>
              <a:rPr lang="ru-RU" smtClean="0"/>
              <a:t>В.О. Сафонов, 2010</a:t>
            </a:r>
            <a:endParaRPr lang="en-US" smtClean="0"/>
          </a:p>
        </p:txBody>
      </p:sp>
      <p:sp>
        <p:nvSpPr>
          <p:cNvPr id="516098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sz="3600"/>
              <a:t>Ссылочное размещение файла</a:t>
            </a:r>
            <a:endParaRPr lang="en-US" sz="3600"/>
          </a:p>
        </p:txBody>
      </p:sp>
      <p:sp>
        <p:nvSpPr>
          <p:cNvPr id="516099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1365250" y="1500174"/>
            <a:ext cx="7064402" cy="4625989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90000"/>
              </a:lnSpc>
              <a:defRPr/>
            </a:pPr>
            <a:r>
              <a:rPr lang="ru-RU" sz="2000" b="1" dirty="0"/>
              <a:t>Каждый файл представлен в виде связанного списка дисковых блоков, которые могут быть разбросаны по диску</a:t>
            </a:r>
          </a:p>
          <a:p>
            <a:pPr>
              <a:lnSpc>
                <a:spcPct val="90000"/>
              </a:lnSpc>
              <a:defRPr/>
            </a:pPr>
            <a:r>
              <a:rPr lang="ru-RU" sz="2000" b="1" dirty="0"/>
              <a:t>Простота – необходимо хранить только начальный адрес</a:t>
            </a:r>
            <a:endParaRPr lang="en-US" sz="2000" b="1" dirty="0"/>
          </a:p>
          <a:p>
            <a:pPr>
              <a:lnSpc>
                <a:spcPct val="90000"/>
              </a:lnSpc>
              <a:defRPr/>
            </a:pPr>
            <a:r>
              <a:rPr lang="ru-RU" sz="2000" b="1" dirty="0"/>
              <a:t>Отсутствуют потери дискового пространства (списки свободной памяти)</a:t>
            </a:r>
            <a:r>
              <a:rPr lang="en-US" sz="2000" b="1" dirty="0"/>
              <a:t> </a:t>
            </a:r>
          </a:p>
          <a:p>
            <a:pPr>
              <a:lnSpc>
                <a:spcPct val="90000"/>
              </a:lnSpc>
              <a:defRPr/>
            </a:pPr>
            <a:r>
              <a:rPr lang="ru-RU" sz="2000" b="1" dirty="0"/>
              <a:t>Отсутствие произвольного доступа</a:t>
            </a:r>
            <a:endParaRPr lang="en-US" sz="2000" b="1" dirty="0"/>
          </a:p>
          <a:p>
            <a:pPr>
              <a:lnSpc>
                <a:spcPct val="90000"/>
              </a:lnSpc>
              <a:defRPr/>
            </a:pPr>
            <a:r>
              <a:rPr lang="ru-RU" sz="2000" b="1" dirty="0"/>
              <a:t>Отображение</a:t>
            </a:r>
            <a:r>
              <a:rPr lang="en-US" sz="2000" b="1" dirty="0"/>
              <a:t>:  </a:t>
            </a:r>
            <a:r>
              <a:rPr lang="ru-RU" sz="2000" b="1" dirty="0"/>
              <a:t>(</a:t>
            </a:r>
            <a:r>
              <a:rPr lang="en-US" sz="2000" b="1" dirty="0"/>
              <a:t>Q, R)</a:t>
            </a:r>
            <a:endParaRPr lang="ru-RU" sz="2000" b="1" dirty="0"/>
          </a:p>
          <a:p>
            <a:pPr>
              <a:lnSpc>
                <a:spcPct val="90000"/>
              </a:lnSpc>
              <a:defRPr/>
            </a:pPr>
            <a:r>
              <a:rPr kumimoji="1" lang="ru-RU" sz="2000" b="1" dirty="0"/>
              <a:t>Блок, к которому выполняется доступ, - это</a:t>
            </a:r>
            <a:r>
              <a:rPr kumimoji="1" lang="en-US" sz="2000" b="1" dirty="0"/>
              <a:t> Q</a:t>
            </a:r>
            <a:r>
              <a:rPr kumimoji="1" lang="ru-RU" sz="2000" b="1" dirty="0"/>
              <a:t>-й</a:t>
            </a:r>
            <a:r>
              <a:rPr kumimoji="1" lang="en-US" sz="2000" b="1" dirty="0"/>
              <a:t> </a:t>
            </a:r>
            <a:r>
              <a:rPr kumimoji="1" lang="ru-RU" sz="2000" b="1" dirty="0"/>
              <a:t>блок в связанном списке блоков, представляющем файл</a:t>
            </a:r>
            <a:r>
              <a:rPr kumimoji="1" lang="en-US" sz="2400" b="1" dirty="0"/>
              <a:t>.</a:t>
            </a:r>
          </a:p>
          <a:p>
            <a:pPr lvl="1">
              <a:lnSpc>
                <a:spcPct val="90000"/>
              </a:lnSpc>
              <a:spcBef>
                <a:spcPct val="0"/>
              </a:spcBef>
              <a:buSzPct val="90000"/>
              <a:buFont typeface="Monotype Sorts" pitchFamily="2" charset="2"/>
              <a:buNone/>
              <a:defRPr/>
            </a:pPr>
            <a:r>
              <a:rPr kumimoji="1" lang="ru-RU" sz="2000" b="1" dirty="0"/>
              <a:t>Смещение в блоке</a:t>
            </a:r>
            <a:r>
              <a:rPr kumimoji="1" lang="en-US" sz="2000" b="1" dirty="0"/>
              <a:t> = R + 1</a:t>
            </a:r>
          </a:p>
          <a:p>
            <a:pPr>
              <a:lnSpc>
                <a:spcPct val="90000"/>
              </a:lnSpc>
              <a:buClr>
                <a:schemeClr val="folHlink"/>
              </a:buClr>
              <a:buFontTx/>
              <a:buChar char="•"/>
              <a:defRPr/>
            </a:pPr>
            <a:r>
              <a:rPr kumimoji="1" lang="ru-RU" sz="2000" b="1" dirty="0"/>
              <a:t> </a:t>
            </a:r>
            <a:r>
              <a:rPr kumimoji="1" lang="en-US" sz="2000" b="1" dirty="0"/>
              <a:t>File-allocation table (FAT) – </a:t>
            </a:r>
            <a:r>
              <a:rPr kumimoji="1" lang="ru-RU" sz="2000" b="1" dirty="0"/>
              <a:t>метод распределения дисковой памяти, используемый в</a:t>
            </a:r>
            <a:r>
              <a:rPr kumimoji="1" lang="en-US" sz="2000" b="1" dirty="0"/>
              <a:t> MS-DOS </a:t>
            </a:r>
            <a:r>
              <a:rPr kumimoji="1" lang="ru-RU" sz="2000" b="1" dirty="0"/>
              <a:t>и </a:t>
            </a:r>
            <a:r>
              <a:rPr kumimoji="1" lang="en-US" sz="2000" b="1" dirty="0"/>
              <a:t>OS/2.</a:t>
            </a:r>
          </a:p>
          <a:p>
            <a:pPr>
              <a:lnSpc>
                <a:spcPct val="90000"/>
              </a:lnSpc>
              <a:defRPr/>
            </a:pPr>
            <a:endParaRPr lang="en-US" sz="2000" b="1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1_Wildflowers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1_Wildflowers">
      <a:majorFont>
        <a:latin typeface=""/>
        <a:ea typeface=""/>
        <a:cs typeface=""/>
      </a:majorFont>
      <a:minorFont>
        <a:latin typeface=""/>
        <a:ea typeface=""/>
        <a:cs typeface=""/>
      </a:minorFont>
    </a:fontScheme>
    <a:fmtScheme name="Wildflowers">
      <a:fillStyleLst>
        <a:solidFill>
          <a:schemeClr val="phClr">
            <a:shade val="85000"/>
            <a:satMod val="110000"/>
          </a:schemeClr>
        </a:solidFill>
        <a:gradFill rotWithShape="1">
          <a:gsLst>
            <a:gs pos="0">
              <a:schemeClr val="phClr">
                <a:tint val="40000"/>
                <a:satMod val="150000"/>
              </a:schemeClr>
            </a:gs>
            <a:gs pos="35000">
              <a:schemeClr val="phClr">
                <a:tint val="80000"/>
                <a:shade val="100000"/>
                <a:satMod val="150000"/>
              </a:schemeClr>
            </a:gs>
            <a:gs pos="100000">
              <a:schemeClr val="phClr">
                <a:tint val="100000"/>
                <a:shade val="100000"/>
                <a:satMod val="135000"/>
              </a:schemeClr>
            </a:gs>
          </a:gsLst>
          <a:lin ang="10800000" scaled="1"/>
        </a:gradFill>
        <a:gradFill rotWithShape="1">
          <a:gsLst>
            <a:gs pos="0">
              <a:schemeClr val="phClr">
                <a:shade val="70000"/>
                <a:satMod val="135000"/>
              </a:schemeClr>
            </a:gs>
            <a:gs pos="80000">
              <a:schemeClr val="phClr">
                <a:shade val="90000"/>
                <a:satMod val="135000"/>
              </a:schemeClr>
            </a:gs>
            <a:gs pos="100000">
              <a:schemeClr val="phClr">
                <a:shade val="95000"/>
                <a:satMod val="135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>
              <a:shade val="90000"/>
            </a:schemeClr>
          </a:solidFill>
          <a:prstDash val="solid"/>
        </a:ln>
        <a:ln w="38100" cap="flat" cmpd="sng" algn="ctr">
          <a:gradFill>
            <a:gsLst>
              <a:gs pos="0">
                <a:schemeClr val="phClr"/>
              </a:gs>
              <a:gs pos="50000">
                <a:schemeClr val="phClr">
                  <a:lumMod val="60000"/>
                  <a:lumOff val="40000"/>
                </a:schemeClr>
              </a:gs>
              <a:gs pos="100000">
                <a:schemeClr val="phClr">
                  <a:lumMod val="20000"/>
                  <a:lumOff val="80000"/>
                </a:schemeClr>
              </a:gs>
            </a:gsLst>
            <a:lin ang="5400000" scaled="0"/>
          </a:gradFill>
          <a:prstDash val="solid"/>
        </a:ln>
        <a:ln w="63500" cap="flat" cmpd="sng" algn="ctr">
          <a:gradFill>
            <a:gsLst>
              <a:gs pos="0">
                <a:schemeClr val="phClr"/>
              </a:gs>
              <a:gs pos="50000">
                <a:schemeClr val="phClr">
                  <a:lumMod val="60000"/>
                  <a:lumOff val="40000"/>
                </a:schemeClr>
              </a:gs>
              <a:gs pos="100000">
                <a:schemeClr val="phClr">
                  <a:lumMod val="20000"/>
                  <a:lumOff val="80000"/>
                </a:schemeClr>
              </a:gs>
            </a:gsLst>
            <a:lin ang="5400000" scaled="0"/>
          </a:gradFill>
          <a:prstDash val="solid"/>
        </a:ln>
      </a:lnStyleLst>
      <a:effectStyleLst>
        <a:effectStyle>
          <a:effectLst/>
        </a:effectStyle>
        <a:effectStyle>
          <a:effectLst>
            <a:innerShdw blurRad="63500">
              <a:srgbClr val="FFFFFF">
                <a:alpha val="50000"/>
              </a:srgbClr>
            </a:innerShdw>
          </a:effectLst>
        </a:effectStyle>
        <a:effectStyle>
          <a:effectLst>
            <a:innerShdw blurRad="190500">
              <a:srgbClr val="FFFFFF">
                <a:alpha val="0"/>
              </a:srgbClr>
            </a:innerShdw>
          </a:effectLst>
          <a:scene3d>
            <a:camera prst="orthographicFront">
              <a:rot lat="0" lon="0" rev="0"/>
            </a:camera>
            <a:lightRig rig="balanced" dir="tl">
              <a:rot lat="0" lon="0" rev="4200000"/>
            </a:lightRig>
          </a:scene3d>
          <a:sp3d>
            <a:bevelT w="25400" h="25400" prst="relaxedInset"/>
          </a:sp3d>
        </a:effectStyle>
      </a:effectStyleLst>
      <a:bgFillStyleLst>
        <a:solidFill>
          <a:schemeClr val="phClr"/>
        </a:solidFill>
        <a:gradFill flip="none" rotWithShape="1">
          <a:gsLst>
            <a:gs pos="0">
              <a:schemeClr val="phClr"/>
            </a:gs>
            <a:gs pos="50000">
              <a:schemeClr val="phClr">
                <a:lumMod val="90000"/>
                <a:alpha val="70000"/>
              </a:schemeClr>
            </a:gs>
            <a:gs pos="100000">
              <a:schemeClr val="phClr"/>
            </a:gs>
          </a:gsLst>
          <a:path path="circle">
            <a:fillToRect l="50000" t="50000" r="50000" b="50000"/>
          </a:path>
          <a:tileRect/>
        </a:gradFill>
        <a:gradFill flip="none" rotWithShape="1">
          <a:gsLst>
            <a:gs pos="0">
              <a:schemeClr val="phClr"/>
            </a:gs>
            <a:gs pos="50000">
              <a:schemeClr val="phClr">
                <a:lumMod val="90000"/>
              </a:schemeClr>
            </a:gs>
            <a:gs pos="100000">
              <a:schemeClr val="phClr"/>
            </a:gs>
          </a:gsLst>
          <a:path path="circle">
            <a:fillToRect l="50000" t="50000" r="50000" b="50000"/>
          </a:path>
          <a:tileRect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Wildflowers</Template>
  <TotalTime>953</TotalTime>
  <Words>1733</Words>
  <Application>Microsoft Office PowerPoint</Application>
  <PresentationFormat>Экран (4:3)</PresentationFormat>
  <Paragraphs>229</Paragraphs>
  <Slides>39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39</vt:i4>
      </vt:variant>
    </vt:vector>
  </HeadingPairs>
  <TitlesOfParts>
    <vt:vector size="40" baseType="lpstr">
      <vt:lpstr>1_Wildflowers</vt:lpstr>
      <vt:lpstr>         Основы современных                  операционных систем </vt:lpstr>
      <vt:lpstr>Виртуальные файловые системы</vt:lpstr>
      <vt:lpstr>Схема организации виртуальной файловой системы</vt:lpstr>
      <vt:lpstr>Реализация директорий</vt:lpstr>
      <vt:lpstr>Методы размещения файла</vt:lpstr>
      <vt:lpstr>Смежное размещение файла</vt:lpstr>
      <vt:lpstr>Смежное размещение файла на диске</vt:lpstr>
      <vt:lpstr>Файловые системы, основанные на расширениях (extents)</vt:lpstr>
      <vt:lpstr>Ссылочное размещение файла</vt:lpstr>
      <vt:lpstr>Ссылочное размещение файла </vt:lpstr>
      <vt:lpstr>File Allocation Table (FAT) – разработана Биллом Гейтсом в 1976-1977 г.</vt:lpstr>
      <vt:lpstr>Индексируемое размещение</vt:lpstr>
      <vt:lpstr>Пример индексируемого размещения</vt:lpstr>
      <vt:lpstr>Индексируемое размещение (прод.)</vt:lpstr>
      <vt:lpstr>Индексируемое размещение – отображение адресов (прод.)</vt:lpstr>
      <vt:lpstr>Комбинированная схема: UNIX (размер блока – 4K)</vt:lpstr>
      <vt:lpstr>Управление свободной памятью</vt:lpstr>
      <vt:lpstr>Управление свободной памятью (прод.)</vt:lpstr>
      <vt:lpstr>Управление свободной памятью (прод.)</vt:lpstr>
      <vt:lpstr>Список свободной дисковой памяти</vt:lpstr>
      <vt:lpstr>Эффективность и производительность дисковой памяти</vt:lpstr>
      <vt:lpstr>Различные методы размещения кэша для диска</vt:lpstr>
      <vt:lpstr>Кэш страниц</vt:lpstr>
      <vt:lpstr>Ввод-вывод без унифицированной буферной кэш-памяти</vt:lpstr>
      <vt:lpstr>Унифицированная буферная кэш-память</vt:lpstr>
      <vt:lpstr>Ввод-вывод с использованием унифицированной буферной кэш-памяти</vt:lpstr>
      <vt:lpstr>Восстановление</vt:lpstr>
      <vt:lpstr>Файловые системы с журналом транзакций (log structured)</vt:lpstr>
      <vt:lpstr>Network File System (NFS) - Solaris</vt:lpstr>
      <vt:lpstr>NFS (продолжение)</vt:lpstr>
      <vt:lpstr>NFS (Прод.)</vt:lpstr>
      <vt:lpstr>Три независимых файловых системы</vt:lpstr>
      <vt:lpstr>Монтирование в NFS </vt:lpstr>
      <vt:lpstr>Протокол монтирования в NFS</vt:lpstr>
      <vt:lpstr>Протокол NFS</vt:lpstr>
      <vt:lpstr>Три основных уровня архитектуры NFS</vt:lpstr>
      <vt:lpstr>Схема архитектуры NFS</vt:lpstr>
      <vt:lpstr>Трансляция имен путей в NFS</vt:lpstr>
      <vt:lpstr>Удаленные операции NFS</vt:lpstr>
    </vt:vector>
  </TitlesOfParts>
  <Company>St.Petersburg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Основы современных операционных систем</dc:title>
  <dc:creator>Mir</dc:creator>
  <cp:lastModifiedBy>XXX</cp:lastModifiedBy>
  <cp:revision>108</cp:revision>
  <dcterms:created xsi:type="dcterms:W3CDTF">2001-09-03T03:38:43Z</dcterms:created>
  <dcterms:modified xsi:type="dcterms:W3CDTF">2014-01-26T09:50:22Z</dcterms:modified>
</cp:coreProperties>
</file>