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5" r:id="rId5"/>
    <p:sldId id="259" r:id="rId6"/>
    <p:sldId id="260" r:id="rId7"/>
    <p:sldId id="286" r:id="rId8"/>
    <p:sldId id="261" r:id="rId9"/>
    <p:sldId id="262" r:id="rId10"/>
    <p:sldId id="263" r:id="rId11"/>
    <p:sldId id="287" r:id="rId12"/>
    <p:sldId id="264" r:id="rId13"/>
    <p:sldId id="265" r:id="rId14"/>
    <p:sldId id="266" r:id="rId15"/>
    <p:sldId id="267" r:id="rId16"/>
    <p:sldId id="268" r:id="rId17"/>
    <p:sldId id="28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90" r:id="rId32"/>
    <p:sldId id="282" r:id="rId33"/>
    <p:sldId id="283" r:id="rId34"/>
    <p:sldId id="284" r:id="rId35"/>
    <p:sldId id="289" r:id="rId36"/>
    <p:sldId id="291" r:id="rId3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1489" y="-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A587C7A-B288-485E-AAE7-9178AB699AE4}" type="datetimeFigureOut">
              <a:rPr lang="ru-RU"/>
              <a:pPr>
                <a:defRPr/>
              </a:pPr>
              <a:t>28.03.2016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7D5899C-CC8D-4AA0-9DF0-7E49B60288D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FCA239F-6808-4325-8378-A098DB48531B}" type="datetimeFigureOut">
              <a:rPr lang="ru-RU"/>
              <a:pPr>
                <a:defRPr/>
              </a:pPr>
              <a:t>28.03.2016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05327D2-2C34-4BBA-BDB1-F190229011C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872EEAB-5109-4FC7-BD4E-E4666AF815CD}" type="datetimeFigureOut">
              <a:rPr lang="ru-RU"/>
              <a:pPr>
                <a:defRPr/>
              </a:pPr>
              <a:t>28.03.2016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DE2A792-2CE4-40F0-A63C-E2DC1FCA373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6190AF1-12AA-4808-9561-87555CA3664A}" type="datetimeFigureOut">
              <a:rPr lang="ru-RU"/>
              <a:pPr>
                <a:defRPr/>
              </a:pPr>
              <a:t>28.03.2016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00C5D2-61CF-498A-9997-C019E4459D5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41B40BC-1D22-4C7C-AB30-A7B3FA2432C1}" type="datetimeFigureOut">
              <a:rPr lang="ru-RU"/>
              <a:pPr>
                <a:defRPr/>
              </a:pPr>
              <a:t>28.03.2016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FD2C5F6-47E0-400B-88E1-6F0B4F4C711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76FD998-B614-4790-95E6-C97A026171EC}" type="datetimeFigureOut">
              <a:rPr lang="ru-RU"/>
              <a:pPr>
                <a:defRPr/>
              </a:pPr>
              <a:t>28.03.2016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FD95BDB-A528-40E8-A365-1D4CB2A0079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27719FA-3514-4331-988E-405E8CDC282F}" type="datetimeFigureOut">
              <a:rPr lang="ru-RU"/>
              <a:pPr>
                <a:defRPr/>
              </a:pPr>
              <a:t>28.03.2016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F6170BF3-FD0E-440B-9FD4-02ADA7E9072D}"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A1716B22-A0A2-4892-A409-E9FBDF7DB57D}" type="datetimeFigureOut">
              <a:rPr lang="ru-RU"/>
              <a:pPr>
                <a:defRPr/>
              </a:pPr>
              <a:t>28.03.2016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D0FFAF3-BC33-451B-ABF7-691E34779A5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959F0C3-9A1D-4AD4-BF23-5B563555798A}" type="datetimeFigureOut">
              <a:rPr lang="ru-RU"/>
              <a:pPr>
                <a:defRPr/>
              </a:pPr>
              <a:t>28.03.2016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0AC9FE6-0C45-42B7-A9C9-19839CF442C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AE063EF-9A74-468D-923C-6AE6CFB4A0E1}" type="datetimeFigureOut">
              <a:rPr lang="ru-RU"/>
              <a:pPr>
                <a:defRPr/>
              </a:pPr>
              <a:t>28.03.2016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D3BA14E-7F5B-4E16-ACEE-F598B263E85D}"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EEA82AF-2CF5-4E4C-AF7C-3C782B1AF49F}" type="datetimeFigureOut">
              <a:rPr lang="ru-RU"/>
              <a:pPr>
                <a:defRPr/>
              </a:pPr>
              <a:t>28.03.2016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8BC81D0-8F36-4E50-9E61-051FECF85AC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B6756487-E946-4E73-8842-1FD2D6D7ED1E}" type="datetimeFigureOut">
              <a:rPr lang="ru-RU"/>
              <a:pPr>
                <a:defRPr/>
              </a:pPr>
              <a:t>28.03.2016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60A1CA52-318A-4A61-A5CF-7537ADA0EF5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http://chas.kiev.ua/wp-content/uploads/2015/01/arterialnaja-gipertenzija.jpg"/>
          <p:cNvPicPr>
            <a:picLocks noChangeAspect="1" noChangeArrowheads="1"/>
          </p:cNvPicPr>
          <p:nvPr/>
        </p:nvPicPr>
        <p:blipFill>
          <a:blip r:embed="rId2"/>
          <a:srcRect/>
          <a:stretch>
            <a:fillRect/>
          </a:stretch>
        </p:blipFill>
        <p:spPr bwMode="auto">
          <a:xfrm>
            <a:off x="250825" y="2133600"/>
            <a:ext cx="5762625" cy="3067050"/>
          </a:xfrm>
          <a:prstGeom prst="rect">
            <a:avLst/>
          </a:prstGeom>
          <a:noFill/>
          <a:ln w="9525">
            <a:noFill/>
            <a:miter lim="800000"/>
            <a:headEnd/>
            <a:tailEnd/>
          </a:ln>
        </p:spPr>
      </p:pic>
      <p:sp>
        <p:nvSpPr>
          <p:cNvPr id="13314" name="Заголовок 1"/>
          <p:cNvSpPr>
            <a:spLocks noGrp="1"/>
          </p:cNvSpPr>
          <p:nvPr>
            <p:ph type="ctrTitle"/>
          </p:nvPr>
        </p:nvSpPr>
        <p:spPr>
          <a:xfrm>
            <a:off x="755650" y="549275"/>
            <a:ext cx="7772400" cy="1470025"/>
          </a:xfrm>
        </p:spPr>
        <p:txBody>
          <a:bodyPr/>
          <a:lstStyle/>
          <a:p>
            <a:r>
              <a:rPr lang="ru-RU" sz="4000" b="1" smtClean="0"/>
              <a:t>Особенности лечения артериальной гипертензии у отдельных групп больных</a:t>
            </a:r>
            <a:endParaRPr lang="ru-RU" sz="4000" smtClean="0"/>
          </a:p>
        </p:txBody>
      </p:sp>
      <p:sp>
        <p:nvSpPr>
          <p:cNvPr id="3" name="Подзаголовок 2"/>
          <p:cNvSpPr>
            <a:spLocks noGrp="1"/>
          </p:cNvSpPr>
          <p:nvPr>
            <p:ph type="subTitle" idx="1"/>
          </p:nvPr>
        </p:nvSpPr>
        <p:spPr>
          <a:xfrm>
            <a:off x="5222875" y="5105400"/>
            <a:ext cx="3921125" cy="1752600"/>
          </a:xfrm>
        </p:spPr>
        <p:txBody>
          <a:bodyPr rtlCol="0">
            <a:normAutofit/>
          </a:bodyPr>
          <a:lstStyle/>
          <a:p>
            <a:pPr algn="l" fontAlgn="auto">
              <a:spcAft>
                <a:spcPts val="0"/>
              </a:spcAft>
              <a:buFont typeface="Arial" pitchFamily="34" charset="0"/>
              <a:buNone/>
              <a:defRPr/>
            </a:pPr>
            <a:r>
              <a:rPr lang="ru-RU" sz="2000" dirty="0" smtClean="0"/>
              <a:t>Выполнила: студентка 615 группы лечебного факультета </a:t>
            </a:r>
          </a:p>
          <a:p>
            <a:pPr algn="l" fontAlgn="auto">
              <a:spcAft>
                <a:spcPts val="0"/>
              </a:spcAft>
              <a:buFont typeface="Arial" pitchFamily="34" charset="0"/>
              <a:buNone/>
              <a:defRPr/>
            </a:pPr>
            <a:r>
              <a:rPr lang="ru-RU" sz="2000" dirty="0" err="1" smtClean="0"/>
              <a:t>Ошарова</a:t>
            </a:r>
            <a:r>
              <a:rPr lang="ru-RU" sz="2000" dirty="0" smtClean="0"/>
              <a:t> Н.А.</a:t>
            </a:r>
            <a:endParaRPr lang="ru-RU"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457200" y="274638"/>
            <a:ext cx="8229600" cy="3730625"/>
          </a:xfrm>
        </p:spPr>
        <p:txBody>
          <a:bodyPr/>
          <a:lstStyle/>
          <a:p>
            <a:pPr algn="l"/>
            <a:r>
              <a:rPr lang="ru-RU" sz="3100" b="1" smtClean="0"/>
              <a:t>                                 АГ и СД</a:t>
            </a:r>
            <a:r>
              <a:rPr lang="ru-RU" sz="2400" smtClean="0"/>
              <a:t/>
            </a:r>
            <a:br>
              <a:rPr lang="ru-RU" sz="2400" smtClean="0"/>
            </a:br>
            <a:r>
              <a:rPr lang="ru-RU" sz="2400" smtClean="0"/>
              <a:t/>
            </a:r>
            <a:br>
              <a:rPr lang="ru-RU" sz="2400" smtClean="0"/>
            </a:br>
            <a:r>
              <a:rPr lang="ru-RU" sz="2400" smtClean="0"/>
              <a:t>	Сочетание СД и АГ заслуживает особого внимания, поскольку оба заболевания существенно увеличивают риск развития микро- и макрососудистых поражений, включая диабетическую нефропатию, МИ, ИБС, ИМ, ХСН, периферических сосудистых заболеваний, и способствуют увеличению сердечно-сосудистой смертности.</a:t>
            </a:r>
            <a:br>
              <a:rPr lang="ru-RU" sz="2400" smtClean="0"/>
            </a:br>
            <a:r>
              <a:rPr lang="ru-RU" sz="2400" smtClean="0"/>
              <a:t>	</a:t>
            </a:r>
          </a:p>
        </p:txBody>
      </p:sp>
      <p:pic>
        <p:nvPicPr>
          <p:cNvPr id="28674" name="Picture 2" descr="https://im1-tub-ru.yandex.net/i?id=fae3aacc0d3dd4f1535573fefc64b5dc&amp;n=33&amp;h=190&amp;w=405"/>
          <p:cNvPicPr>
            <a:picLocks noChangeAspect="1" noChangeArrowheads="1"/>
          </p:cNvPicPr>
          <p:nvPr/>
        </p:nvPicPr>
        <p:blipFill>
          <a:blip r:embed="rId2" cstate="print"/>
          <a:srcRect/>
          <a:stretch>
            <a:fillRect/>
          </a:stretch>
        </p:blipFill>
        <p:spPr bwMode="auto">
          <a:xfrm>
            <a:off x="2987824" y="3789040"/>
            <a:ext cx="5927764" cy="278092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http://www.strgb4.ru/upload/medialibrary/292/pengobatan-darah-tinggi.jpg"/>
          <p:cNvPicPr>
            <a:picLocks noChangeAspect="1" noChangeArrowheads="1"/>
          </p:cNvPicPr>
          <p:nvPr/>
        </p:nvPicPr>
        <p:blipFill>
          <a:blip r:embed="rId2"/>
          <a:srcRect b="10838"/>
          <a:stretch>
            <a:fillRect/>
          </a:stretch>
        </p:blipFill>
        <p:spPr bwMode="auto">
          <a:xfrm>
            <a:off x="179388" y="4121150"/>
            <a:ext cx="3960812" cy="2736850"/>
          </a:xfrm>
          <a:prstGeom prst="rect">
            <a:avLst/>
          </a:prstGeom>
          <a:noFill/>
          <a:ln w="9525">
            <a:noFill/>
            <a:miter lim="800000"/>
            <a:headEnd/>
            <a:tailEnd/>
          </a:ln>
        </p:spPr>
      </p:pic>
      <p:pic>
        <p:nvPicPr>
          <p:cNvPr id="23554" name="Picture 2" descr="http://medicineswiki.ru/diabet/wp-content/uploads/2015/08/35645-zapis-k-vrachu-cherez-internet-diabet-centr-1.jpg"/>
          <p:cNvPicPr>
            <a:picLocks noChangeAspect="1" noChangeArrowheads="1"/>
          </p:cNvPicPr>
          <p:nvPr/>
        </p:nvPicPr>
        <p:blipFill>
          <a:blip r:embed="rId3"/>
          <a:srcRect/>
          <a:stretch>
            <a:fillRect/>
          </a:stretch>
        </p:blipFill>
        <p:spPr bwMode="auto">
          <a:xfrm>
            <a:off x="5810250" y="3429000"/>
            <a:ext cx="3333750" cy="3429000"/>
          </a:xfrm>
          <a:prstGeom prst="rect">
            <a:avLst/>
          </a:prstGeom>
          <a:noFill/>
          <a:ln w="9525">
            <a:noFill/>
            <a:miter lim="800000"/>
            <a:headEnd/>
            <a:tailEnd/>
          </a:ln>
        </p:spPr>
      </p:pic>
      <p:sp>
        <p:nvSpPr>
          <p:cNvPr id="23555" name="Заголовок 1"/>
          <p:cNvSpPr>
            <a:spLocks noGrp="1"/>
          </p:cNvSpPr>
          <p:nvPr>
            <p:ph type="title"/>
          </p:nvPr>
        </p:nvSpPr>
        <p:spPr>
          <a:xfrm>
            <a:off x="250825" y="0"/>
            <a:ext cx="8435975" cy="4292600"/>
          </a:xfrm>
        </p:spPr>
        <p:txBody>
          <a:bodyPr/>
          <a:lstStyle/>
          <a:p>
            <a:pPr algn="l"/>
            <a:r>
              <a:rPr lang="ru-RU" sz="2800" b="1" smtClean="0"/>
              <a:t>                                        Продолжение</a:t>
            </a:r>
            <a:r>
              <a:rPr lang="ru-RU" sz="2400" smtClean="0"/>
              <a:t/>
            </a:r>
            <a:br>
              <a:rPr lang="ru-RU" sz="2400" smtClean="0"/>
            </a:br>
            <a:r>
              <a:rPr lang="ru-RU" sz="2400" smtClean="0"/>
              <a:t> 	Мероприятия по изменению образа жизни, особенно соблюдение низкокалорийной диеты, увеличение физической активности и ограничение потребления поваренной соли, должны быть максимально использованы, т. к. важную роль в прогрессировании СД типа 2 играет ожирение. Уменьшение веса у пациентов с АГ и СД помогает дополнительно снизить АД и увеличить чувствительность тканей к инсулину. АГТ у больных АГ и СД должна быть начата при высоком нормальном АД.</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7112"/>
          </a:xfrm>
        </p:spPr>
        <p:txBody>
          <a:bodyPr rtlCol="0">
            <a:normAutofit fontScale="90000"/>
          </a:bodyPr>
          <a:lstStyle/>
          <a:p>
            <a:pPr algn="l" fontAlgn="auto">
              <a:spcAft>
                <a:spcPts val="0"/>
              </a:spcAft>
              <a:defRPr/>
            </a:pPr>
            <a:r>
              <a:rPr lang="ru-RU" sz="2800" b="1" dirty="0" smtClean="0"/>
              <a:t>                                           Продолжение</a:t>
            </a:r>
            <a:br>
              <a:rPr lang="ru-RU" sz="2800" b="1" dirty="0" smtClean="0"/>
            </a:br>
            <a:r>
              <a:rPr lang="ru-RU" sz="2800" b="1" dirty="0" smtClean="0"/>
              <a:t>	</a:t>
            </a:r>
            <a:r>
              <a:rPr lang="ru-RU" sz="2800" dirty="0" smtClean="0"/>
              <a:t>Для больных СД установлен целевой уровень АД менее 130/80 мм </a:t>
            </a:r>
            <a:r>
              <a:rPr lang="ru-RU" sz="2800" dirty="0" err="1" smtClean="0"/>
              <a:t>рт.ст</a:t>
            </a:r>
            <a:r>
              <a:rPr lang="ru-RU" sz="2800" dirty="0" smtClean="0"/>
              <a:t>. При высоком нормальном АД возможно достижение его целевого уровня на фоне </a:t>
            </a:r>
            <a:r>
              <a:rPr lang="ru-RU" sz="2800" dirty="0" err="1" smtClean="0"/>
              <a:t>монотерапии</a:t>
            </a:r>
            <a:r>
              <a:rPr lang="ru-RU" sz="2800" dirty="0" smtClean="0"/>
              <a:t>. Остальным пациентам, как правило, необходима комбинация двух и более АГП. Препаратами первого выбора являются БРА или ИАПФ, т. к. для них доказан наилучший </a:t>
            </a:r>
            <a:r>
              <a:rPr lang="ru-RU" sz="2800" dirty="0" err="1" smtClean="0"/>
              <a:t>ренопротективный</a:t>
            </a:r>
            <a:r>
              <a:rPr lang="ru-RU" sz="2800" dirty="0" smtClean="0"/>
              <a:t> эффект.</a:t>
            </a:r>
            <a:br>
              <a:rPr lang="ru-RU" sz="2800" dirty="0" smtClean="0"/>
            </a:br>
            <a:r>
              <a:rPr lang="ru-RU" sz="2800" dirty="0" smtClean="0"/>
              <a:t>	 В качестве комбинированной терапии к ним целесообразно присоединять АК, </a:t>
            </a:r>
            <a:r>
              <a:rPr lang="ru-RU" sz="2800" dirty="0" err="1" smtClean="0"/>
              <a:t>агонисты</a:t>
            </a:r>
            <a:r>
              <a:rPr lang="ru-RU" sz="2800" dirty="0" smtClean="0"/>
              <a:t> </a:t>
            </a:r>
            <a:r>
              <a:rPr lang="ru-RU" sz="2800" dirty="0" err="1" smtClean="0"/>
              <a:t>имидазолиновых</a:t>
            </a:r>
            <a:r>
              <a:rPr lang="ru-RU" sz="2800" dirty="0" smtClean="0"/>
              <a:t> рецепторов, </a:t>
            </a:r>
            <a:r>
              <a:rPr lang="ru-RU" sz="2800" dirty="0" err="1" smtClean="0"/>
              <a:t>тиазидные</a:t>
            </a:r>
            <a:r>
              <a:rPr lang="ru-RU" sz="2800" dirty="0" smtClean="0"/>
              <a:t> </a:t>
            </a:r>
            <a:r>
              <a:rPr lang="ru-RU" sz="2800" dirty="0" err="1" smtClean="0"/>
              <a:t>диуретики</a:t>
            </a:r>
            <a:r>
              <a:rPr lang="ru-RU" sz="2800" dirty="0" smtClean="0"/>
              <a:t> в низких дозах, </a:t>
            </a:r>
            <a:r>
              <a:rPr lang="ru-RU" sz="2800" dirty="0" err="1" smtClean="0"/>
              <a:t>β-АБ небиволол</a:t>
            </a:r>
            <a:r>
              <a:rPr lang="ru-RU" sz="2800" dirty="0" smtClean="0"/>
              <a:t> или </a:t>
            </a:r>
            <a:r>
              <a:rPr lang="ru-RU" sz="2800" dirty="0" err="1" smtClean="0"/>
              <a:t>карведилол</a:t>
            </a:r>
            <a:r>
              <a:rPr lang="ru-RU" sz="2800" dirty="0" smtClean="0"/>
              <a:t>. Доказана также эффективность терапии фиксированной комбинацией </a:t>
            </a:r>
            <a:r>
              <a:rPr lang="ru-RU" sz="2800" dirty="0" err="1" smtClean="0"/>
              <a:t>периндоприла</a:t>
            </a:r>
            <a:r>
              <a:rPr lang="ru-RU" sz="2800" dirty="0" smtClean="0"/>
              <a:t> с </a:t>
            </a:r>
            <a:r>
              <a:rPr lang="ru-RU" sz="2800" dirty="0" err="1" smtClean="0"/>
              <a:t>индапамидом</a:t>
            </a:r>
            <a:r>
              <a:rPr lang="ru-RU" sz="2800" dirty="0" smtClean="0"/>
              <a:t> у больных СД типа 2 в плане снижения риска ССО и смерти от них </a:t>
            </a:r>
            <a:endParaRPr lang="ru-RU" sz="28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7112"/>
          </a:xfrm>
        </p:spPr>
        <p:txBody>
          <a:bodyPr rtlCol="0">
            <a:normAutofit fontScale="90000"/>
          </a:bodyPr>
          <a:lstStyle/>
          <a:p>
            <a:pPr algn="l" fontAlgn="auto">
              <a:spcAft>
                <a:spcPts val="0"/>
              </a:spcAft>
              <a:defRPr/>
            </a:pPr>
            <a:r>
              <a:rPr lang="ru-RU" sz="2800" b="1" dirty="0" smtClean="0"/>
              <a:t>                                              Продолжение</a:t>
            </a:r>
            <a:br>
              <a:rPr lang="ru-RU" sz="2800" b="1" dirty="0" smtClean="0"/>
            </a:br>
            <a:r>
              <a:rPr lang="ru-RU" sz="2800" b="1" dirty="0" smtClean="0"/>
              <a:t>	</a:t>
            </a:r>
            <a:r>
              <a:rPr lang="ru-RU" sz="2800" dirty="0" smtClean="0"/>
              <a:t>Учитывая больший риск возникновения ортостатической гипотонии необходимо дополнительно измерять АД в положении стоя. При лечении больных АГ и СД необходимо контролировать все имеющиеся у пациента ФР, включая ДЛП.</a:t>
            </a:r>
            <a:br>
              <a:rPr lang="ru-RU" sz="2800" dirty="0" smtClean="0"/>
            </a:br>
            <a:r>
              <a:rPr lang="ru-RU" sz="2800" dirty="0" smtClean="0"/>
              <a:t>	Наличие диабетической нефропатии, в т.ч. МАУ, у больных АГ связано с очень высоким риском развития ССО. Для его снижения необходим строгий контроль АД на уровне &lt; 130/80 мм </a:t>
            </a:r>
            <a:r>
              <a:rPr lang="ru-RU" sz="2800" dirty="0" err="1" smtClean="0"/>
              <a:t>рт.ст</a:t>
            </a:r>
            <a:r>
              <a:rPr lang="ru-RU" sz="2800" dirty="0" smtClean="0"/>
              <a:t>. и уменьшение протеинурии до минимально возможных значений. Наиболее эффективными классами АГП для профилактики или лечения диабетической нефропатии в настоящее время являются БРА и ИАПФ.</a:t>
            </a:r>
            <a:endParaRPr lang="ru-RU" sz="28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bekamnabawi.com/wp-content/uploads/2011/06/Terapi-Stroke.jpg"/>
          <p:cNvPicPr>
            <a:picLocks noChangeAspect="1" noChangeArrowheads="1"/>
          </p:cNvPicPr>
          <p:nvPr/>
        </p:nvPicPr>
        <p:blipFill>
          <a:blip r:embed="rId2" cstate="print">
            <a:lum bright="16000" contrast="-15000"/>
          </a:blip>
          <a:srcRect b="19077"/>
          <a:stretch>
            <a:fillRect/>
          </a:stretch>
        </p:blipFill>
        <p:spPr bwMode="auto">
          <a:xfrm>
            <a:off x="3419872" y="3403368"/>
            <a:ext cx="5724128" cy="3454632"/>
          </a:xfrm>
          <a:prstGeom prst="rect">
            <a:avLst/>
          </a:prstGeom>
          <a:ln>
            <a:noFill/>
          </a:ln>
          <a:effectLst>
            <a:softEdge rad="112500"/>
          </a:effectLst>
        </p:spPr>
      </p:pic>
      <p:sp>
        <p:nvSpPr>
          <p:cNvPr id="2" name="Заголовок 1"/>
          <p:cNvSpPr>
            <a:spLocks noGrp="1"/>
          </p:cNvSpPr>
          <p:nvPr>
            <p:ph type="title"/>
          </p:nvPr>
        </p:nvSpPr>
        <p:spPr>
          <a:xfrm>
            <a:off x="457200" y="274638"/>
            <a:ext cx="8229600" cy="6323012"/>
          </a:xfrm>
        </p:spPr>
        <p:txBody>
          <a:bodyPr rtlCol="0">
            <a:normAutofit fontScale="90000"/>
          </a:bodyPr>
          <a:lstStyle/>
          <a:p>
            <a:pPr algn="l" fontAlgn="auto">
              <a:spcAft>
                <a:spcPts val="0"/>
              </a:spcAft>
              <a:defRPr/>
            </a:pPr>
            <a:r>
              <a:rPr lang="ru-RU" sz="2800" b="1" dirty="0" smtClean="0"/>
              <a:t>                                                 </a:t>
            </a:r>
            <a:r>
              <a:rPr lang="ru-RU" sz="2800" b="1" u="sng" dirty="0" smtClean="0"/>
              <a:t>АГ и ЦВБ</a:t>
            </a:r>
            <a:r>
              <a:rPr lang="ru-RU" sz="2800" dirty="0" smtClean="0"/>
              <a:t/>
            </a:r>
            <a:br>
              <a:rPr lang="ru-RU" sz="2800" dirty="0" smtClean="0"/>
            </a:br>
            <a:r>
              <a:rPr lang="ru-RU" sz="2800" dirty="0" smtClean="0"/>
              <a:t/>
            </a:r>
            <a:br>
              <a:rPr lang="ru-RU" sz="2800" dirty="0" smtClean="0"/>
            </a:br>
            <a:r>
              <a:rPr lang="ru-RU" sz="2800" dirty="0" smtClean="0"/>
              <a:t>	Снижение АД высоко эффективно как в первичной, так и вторичной профилактике МИ ишемического и геморрагического типов, даже у пациентов с высоким нормальным АД. Если роль снижения АД не вызывает сомнений, то для уточнения способности различных классов АГП снижать риск цереброваскулярных осложнений требуются дальнейшие исследования. 	Поэтому для контроля АД в настоящее время могут использоваться все классы АГП и их рациональные комбинации. Однако не следует применять АГП, вызывающие ортостатическую гипотонию. Особенно осторожно следует снижать АД у больных с </a:t>
            </a:r>
            <a:r>
              <a:rPr lang="ru-RU" sz="2800" dirty="0" err="1" smtClean="0"/>
              <a:t>гемодинамически</a:t>
            </a:r>
            <a:r>
              <a:rPr lang="ru-RU" sz="2800" dirty="0" smtClean="0"/>
              <a:t> значимым атеросклерозом сонных артерий.</a:t>
            </a:r>
            <a:br>
              <a:rPr lang="ru-RU" sz="2800" dirty="0" smtClean="0"/>
            </a:br>
            <a:endParaRPr lang="ru-RU"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550"/>
          </a:xfrm>
        </p:spPr>
        <p:txBody>
          <a:bodyPr rtlCol="0">
            <a:normAutofit fontScale="90000"/>
          </a:bodyPr>
          <a:lstStyle/>
          <a:p>
            <a:pPr algn="l" fontAlgn="auto">
              <a:spcAft>
                <a:spcPts val="0"/>
              </a:spcAft>
              <a:defRPr/>
            </a:pPr>
            <a:r>
              <a:rPr lang="ru-RU" sz="2800" b="1" dirty="0" smtClean="0"/>
              <a:t>                                     продолжение</a:t>
            </a:r>
            <a:br>
              <a:rPr lang="ru-RU" sz="2800" b="1" dirty="0" smtClean="0"/>
            </a:br>
            <a:r>
              <a:rPr lang="ru-RU" sz="2800" b="1" dirty="0" smtClean="0"/>
              <a:t>	</a:t>
            </a:r>
            <a:r>
              <a:rPr lang="ru-RU" sz="2800" dirty="0" smtClean="0"/>
              <a:t>У больных, перенесших ТИА или МИ, необходимо стремиться к целевому АД 130/80 мм </a:t>
            </a:r>
            <a:r>
              <a:rPr lang="ru-RU" sz="2800" dirty="0" err="1" smtClean="0"/>
              <a:t>рт.ст</a:t>
            </a:r>
            <a:r>
              <a:rPr lang="ru-RU" sz="2800" dirty="0" smtClean="0"/>
              <a:t>. и менее. Для его достижения, АД следует снижать с использованием этапной схемы учитывая индивидуальную переносимость и избегая эпизодов гипотонии. Особый контроль АД необходим в ночные часы.</a:t>
            </a:r>
            <a:br>
              <a:rPr lang="ru-RU" sz="2800" dirty="0" smtClean="0"/>
            </a:br>
            <a:r>
              <a:rPr lang="ru-RU" sz="2800" dirty="0" smtClean="0"/>
              <a:t>	В настоящее время нет убедительных данных о пользе снижения АД в остром периоде МИ. АГТ в этом случае начинается после стабилизации состояния пациента через несколько дней от начала МИ. В популяционных исследованиях доказана взаимосвязь величины АД с риском развития когнитивной дисфункции и/или деменции, а также то, что АГТ может отсрочить их появление.</a:t>
            </a:r>
            <a:endParaRPr lang="ru-RU" sz="28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www.vrachfree.ru/images/narod_med/boli-v-serdtse-lechenie-narodnymi-sredstvami.jpg"/>
          <p:cNvPicPr>
            <a:picLocks noChangeAspect="1" noChangeArrowheads="1"/>
          </p:cNvPicPr>
          <p:nvPr/>
        </p:nvPicPr>
        <p:blipFill>
          <a:blip r:embed="rId2"/>
          <a:srcRect/>
          <a:stretch>
            <a:fillRect/>
          </a:stretch>
        </p:blipFill>
        <p:spPr bwMode="auto">
          <a:xfrm>
            <a:off x="3708400" y="3357563"/>
            <a:ext cx="5435600" cy="3500437"/>
          </a:xfrm>
          <a:prstGeom prst="rect">
            <a:avLst/>
          </a:prstGeom>
          <a:noFill/>
          <a:ln w="9525">
            <a:noFill/>
            <a:miter lim="800000"/>
            <a:headEnd/>
            <a:tailEnd/>
          </a:ln>
        </p:spPr>
      </p:pic>
      <p:sp>
        <p:nvSpPr>
          <p:cNvPr id="28674" name="Заголовок 1"/>
          <p:cNvSpPr>
            <a:spLocks noGrp="1"/>
          </p:cNvSpPr>
          <p:nvPr>
            <p:ph type="title"/>
          </p:nvPr>
        </p:nvSpPr>
        <p:spPr>
          <a:xfrm>
            <a:off x="457200" y="0"/>
            <a:ext cx="8229600" cy="4365625"/>
          </a:xfrm>
        </p:spPr>
        <p:txBody>
          <a:bodyPr/>
          <a:lstStyle/>
          <a:p>
            <a:pPr algn="l"/>
            <a:r>
              <a:rPr lang="ru-RU" sz="2400" b="1" smtClean="0"/>
              <a:t>                                                    </a:t>
            </a:r>
            <a:r>
              <a:rPr lang="ru-RU" sz="3600" b="1" u="sng" smtClean="0"/>
              <a:t>АГ и ИБС</a:t>
            </a:r>
            <a:r>
              <a:rPr lang="ru-RU" sz="2400" smtClean="0"/>
              <a:t/>
            </a:r>
            <a:br>
              <a:rPr lang="ru-RU" sz="2400" smtClean="0"/>
            </a:br>
            <a:r>
              <a:rPr lang="ru-RU" sz="2400" smtClean="0"/>
              <a:t/>
            </a:r>
            <a:br>
              <a:rPr lang="ru-RU" sz="2400" smtClean="0"/>
            </a:br>
            <a:r>
              <a:rPr lang="ru-RU" sz="2400" smtClean="0"/>
              <a:t>	Контроль АД у больных ИБС имеет важное значение, поскольку риск развития повторных коронарных событий в значительной мере зависит от величины АД. При стабильной стенокардии и у больных, перенесших ИМ, препаратами выбора служат β-АБ, доказавшие свою эффективность в плане улучшения выживаемости больных. </a:t>
            </a:r>
            <a:br>
              <a:rPr lang="ru-RU" sz="2400" smtClean="0"/>
            </a:br>
            <a:r>
              <a:rPr lang="ru-RU" sz="240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a:xfrm>
            <a:off x="250825" y="0"/>
            <a:ext cx="8642350" cy="4221163"/>
          </a:xfrm>
        </p:spPr>
        <p:txBody>
          <a:bodyPr/>
          <a:lstStyle/>
          <a:p>
            <a:pPr algn="l"/>
            <a:r>
              <a:rPr lang="ru-RU" sz="2800" b="1" smtClean="0"/>
              <a:t>                                          Продолжение</a:t>
            </a:r>
            <a:br>
              <a:rPr lang="ru-RU" sz="2800" b="1" smtClean="0"/>
            </a:br>
            <a:r>
              <a:rPr lang="ru-RU" sz="2400" smtClean="0"/>
              <a:t/>
            </a:r>
            <a:br>
              <a:rPr lang="ru-RU" sz="2400" smtClean="0"/>
            </a:br>
            <a:r>
              <a:rPr lang="ru-RU" sz="2400" smtClean="0"/>
              <a:t>	 У больных ИМ и АГ раннее назначение β-АБ, ИАПФ или БРА уменьшает риск смерти. У больных стабильной стенокардией могут использоваться пролонгированные АК и β-АБ, ИАПФ, а также рациональные комбинации АГП. Доказана эффективность применения антагонистов альдостерона для лечения АГ у больных после ИМ. При АГ в сочетании с ИБС не следует назначать препараты, вызывающие быстрое снижение АД, особенно если оно сопровождается рефлекторной тахикардией.</a:t>
            </a:r>
          </a:p>
        </p:txBody>
      </p:sp>
      <p:pic>
        <p:nvPicPr>
          <p:cNvPr id="3074" name="Picture 2" descr="http://fyilivingcom.c.presscdn.com/wp-content/uploads/2013/12/HG158_chest-pain_FS.jpg"/>
          <p:cNvPicPr>
            <a:picLocks noChangeAspect="1" noChangeArrowheads="1"/>
          </p:cNvPicPr>
          <p:nvPr/>
        </p:nvPicPr>
        <p:blipFill>
          <a:blip r:embed="rId2" cstate="print"/>
          <a:srcRect/>
          <a:stretch>
            <a:fillRect/>
          </a:stretch>
        </p:blipFill>
        <p:spPr bwMode="auto">
          <a:xfrm>
            <a:off x="2999318" y="3861048"/>
            <a:ext cx="6144682" cy="29969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49987"/>
          </a:xfrm>
        </p:spPr>
        <p:txBody>
          <a:bodyPr rtlCol="0">
            <a:normAutofit fontScale="90000"/>
          </a:bodyPr>
          <a:lstStyle/>
          <a:p>
            <a:pPr algn="l" fontAlgn="auto">
              <a:spcAft>
                <a:spcPts val="0"/>
              </a:spcAft>
              <a:defRPr/>
            </a:pPr>
            <a:r>
              <a:rPr lang="ru-RU" sz="2800" b="1" u="sng" dirty="0" smtClean="0"/>
              <a:t/>
            </a:r>
            <a:br>
              <a:rPr lang="ru-RU" sz="2800" b="1" u="sng" dirty="0" smtClean="0"/>
            </a:br>
            <a:r>
              <a:rPr lang="ru-RU" sz="2800" b="1" u="sng" dirty="0" smtClean="0"/>
              <a:t/>
            </a:r>
            <a:br>
              <a:rPr lang="ru-RU" sz="2800" b="1" u="sng" dirty="0" smtClean="0"/>
            </a:br>
            <a:r>
              <a:rPr lang="ru-RU" sz="2800" b="1" u="sng" dirty="0" smtClean="0"/>
              <a:t/>
            </a:r>
            <a:br>
              <a:rPr lang="ru-RU" sz="2800" b="1" u="sng" dirty="0" smtClean="0"/>
            </a:br>
            <a:r>
              <a:rPr lang="ru-RU" sz="2800" b="1" u="sng" dirty="0" smtClean="0"/>
              <a:t/>
            </a:r>
            <a:br>
              <a:rPr lang="ru-RU" sz="2800" b="1" u="sng" dirty="0" smtClean="0"/>
            </a:br>
            <a:r>
              <a:rPr lang="ru-RU" sz="2800" b="1" dirty="0" smtClean="0"/>
              <a:t>                                                  </a:t>
            </a:r>
            <a:r>
              <a:rPr lang="ru-RU" sz="3600" b="1" u="sng" dirty="0" smtClean="0"/>
              <a:t>АГ и ХСН</a:t>
            </a:r>
            <a:r>
              <a:rPr lang="ru-RU" sz="2800" dirty="0" smtClean="0"/>
              <a:t/>
            </a:r>
            <a:br>
              <a:rPr lang="ru-RU" sz="2800" dirty="0" smtClean="0"/>
            </a:br>
            <a:r>
              <a:rPr lang="ru-RU" sz="2800" dirty="0" smtClean="0"/>
              <a:t/>
            </a:r>
            <a:br>
              <a:rPr lang="ru-RU" sz="2800" dirty="0" smtClean="0"/>
            </a:br>
            <a:r>
              <a:rPr lang="ru-RU" sz="2800" dirty="0" smtClean="0"/>
              <a:t>	У больных с застойной ХСН, преимущественно систолической, в анамнезе часто встречается АГ, хотя повышение АД при снижении сократительной функции миокарда ЛЖ бывает относительно редко. В качестве начальной терапии АГ при наличии застойной ХСН рекомендованы петлевые и </a:t>
            </a:r>
            <a:r>
              <a:rPr lang="ru-RU" sz="2800" dirty="0" err="1" smtClean="0"/>
              <a:t>тиазидные</a:t>
            </a:r>
            <a:r>
              <a:rPr lang="ru-RU" sz="2800" dirty="0" smtClean="0"/>
              <a:t> </a:t>
            </a:r>
            <a:r>
              <a:rPr lang="ru-RU" sz="2800" dirty="0" err="1" smtClean="0"/>
              <a:t>диуретики</a:t>
            </a:r>
            <a:r>
              <a:rPr lang="ru-RU" sz="2800" dirty="0" smtClean="0"/>
              <a:t>, ИАПФ, БРА, </a:t>
            </a:r>
            <a:r>
              <a:rPr lang="ru-RU" sz="2800" dirty="0" err="1" smtClean="0"/>
              <a:t>β-АБ </a:t>
            </a:r>
            <a:r>
              <a:rPr lang="ru-RU" sz="2800" dirty="0" smtClean="0"/>
              <a:t>и антагонисты альдостерона.</a:t>
            </a:r>
            <a:br>
              <a:rPr lang="ru-RU" sz="2800" dirty="0" smtClean="0"/>
            </a:br>
            <a:r>
              <a:rPr lang="ru-RU" sz="2800" dirty="0" smtClean="0"/>
              <a:t>	 АК </a:t>
            </a:r>
            <a:r>
              <a:rPr lang="ru-RU" sz="2800" dirty="0" err="1" smtClean="0"/>
              <a:t>дигидро-пиридинового</a:t>
            </a:r>
            <a:r>
              <a:rPr lang="ru-RU" sz="2800" dirty="0" smtClean="0"/>
              <a:t> ряда могут быть назначены в случае недостаточного </a:t>
            </a:r>
            <a:r>
              <a:rPr lang="ru-RU" sz="2800" dirty="0" err="1" smtClean="0"/>
              <a:t>антигипертензивного</a:t>
            </a:r>
            <a:r>
              <a:rPr lang="ru-RU" sz="2800" dirty="0" smtClean="0"/>
              <a:t> эффекта или при наличии стенокардии. </a:t>
            </a:r>
            <a:r>
              <a:rPr lang="ru-RU" sz="2800" dirty="0" err="1" smtClean="0"/>
              <a:t>Недигидро-пиридиновые</a:t>
            </a:r>
            <a:r>
              <a:rPr lang="ru-RU" sz="2800" dirty="0" smtClean="0"/>
              <a:t> АК не используются из-за возможности ухудшения сократительной способности миокарда и усиления симптомов ХСН.</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endParaRPr lang="ru-RU"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a:xfrm>
            <a:off x="468313" y="260350"/>
            <a:ext cx="8229600" cy="3529013"/>
          </a:xfrm>
        </p:spPr>
        <p:txBody>
          <a:bodyPr/>
          <a:lstStyle/>
          <a:p>
            <a:pPr algn="l"/>
            <a:r>
              <a:rPr lang="ru-RU" sz="2800" b="1" smtClean="0"/>
              <a:t>                                       Продолжение</a:t>
            </a:r>
            <a:br>
              <a:rPr lang="ru-RU" sz="2800" b="1" smtClean="0"/>
            </a:br>
            <a:r>
              <a:rPr lang="ru-RU" sz="2400" smtClean="0"/>
              <a:t/>
            </a:r>
            <a:br>
              <a:rPr lang="ru-RU" sz="2400" smtClean="0"/>
            </a:br>
            <a:r>
              <a:rPr lang="ru-RU" sz="2400" smtClean="0"/>
              <a:t>	Диастолическая дисфункция ЛЖ выявляется практически у всех больных АГ с ГЛЖ, что часто сопровождается развитием сердечной недостаточности и ухудшает прогноз. При сохранной систолической функции ЛЖ и наличии диастолической дисфункции ЛЖ рекомендованы БРА или ИАПФ.</a:t>
            </a:r>
          </a:p>
        </p:txBody>
      </p:sp>
      <p:pic>
        <p:nvPicPr>
          <p:cNvPr id="31746" name="Picture 2" descr="http://health.kr.ua/images/3/7/pervichnaja-profilaktika-gipertonii_1.jpg"/>
          <p:cNvPicPr>
            <a:picLocks noChangeAspect="1" noChangeArrowheads="1"/>
          </p:cNvPicPr>
          <p:nvPr/>
        </p:nvPicPr>
        <p:blipFill>
          <a:blip r:embed="rId2"/>
          <a:srcRect/>
          <a:stretch>
            <a:fillRect/>
          </a:stretch>
        </p:blipFill>
        <p:spPr bwMode="auto">
          <a:xfrm>
            <a:off x="5435600" y="3201988"/>
            <a:ext cx="3708400" cy="3656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http://insights.ingredientsnetwork.com/wp-content/uploads/2015/03/Fotolia_16090910_Subscription_XXL.jpg"/>
          <p:cNvPicPr>
            <a:picLocks noChangeAspect="1" noChangeArrowheads="1"/>
          </p:cNvPicPr>
          <p:nvPr/>
        </p:nvPicPr>
        <p:blipFill>
          <a:blip r:embed="rId2">
            <a:lum bright="38000" contrast="-40000"/>
          </a:blip>
          <a:srcRect/>
          <a:stretch>
            <a:fillRect/>
          </a:stretch>
        </p:blipFill>
        <p:spPr bwMode="auto">
          <a:xfrm>
            <a:off x="0" y="0"/>
            <a:ext cx="9031288" cy="6858000"/>
          </a:xfrm>
          <a:prstGeom prst="rect">
            <a:avLst/>
          </a:prstGeom>
          <a:noFill/>
          <a:ln w="9525">
            <a:noFill/>
            <a:miter lim="800000"/>
            <a:headEnd/>
            <a:tailEnd/>
          </a:ln>
        </p:spPr>
      </p:pic>
      <p:sp>
        <p:nvSpPr>
          <p:cNvPr id="14338" name="Заголовок 1"/>
          <p:cNvSpPr>
            <a:spLocks noGrp="1"/>
          </p:cNvSpPr>
          <p:nvPr>
            <p:ph type="title"/>
          </p:nvPr>
        </p:nvSpPr>
        <p:spPr>
          <a:xfrm>
            <a:off x="250825" y="260350"/>
            <a:ext cx="8713788" cy="6121400"/>
          </a:xfrm>
        </p:spPr>
        <p:txBody>
          <a:bodyPr/>
          <a:lstStyle/>
          <a:p>
            <a:pPr algn="l">
              <a:tabLst>
                <a:tab pos="8513763" algn="l"/>
              </a:tabLst>
            </a:pPr>
            <a:r>
              <a:rPr lang="ru-RU" sz="2000" b="1" smtClean="0"/>
              <a:t/>
            </a:r>
            <a:br>
              <a:rPr lang="ru-RU" sz="2000" b="1" smtClean="0"/>
            </a:br>
            <a:r>
              <a:rPr lang="ru-RU" sz="2000" b="1" smtClean="0"/>
              <a:t>                                  </a:t>
            </a:r>
            <a:r>
              <a:rPr lang="ru-RU" sz="2800" b="1" smtClean="0"/>
              <a:t>АГ у лиц пожилого возраста</a:t>
            </a:r>
            <a:r>
              <a:rPr lang="ru-RU" sz="2000" b="1" smtClean="0"/>
              <a:t/>
            </a:r>
            <a:br>
              <a:rPr lang="ru-RU" sz="2000" b="1" smtClean="0"/>
            </a:br>
            <a:r>
              <a:rPr lang="ru-RU" sz="2000" b="1" smtClean="0"/>
              <a:t/>
            </a:r>
            <a:br>
              <a:rPr lang="ru-RU" sz="2000" b="1" smtClean="0"/>
            </a:br>
            <a:r>
              <a:rPr lang="ru-RU" sz="2000" b="1" smtClean="0"/>
              <a:t>             </a:t>
            </a:r>
            <a:r>
              <a:rPr lang="ru-RU" sz="2400" smtClean="0"/>
              <a:t>Результаты рандомизированных исследований свидетельствуют о том, что АГТ снижает риск ССЗ и смертности у пожилых больных с систолодиастолической АГ и ИСАГ .          Принципы лечения пожилых больных АГ такие же, как и для общей популяции. Лечение следует начинать с</a:t>
            </a:r>
            <a:br>
              <a:rPr lang="ru-RU" sz="2400" smtClean="0"/>
            </a:br>
            <a:r>
              <a:rPr lang="ru-RU" sz="2400" smtClean="0"/>
              <a:t>изменения ОЖ. Ограничение потребления поваренной соли и уменьшение массы тела у этой категории больных оказывают существенный антигипертензивный эффект. </a:t>
            </a:r>
            <a:br>
              <a:rPr lang="ru-RU" sz="2400" smtClean="0"/>
            </a:br>
            <a:r>
              <a:rPr lang="ru-RU" sz="2400" smtClean="0"/>
              <a:t>         Для лечения ИСАГ в пожилом возрасте наиболее  эффективны ТД и дигидропиридиновые АК, что доказано по результатам завершенных крупномасштабных исследований. Для медикаментозной терапии у пожилых больных с систолодиастолической АГ препаратами первого выбора являются ТД, дигидропиридиновые АК и БРА .</a:t>
            </a:r>
            <a:r>
              <a:rPr lang="ru-RU" sz="2000" smtClean="0"/>
              <a:t/>
            </a:r>
            <a:br>
              <a:rPr lang="ru-RU" sz="2000" smtClean="0"/>
            </a:br>
            <a:endParaRPr lang="ru-RU" sz="20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a:xfrm>
            <a:off x="457200" y="0"/>
            <a:ext cx="8229600" cy="4149725"/>
          </a:xfrm>
        </p:spPr>
        <p:txBody>
          <a:bodyPr/>
          <a:lstStyle/>
          <a:p>
            <a:pPr algn="l"/>
            <a:r>
              <a:rPr lang="ru-RU" sz="2400" b="1" smtClean="0"/>
              <a:t>                             </a:t>
            </a:r>
            <a:r>
              <a:rPr lang="ru-RU" sz="2800" b="1" smtClean="0"/>
              <a:t> </a:t>
            </a:r>
            <a:r>
              <a:rPr lang="ru-RU" sz="3200" b="1" u="sng" smtClean="0"/>
              <a:t>АГ при поражении почек</a:t>
            </a:r>
            <a:r>
              <a:rPr lang="ru-RU" sz="2400" smtClean="0"/>
              <a:t/>
            </a:r>
            <a:br>
              <a:rPr lang="ru-RU" sz="2400" smtClean="0"/>
            </a:br>
            <a:r>
              <a:rPr lang="ru-RU" sz="2400" smtClean="0"/>
              <a:t/>
            </a:r>
            <a:br>
              <a:rPr lang="ru-RU" sz="2400" smtClean="0"/>
            </a:br>
            <a:r>
              <a:rPr lang="ru-RU" sz="2400" smtClean="0"/>
              <a:t>	АГ является решающим фактором прогрессирования ХПН любой этиологии, поэтому адекватный контроль АД замедляет ее развитие. Особое внимание следует уделять нефропротекции при диабетической нефропатии. Необходимо добиваться жесткого контроля АД &lt; 130/80 мм рт.ст. и уменьшения протеинурии или МАУ до величин, близких к нормальным.</a:t>
            </a:r>
          </a:p>
        </p:txBody>
      </p:sp>
      <p:pic>
        <p:nvPicPr>
          <p:cNvPr id="20482" name="Picture 2" descr="http://i.kinja-img.com/gawker-media/image/upload/s--Ok0EYObX--/c_scale,fl_progressive,q_80,w_800/18lps9w1ml1i2jpg.jpg"/>
          <p:cNvPicPr>
            <a:picLocks noChangeAspect="1" noChangeArrowheads="1"/>
          </p:cNvPicPr>
          <p:nvPr/>
        </p:nvPicPr>
        <p:blipFill>
          <a:blip r:embed="rId2" cstate="print"/>
          <a:srcRect/>
          <a:stretch>
            <a:fillRect/>
          </a:stretch>
        </p:blipFill>
        <p:spPr bwMode="auto">
          <a:xfrm>
            <a:off x="3491880" y="3678682"/>
            <a:ext cx="5652120" cy="317931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a:xfrm>
            <a:off x="457200" y="274638"/>
            <a:ext cx="8229600" cy="4738687"/>
          </a:xfrm>
        </p:spPr>
        <p:txBody>
          <a:bodyPr/>
          <a:lstStyle/>
          <a:p>
            <a:pPr algn="l"/>
            <a:r>
              <a:rPr lang="ru-RU" sz="3200" b="1" smtClean="0"/>
              <a:t>                              Продолжение</a:t>
            </a:r>
            <a:r>
              <a:rPr lang="ru-RU" sz="2800" smtClean="0"/>
              <a:t/>
            </a:r>
            <a:br>
              <a:rPr lang="ru-RU" sz="2800" smtClean="0"/>
            </a:br>
            <a:r>
              <a:rPr lang="ru-RU" sz="2800" smtClean="0"/>
              <a:t> 	</a:t>
            </a:r>
            <a:r>
              <a:rPr lang="ru-RU" sz="2400" smtClean="0"/>
              <a:t>При наличии протеинурии или МАУ препаратами выбора являются ИАПФ или БРА с внепочечным путем элиминации. В некоторых случаях возможно назначение комбинации ИАПФ с БРА. Для достижения целевого уровня АД при поражении почек часто требуется комбинированная терапия, включающая диуретик (при нарушении азотовыделительной функции почек - петлевой диуретик) и/или АК. У больных с поражением почек, особенно при СД, с учетом повышенного риска развития ССО часто показана комплексная терапия - АГП, статины, антиагреганты и др.</a:t>
            </a:r>
            <a:endParaRPr lang="ru-RU" sz="28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550"/>
          </a:xfrm>
        </p:spPr>
        <p:txBody>
          <a:bodyPr rtlCol="0">
            <a:normAutofit fontScale="90000"/>
          </a:bodyPr>
          <a:lstStyle/>
          <a:p>
            <a:pPr algn="l" fontAlgn="auto">
              <a:spcAft>
                <a:spcPts val="0"/>
              </a:spcAft>
              <a:defRPr/>
            </a:pPr>
            <a:r>
              <a:rPr lang="ru-RU" sz="2800" b="1" dirty="0" smtClean="0"/>
              <a:t>                                              </a:t>
            </a:r>
            <a:r>
              <a:rPr lang="ru-RU" sz="2800" b="1" u="sng" dirty="0" smtClean="0"/>
              <a:t>АГ у женщин</a:t>
            </a:r>
            <a:r>
              <a:rPr lang="ru-RU" sz="2800" dirty="0" smtClean="0"/>
              <a:t/>
            </a:r>
            <a:br>
              <a:rPr lang="ru-RU" sz="2800" dirty="0" smtClean="0"/>
            </a:br>
            <a:r>
              <a:rPr lang="ru-RU" sz="2800" dirty="0" smtClean="0"/>
              <a:t/>
            </a:r>
            <a:br>
              <a:rPr lang="ru-RU" sz="2800" dirty="0" smtClean="0"/>
            </a:br>
            <a:r>
              <a:rPr lang="ru-RU" sz="2800" dirty="0" smtClean="0"/>
              <a:t>	Эффективность АГТ и польза от ее применения одинаковы у мужчин и женщин. У женщин с АГ применение оральных </a:t>
            </a:r>
            <a:r>
              <a:rPr lang="ru-RU" sz="2800" dirty="0" err="1" smtClean="0"/>
              <a:t>контрацептивов</a:t>
            </a:r>
            <a:r>
              <a:rPr lang="ru-RU" sz="2800" dirty="0" smtClean="0"/>
              <a:t>, содержащих даже низкую дозу эстрогена, противопоказано из-за увеличения риска развития ИМ и МИ. Необходимо использовать только </a:t>
            </a:r>
            <a:r>
              <a:rPr lang="ru-RU" sz="2800" dirty="0" err="1" smtClean="0"/>
              <a:t>про-гестерон-содержащие</a:t>
            </a:r>
            <a:r>
              <a:rPr lang="ru-RU" sz="2800" dirty="0" smtClean="0"/>
              <a:t> препараты, хотя доказательная база пока тоже недостаточна.</a:t>
            </a:r>
            <a:br>
              <a:rPr lang="ru-RU" sz="2800" dirty="0" smtClean="0"/>
            </a:br>
            <a:r>
              <a:rPr lang="ru-RU" sz="2800" dirty="0" smtClean="0"/>
              <a:t>	АГ и связанные с ней осложнения до настоящего времени остаются одной из основных причин заболеваемости и смертности матери, плода и новорожденного. Единого определения АГ при беременности не существует. В настоящее время предпочтительным является определение, основанное на оценке абсолютных уровней АД: САД ≥ 140 мм </a:t>
            </a:r>
            <a:r>
              <a:rPr lang="ru-RU" sz="2800" dirty="0" err="1" smtClean="0"/>
              <a:t>рт.ст</a:t>
            </a:r>
            <a:r>
              <a:rPr lang="ru-RU" sz="2800" dirty="0" smtClean="0"/>
              <a:t>. и ДАД ≥ 90 мм </a:t>
            </a:r>
            <a:r>
              <a:rPr lang="ru-RU" sz="2800" dirty="0" err="1" smtClean="0"/>
              <a:t>рт.ст</a:t>
            </a:r>
            <a:r>
              <a:rPr lang="ru-RU" sz="2800" dirty="0" smtClean="0"/>
              <a:t>.</a:t>
            </a:r>
            <a:endParaRPr lang="ru-RU"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241925"/>
          </a:xfrm>
        </p:spPr>
        <p:txBody>
          <a:bodyPr rtlCol="0">
            <a:normAutofit fontScale="90000"/>
          </a:bodyPr>
          <a:lstStyle/>
          <a:p>
            <a:pPr algn="l" fontAlgn="auto">
              <a:spcAft>
                <a:spcPts val="0"/>
              </a:spcAft>
              <a:defRPr/>
            </a:pPr>
            <a:r>
              <a:rPr lang="ru-RU" sz="2800" b="1" dirty="0" smtClean="0"/>
              <a:t>                                        </a:t>
            </a:r>
            <a:r>
              <a:rPr lang="ru-RU" sz="3100" b="1" dirty="0" smtClean="0"/>
              <a:t> продолжение</a:t>
            </a:r>
            <a:r>
              <a:rPr lang="ru-RU" sz="2800" b="1" dirty="0" smtClean="0"/>
              <a:t/>
            </a:r>
            <a:br>
              <a:rPr lang="ru-RU" sz="2800" b="1" dirty="0" smtClean="0"/>
            </a:br>
            <a:r>
              <a:rPr lang="ru-RU" sz="2800" dirty="0" smtClean="0"/>
              <a:t> 	Необходимо подтвердить повышенное АД, как минимум, двумя измерениями. Высокую диагностическую ценность имеет СМАД, особенно у женщин с ФР, ПОМ, СД или поражением почек. При оценке величины ДАД можно ориентироваться на 5-ю фазу тонов Короткова (исчезновение звуков). В случае сохранения тонов при снижении давления в манжете до 0 мм </a:t>
            </a:r>
            <a:r>
              <a:rPr lang="ru-RU" sz="2800" dirty="0" err="1" smtClean="0"/>
              <a:t>рт.ст</a:t>
            </a:r>
            <a:r>
              <a:rPr lang="ru-RU" sz="2800" dirty="0" smtClean="0"/>
              <a:t>., необходимо ориентироваться на 4 фазу (приглушение звуков).</a:t>
            </a:r>
            <a:br>
              <a:rPr lang="ru-RU" sz="2800" dirty="0" smtClean="0"/>
            </a:br>
            <a:r>
              <a:rPr lang="ru-RU" sz="2800" dirty="0" smtClean="0"/>
              <a:t>	Цель лечения беременных с АГ - предупредить развитие осложнений, обусловленных высоким уровнем АД, обеспечить сохранение беременности, нормальное развитие плода и успешные роды.</a:t>
            </a:r>
            <a:endParaRPr lang="ru-RU" sz="28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7112"/>
          </a:xfrm>
        </p:spPr>
        <p:txBody>
          <a:bodyPr rtlCol="0">
            <a:normAutofit fontScale="90000"/>
          </a:bodyPr>
          <a:lstStyle/>
          <a:p>
            <a:pPr algn="l" fontAlgn="auto">
              <a:spcAft>
                <a:spcPts val="0"/>
              </a:spcAft>
              <a:defRPr/>
            </a:pPr>
            <a:r>
              <a:rPr lang="ru-RU" sz="2800" b="1" dirty="0" smtClean="0"/>
              <a:t>                                             Продолжение</a:t>
            </a:r>
            <a:br>
              <a:rPr lang="ru-RU" sz="2800" b="1" dirty="0" smtClean="0"/>
            </a:br>
            <a:r>
              <a:rPr lang="ru-RU" sz="2800" dirty="0" smtClean="0"/>
              <a:t> 	Целевой уровень АД для беременных менее 140/90 мм </a:t>
            </a:r>
            <a:r>
              <a:rPr lang="ru-RU" sz="2800" dirty="0" err="1" smtClean="0"/>
              <a:t>рт.ст</a:t>
            </a:r>
            <a:r>
              <a:rPr lang="ru-RU" sz="2800" dirty="0" smtClean="0"/>
              <a:t>., но следует избегать эпизодов гипотонии, чтобы не нарушить плацентарный кровоток. </a:t>
            </a:r>
            <a:r>
              <a:rPr lang="ru-RU" sz="2800" dirty="0" err="1" smtClean="0"/>
              <a:t>Немедикаментозное</a:t>
            </a:r>
            <a:r>
              <a:rPr lang="ru-RU" sz="2800" dirty="0" smtClean="0"/>
              <a:t> лечение может быть использовано при АД 140-149/90-94 мм </a:t>
            </a:r>
            <a:r>
              <a:rPr lang="ru-RU" sz="2800" dirty="0" err="1" smtClean="0"/>
              <a:t>рт.ст</a:t>
            </a:r>
            <a:r>
              <a:rPr lang="ru-RU" sz="2800" dirty="0" smtClean="0"/>
              <a:t>. и активном наблюдении. Следует ограничить физическую активность; данных о целесообразности ограничения потребления соли у беременных недостаточно. Снижение веса во время беременности не рекомендуется даже женщинам с избыточной массой тела и ожирением. У женщин с длительно существующей АГ, сопровождающейся ПОМ, а также требовавшей до наступления беременности приема больших доз АГП, во время беременности АГТ должна быть продолжена. </a:t>
            </a:r>
            <a:endParaRPr lang="ru-RU" sz="28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http://gebelikvehesaplama.com/wp-content/uploads/2014/11/hafta-hafta-gebelik-nas%C4%B1l-olur1.jpg"/>
          <p:cNvPicPr>
            <a:picLocks noChangeAspect="1" noChangeArrowheads="1"/>
          </p:cNvPicPr>
          <p:nvPr/>
        </p:nvPicPr>
        <p:blipFill>
          <a:blip r:embed="rId2" cstate="print">
            <a:lum bright="7000" contrast="-24000"/>
          </a:blip>
          <a:srcRect/>
          <a:stretch>
            <a:fillRect/>
          </a:stretch>
        </p:blipFill>
        <p:spPr bwMode="auto">
          <a:xfrm>
            <a:off x="5761387" y="1790056"/>
            <a:ext cx="3382613" cy="5067944"/>
          </a:xfrm>
          <a:prstGeom prst="rect">
            <a:avLst/>
          </a:prstGeom>
          <a:ln>
            <a:noFill/>
          </a:ln>
          <a:effectLst>
            <a:softEdge rad="112500"/>
          </a:effectLst>
        </p:spPr>
      </p:pic>
      <p:sp>
        <p:nvSpPr>
          <p:cNvPr id="37890" name="Заголовок 1"/>
          <p:cNvSpPr>
            <a:spLocks noGrp="1"/>
          </p:cNvSpPr>
          <p:nvPr>
            <p:ph type="title"/>
          </p:nvPr>
        </p:nvSpPr>
        <p:spPr>
          <a:xfrm>
            <a:off x="250825" y="0"/>
            <a:ext cx="7705725" cy="6021388"/>
          </a:xfrm>
        </p:spPr>
        <p:txBody>
          <a:bodyPr/>
          <a:lstStyle/>
          <a:p>
            <a:pPr algn="l"/>
            <a:r>
              <a:rPr lang="ru-RU" sz="2400" b="1" smtClean="0"/>
              <a:t>                                                </a:t>
            </a:r>
            <a:r>
              <a:rPr lang="ru-RU" sz="2800" b="1" smtClean="0"/>
              <a:t> Продолжение</a:t>
            </a:r>
            <a:r>
              <a:rPr lang="ru-RU" sz="2400" b="1" smtClean="0"/>
              <a:t/>
            </a:r>
            <a:br>
              <a:rPr lang="ru-RU" sz="2400" b="1" smtClean="0"/>
            </a:br>
            <a:r>
              <a:rPr lang="ru-RU" sz="2400" b="1" smtClean="0"/>
              <a:t>	</a:t>
            </a:r>
            <a:r>
              <a:rPr lang="ru-RU" sz="2400" smtClean="0"/>
              <a:t>Женщины, у которых АД хорошо контролировалось до беременности, могут принимать те же препараты, за исключением ИАПФ и БРА. Практически все АГП проникают через плаценту и потенциально способны оказывать нежелательное влияние на плод, новорожденного и/или дальнейшее развитие ребенка. Поэтому спектр АГП, используемых при беременности, ограничен. </a:t>
            </a:r>
            <a:br>
              <a:rPr lang="ru-RU" sz="2400" smtClean="0"/>
            </a:br>
            <a:r>
              <a:rPr lang="ru-RU" sz="2400" smtClean="0"/>
              <a:t>	Препаратами первой линии являются метилдопа, дигидропиридиновые АК (нифедипин) и кардио-селективные β-АБ. В качестве дополнительных препаратов для комбинированной терапии</a:t>
            </a:r>
            <a:br>
              <a:rPr lang="ru-RU" sz="2400" smtClean="0"/>
            </a:br>
            <a:r>
              <a:rPr lang="ru-RU" sz="2400" smtClean="0"/>
              <a:t> возможно назначение диуретиков</a:t>
            </a:r>
            <a:br>
              <a:rPr lang="ru-RU" sz="2400" smtClean="0"/>
            </a:br>
            <a:r>
              <a:rPr lang="ru-RU" sz="2400" smtClean="0"/>
              <a:t> (гипотиазид) и ос-АБ.</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Заголовок 1"/>
          <p:cNvSpPr>
            <a:spLocks noGrp="1"/>
          </p:cNvSpPr>
          <p:nvPr>
            <p:ph type="title"/>
          </p:nvPr>
        </p:nvSpPr>
        <p:spPr>
          <a:xfrm>
            <a:off x="468313" y="0"/>
            <a:ext cx="8229600" cy="4090988"/>
          </a:xfrm>
        </p:spPr>
        <p:txBody>
          <a:bodyPr/>
          <a:lstStyle/>
          <a:p>
            <a:pPr algn="l"/>
            <a:r>
              <a:rPr lang="ru-RU" sz="2400" b="1" smtClean="0"/>
              <a:t>                                             </a:t>
            </a:r>
            <a:r>
              <a:rPr lang="ru-RU" sz="2800" b="1" smtClean="0"/>
              <a:t> Продолжение</a:t>
            </a:r>
            <a:r>
              <a:rPr lang="ru-RU" sz="2400" b="1" smtClean="0"/>
              <a:t/>
            </a:r>
            <a:br>
              <a:rPr lang="ru-RU" sz="2400" b="1" smtClean="0"/>
            </a:br>
            <a:r>
              <a:rPr lang="ru-RU" sz="2400" b="1" smtClean="0"/>
              <a:t/>
            </a:r>
            <a:br>
              <a:rPr lang="ru-RU" sz="2400" b="1" smtClean="0"/>
            </a:br>
            <a:r>
              <a:rPr lang="ru-RU" sz="2400" b="1" smtClean="0"/>
              <a:t>	</a:t>
            </a:r>
            <a:r>
              <a:rPr lang="ru-RU" sz="2400" smtClean="0"/>
              <a:t>Противопоказано назначение ИАПФ, БРА и препаратов раувольфии в связи с возможным развитием врожденных уродств и гибели плода. Следует воздержаться от использования малоизученных при беременности АГП, таких как индапамид и агонисты имидазолиновых рецепторов.</a:t>
            </a:r>
          </a:p>
        </p:txBody>
      </p:sp>
      <p:pic>
        <p:nvPicPr>
          <p:cNvPr id="3" name="Picture 2" descr="https://im0-tub-ru.yandex.net/i?id=876bdc5473ee71603e5b9980bcd3a230&amp;n=33&amp;h=190&amp;w=214"/>
          <p:cNvPicPr>
            <a:picLocks noChangeAspect="1" noChangeArrowheads="1"/>
          </p:cNvPicPr>
          <p:nvPr/>
        </p:nvPicPr>
        <p:blipFill>
          <a:blip r:embed="rId2" cstate="print"/>
          <a:srcRect/>
          <a:stretch>
            <a:fillRect/>
          </a:stretch>
        </p:blipFill>
        <p:spPr bwMode="auto">
          <a:xfrm>
            <a:off x="5508104" y="3629866"/>
            <a:ext cx="3635896" cy="3228134"/>
          </a:xfrm>
          <a:prstGeom prst="rect">
            <a:avLst/>
          </a:prstGeom>
          <a:ln>
            <a:noFill/>
          </a:ln>
          <a:effectLst>
            <a:softEdge rad="112500"/>
          </a:effectLst>
        </p:spPr>
      </p:pic>
      <p:pic>
        <p:nvPicPr>
          <p:cNvPr id="38915" name="Picture 2" descr="https://im2-tub-ru.yandex.net/i?id=3a11717fd6b52850c8c0716e283c4d67&amp;n=33&amp;h=190&amp;w=211"/>
          <p:cNvPicPr>
            <a:picLocks noChangeAspect="1" noChangeArrowheads="1"/>
          </p:cNvPicPr>
          <p:nvPr/>
        </p:nvPicPr>
        <p:blipFill>
          <a:blip r:embed="rId3"/>
          <a:srcRect/>
          <a:stretch>
            <a:fillRect/>
          </a:stretch>
        </p:blipFill>
        <p:spPr bwMode="auto">
          <a:xfrm>
            <a:off x="395288" y="3500438"/>
            <a:ext cx="2376487" cy="2139950"/>
          </a:xfrm>
          <a:prstGeom prst="rect">
            <a:avLst/>
          </a:prstGeom>
          <a:noFill/>
          <a:ln w="9525">
            <a:noFill/>
            <a:miter lim="800000"/>
            <a:headEnd/>
            <a:tailEnd/>
          </a:ln>
        </p:spPr>
      </p:pic>
      <p:sp>
        <p:nvSpPr>
          <p:cNvPr id="38916" name="AutoShape 4" descr="http://www.%D0%BD%D0%B0%D0%B9%D1%82%D0%B8-%D0%B2%D1%80%D0%B0%D1%87%D0%B0.%D1%80%D1%84/content/image/preparation/507ab65e95de8.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sr-Cyrl-BA">
              <a:latin typeface="Calibri" pitchFamily="34" charset="0"/>
            </a:endParaRPr>
          </a:p>
        </p:txBody>
      </p:sp>
      <p:sp>
        <p:nvSpPr>
          <p:cNvPr id="38917" name="AutoShape 6" descr="http://www.%D0%BD%D0%B0%D0%B9%D1%82%D0%B8-%D0%B2%D1%80%D0%B0%D1%87%D0%B0.%D1%80%D1%84/content/image/preparation/507ab65e95de8.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sr-Cyrl-BA">
              <a:latin typeface="Calibri" pitchFamily="34" charset="0"/>
            </a:endParaRPr>
          </a:p>
        </p:txBody>
      </p:sp>
      <p:sp>
        <p:nvSpPr>
          <p:cNvPr id="38918" name="AutoShape 8" descr="http://www.%D0%BD%D0%B0%D0%B9%D1%82%D0%B8-%D0%B2%D1%80%D0%B0%D1%87%D0%B0.%D1%80%D1%84/content/image/preparation/507ab65e95de8.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sr-Cyrl-BA">
              <a:latin typeface="Calibri" pitchFamily="34" charset="0"/>
            </a:endParaRPr>
          </a:p>
        </p:txBody>
      </p:sp>
      <p:pic>
        <p:nvPicPr>
          <p:cNvPr id="14346" name="Picture 10" descr="http://www.kursk-esk.ru/_kitsys/skachat.php?dsaic=bridobe/10207.jpg"/>
          <p:cNvPicPr>
            <a:picLocks noChangeAspect="1" noChangeArrowheads="1"/>
          </p:cNvPicPr>
          <p:nvPr/>
        </p:nvPicPr>
        <p:blipFill>
          <a:blip r:embed="rId4" cstate="print"/>
          <a:srcRect t="21526" b="27350"/>
          <a:stretch>
            <a:fillRect/>
          </a:stretch>
        </p:blipFill>
        <p:spPr bwMode="auto">
          <a:xfrm>
            <a:off x="2123728" y="5129808"/>
            <a:ext cx="3380371" cy="172819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Заголовок 1"/>
          <p:cNvSpPr>
            <a:spLocks noGrp="1"/>
          </p:cNvSpPr>
          <p:nvPr>
            <p:ph type="title"/>
          </p:nvPr>
        </p:nvSpPr>
        <p:spPr>
          <a:xfrm>
            <a:off x="457200" y="274638"/>
            <a:ext cx="8229600" cy="4162425"/>
          </a:xfrm>
        </p:spPr>
        <p:txBody>
          <a:bodyPr/>
          <a:lstStyle/>
          <a:p>
            <a:pPr algn="l"/>
            <a:r>
              <a:rPr lang="ru-RU" sz="2800" b="1" smtClean="0"/>
              <a:t>                                   Продолжение</a:t>
            </a:r>
            <a:br>
              <a:rPr lang="ru-RU" sz="2800" b="1" smtClean="0"/>
            </a:br>
            <a:r>
              <a:rPr lang="ru-RU" sz="2800" smtClean="0"/>
              <a:t/>
            </a:r>
            <a:br>
              <a:rPr lang="ru-RU" sz="2800" smtClean="0"/>
            </a:br>
            <a:r>
              <a:rPr lang="ru-RU" sz="2800" smtClean="0"/>
              <a:t>	</a:t>
            </a:r>
            <a:r>
              <a:rPr lang="ru-RU" sz="2400" smtClean="0"/>
              <a:t>САД ≥ 170 и ДАД ≥ 110 мм рт.ст. у беременной женщины расценивают как неотложное состояние, требующее госпитализации. Главное правило при лечении гипертонического криза (ГК) - осторожное и контролируемое снижение АД не более 20% от исходного. Для терапии per os следует использовать метилдопу или нифедипин; при неэффективности возможно кратковременное применение нитропруссида или гидралазина. </a:t>
            </a:r>
            <a:endParaRPr lang="ru-RU" sz="2800" smtClean="0"/>
          </a:p>
        </p:txBody>
      </p:sp>
      <p:pic>
        <p:nvPicPr>
          <p:cNvPr id="39938" name="Picture 2" descr="http://leki.ucoz.ru/foto/nefidipin.jpg"/>
          <p:cNvPicPr>
            <a:picLocks noChangeAspect="1" noChangeArrowheads="1"/>
          </p:cNvPicPr>
          <p:nvPr/>
        </p:nvPicPr>
        <p:blipFill>
          <a:blip r:embed="rId2"/>
          <a:srcRect/>
          <a:stretch>
            <a:fillRect/>
          </a:stretch>
        </p:blipFill>
        <p:spPr bwMode="auto">
          <a:xfrm>
            <a:off x="5867400" y="4005263"/>
            <a:ext cx="2520950" cy="2519362"/>
          </a:xfrm>
          <a:prstGeom prst="rect">
            <a:avLst/>
          </a:prstGeom>
          <a:noFill/>
          <a:ln w="9525">
            <a:noFill/>
            <a:miter lim="800000"/>
            <a:headEnd/>
            <a:tailEnd/>
          </a:ln>
        </p:spPr>
      </p:pic>
      <p:pic>
        <p:nvPicPr>
          <p:cNvPr id="13316" name="Picture 4" descr="http://www.traphaco.com.vn/en/sites/traphaco.vn.en/files/imagecache/ic_195x137/data-migration/TRAPHACO%20%E2%80%94%20Phamaceutical%20products_files/Photo%2839%29"/>
          <p:cNvPicPr>
            <a:picLocks noChangeAspect="1" noChangeArrowheads="1"/>
          </p:cNvPicPr>
          <p:nvPr/>
        </p:nvPicPr>
        <p:blipFill>
          <a:blip r:embed="rId3" cstate="print"/>
          <a:srcRect/>
          <a:stretch>
            <a:fillRect/>
          </a:stretch>
        </p:blipFill>
        <p:spPr bwMode="auto">
          <a:xfrm>
            <a:off x="0" y="4365104"/>
            <a:ext cx="3240801" cy="2276872"/>
          </a:xfrm>
          <a:prstGeom prst="rect">
            <a:avLst/>
          </a:prstGeom>
          <a:ln>
            <a:noFill/>
          </a:ln>
          <a:effectLst>
            <a:softEdge rad="112500"/>
          </a:effectLst>
        </p:spPr>
      </p:pic>
      <p:pic>
        <p:nvPicPr>
          <p:cNvPr id="39940" name="Picture 6" descr="http://vaset.ru/img/40603.jpg"/>
          <p:cNvPicPr>
            <a:picLocks noChangeAspect="1" noChangeArrowheads="1"/>
          </p:cNvPicPr>
          <p:nvPr/>
        </p:nvPicPr>
        <p:blipFill>
          <a:blip r:embed="rId4"/>
          <a:srcRect l="19148" t="12524" r="19148" b="5934"/>
          <a:stretch>
            <a:fillRect/>
          </a:stretch>
        </p:blipFill>
        <p:spPr bwMode="auto">
          <a:xfrm>
            <a:off x="3563938" y="4265613"/>
            <a:ext cx="2087562" cy="2592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Заголовок 1"/>
          <p:cNvSpPr>
            <a:spLocks noGrp="1"/>
          </p:cNvSpPr>
          <p:nvPr>
            <p:ph type="title"/>
          </p:nvPr>
        </p:nvSpPr>
        <p:spPr>
          <a:xfrm>
            <a:off x="457200" y="274638"/>
            <a:ext cx="8229600" cy="3659187"/>
          </a:xfrm>
        </p:spPr>
        <p:txBody>
          <a:bodyPr/>
          <a:lstStyle/>
          <a:p>
            <a:pPr algn="l"/>
            <a:r>
              <a:rPr lang="ru-RU" sz="2800" b="1" smtClean="0"/>
              <a:t>                                      Продолжение</a:t>
            </a:r>
            <a:br>
              <a:rPr lang="ru-RU" sz="2800" b="1" smtClean="0"/>
            </a:br>
            <a:r>
              <a:rPr lang="ru-RU" sz="2800" b="1" smtClean="0"/>
              <a:t/>
            </a:r>
            <a:br>
              <a:rPr lang="ru-RU" sz="2800" b="1" smtClean="0"/>
            </a:br>
            <a:r>
              <a:rPr lang="ru-RU" sz="2400" smtClean="0"/>
              <a:t> 	Для лечения преэклампсии с отеком легких препаратом выбора является нитроглицерин. Его применение возможно не более 4 часов, из-за отрицательного воздействия на плод и риска развития отека мозга у матери. Применение диуретиков не оправдано, т. к. при преэклампсии уменьшается объем циркулирующей крови.</a:t>
            </a:r>
            <a:endParaRPr lang="ru-RU" sz="2800" smtClean="0"/>
          </a:p>
        </p:txBody>
      </p:sp>
      <p:pic>
        <p:nvPicPr>
          <p:cNvPr id="12292" name="Picture 4" descr="http://mtdata.ru/u23/photo552F/20668787609-0/original.jpg"/>
          <p:cNvPicPr>
            <a:picLocks noChangeAspect="1" noChangeArrowheads="1"/>
          </p:cNvPicPr>
          <p:nvPr/>
        </p:nvPicPr>
        <p:blipFill>
          <a:blip r:embed="rId2" cstate="print"/>
          <a:srcRect/>
          <a:stretch>
            <a:fillRect/>
          </a:stretch>
        </p:blipFill>
        <p:spPr bwMode="auto">
          <a:xfrm>
            <a:off x="4067944" y="3573016"/>
            <a:ext cx="4762500" cy="30765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image.weather.com/common/articles/images/asthma1_650x366.jpg"/>
          <p:cNvPicPr>
            <a:picLocks noChangeAspect="1" noChangeArrowheads="1"/>
          </p:cNvPicPr>
          <p:nvPr/>
        </p:nvPicPr>
        <p:blipFill>
          <a:blip r:embed="rId2" cstate="print">
            <a:lum bright="20000" contrast="-7000"/>
          </a:blip>
          <a:srcRect l="24991" r="8715"/>
          <a:stretch>
            <a:fillRect/>
          </a:stretch>
        </p:blipFill>
        <p:spPr bwMode="auto">
          <a:xfrm>
            <a:off x="5039544" y="3371849"/>
            <a:ext cx="4104456" cy="3486151"/>
          </a:xfrm>
          <a:prstGeom prst="rect">
            <a:avLst/>
          </a:prstGeom>
          <a:ln>
            <a:noFill/>
          </a:ln>
          <a:effectLst>
            <a:softEdge rad="112500"/>
          </a:effectLst>
        </p:spPr>
      </p:pic>
      <p:sp>
        <p:nvSpPr>
          <p:cNvPr id="41986" name="Заголовок 1"/>
          <p:cNvSpPr>
            <a:spLocks noGrp="1"/>
          </p:cNvSpPr>
          <p:nvPr>
            <p:ph type="title"/>
          </p:nvPr>
        </p:nvSpPr>
        <p:spPr>
          <a:xfrm>
            <a:off x="457200" y="274638"/>
            <a:ext cx="8229600" cy="5386387"/>
          </a:xfrm>
        </p:spPr>
        <p:txBody>
          <a:bodyPr/>
          <a:lstStyle/>
          <a:p>
            <a:pPr algn="l"/>
            <a:r>
              <a:rPr lang="ru-RU" sz="2400" b="1" smtClean="0"/>
              <a:t>                </a:t>
            </a:r>
            <a:r>
              <a:rPr lang="ru-RU" sz="3200" b="1" u="sng" smtClean="0"/>
              <a:t>АГ в сочетании с патологией легких</a:t>
            </a:r>
            <a:r>
              <a:rPr lang="ru-RU" sz="2400" smtClean="0"/>
              <a:t/>
            </a:r>
            <a:br>
              <a:rPr lang="ru-RU" sz="2400" smtClean="0"/>
            </a:br>
            <a:r>
              <a:rPr lang="ru-RU" sz="2400" smtClean="0"/>
              <a:t/>
            </a:r>
            <a:br>
              <a:rPr lang="ru-RU" sz="2400" smtClean="0"/>
            </a:br>
            <a:r>
              <a:rPr lang="ru-RU" sz="2400" smtClean="0"/>
              <a:t>	Часто АГ ассоциируется с ХОБЛ и БА. В ряде случаев заболевания легких предшествуют развитию АГ. Препаратами выбора у таких пациентов служат БРА и АК. При наличии явных показаний больным ХОБЛ возможно назначение небольших доз некоторых β-АБ - метопролола сукцината замедленного высвобождения, бисопролола, небиволола, карведилола, ИАПФ и диуретиков. 	Лекарственные средства, используемые для лечения бронхообструктивного синдрома, часто повышают АД. Наиболее безопасными в этом отношении являются ипратропиум бромид и ингаляционные глюкокортикоиды.</a:t>
            </a:r>
            <a:br>
              <a:rPr lang="ru-RU" sz="2400" smtClean="0"/>
            </a:br>
            <a:endParaRPr lang="ru-RU" sz="24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a:xfrm>
            <a:off x="179388" y="0"/>
            <a:ext cx="8713787" cy="4941888"/>
          </a:xfrm>
        </p:spPr>
        <p:txBody>
          <a:bodyPr/>
          <a:lstStyle/>
          <a:p>
            <a:pPr algn="l"/>
            <a:r>
              <a:rPr lang="ru-RU" sz="2400" smtClean="0"/>
              <a:t>                                          </a:t>
            </a:r>
            <a:r>
              <a:rPr lang="ru-RU" sz="3200" b="1" smtClean="0"/>
              <a:t> продолжение </a:t>
            </a:r>
            <a:br>
              <a:rPr lang="ru-RU" sz="3200" b="1" smtClean="0"/>
            </a:br>
            <a:r>
              <a:rPr lang="ru-RU" sz="2400" smtClean="0"/>
              <a:t/>
            </a:r>
            <a:br>
              <a:rPr lang="ru-RU" sz="2400" smtClean="0"/>
            </a:br>
            <a:r>
              <a:rPr lang="ru-RU" sz="2400" smtClean="0"/>
              <a:t>	Начальная доза АГП у некоторых пожилых пациентов может быть снижена, вместе с тем у большинства больных этой категории требуется назначение стандартных доз для достижения целевого АД. У пожилых пациентов требуется особая осторожность при назначении и титровании дозы АГП из-за большего риска развития побочных эффектов. При этом особое внимание следует обратить на возможность развития ортостатической гипотонии и измерять АД также в положении стоя. </a:t>
            </a:r>
            <a:br>
              <a:rPr lang="ru-RU" sz="2400" smtClean="0"/>
            </a:br>
            <a:r>
              <a:rPr lang="ru-RU" sz="2400" smtClean="0"/>
              <a:t>	</a:t>
            </a:r>
          </a:p>
        </p:txBody>
      </p:sp>
      <p:pic>
        <p:nvPicPr>
          <p:cNvPr id="33794" name="Picture 2" descr="http://medicineswiki.ru/gipertoniya/wp-content/uploads/2015/08/93123-lecheniya-gipertonicheskoy-bolezni-u-pozhilyh-lyudey.jpg"/>
          <p:cNvPicPr>
            <a:picLocks noChangeAspect="1" noChangeArrowheads="1"/>
          </p:cNvPicPr>
          <p:nvPr/>
        </p:nvPicPr>
        <p:blipFill>
          <a:blip r:embed="rId2" cstate="print"/>
          <a:srcRect/>
          <a:stretch>
            <a:fillRect/>
          </a:stretch>
        </p:blipFill>
        <p:spPr bwMode="auto">
          <a:xfrm>
            <a:off x="5364088" y="3991567"/>
            <a:ext cx="3779912" cy="2866433"/>
          </a:xfrm>
          <a:prstGeom prst="rect">
            <a:avLst/>
          </a:prstGeom>
          <a:ln>
            <a:noFill/>
          </a:ln>
          <a:effectLst>
            <a:softEdge rad="112500"/>
          </a:effectLst>
        </p:spPr>
      </p:pic>
      <p:pic>
        <p:nvPicPr>
          <p:cNvPr id="15363" name="Picture 4" descr="http://www.sherwood-oaks.com/wp-content/uploads/2014/03/153180417.jpg"/>
          <p:cNvPicPr>
            <a:picLocks noChangeAspect="1" noChangeArrowheads="1"/>
          </p:cNvPicPr>
          <p:nvPr/>
        </p:nvPicPr>
        <p:blipFill>
          <a:blip r:embed="rId3"/>
          <a:srcRect/>
          <a:stretch>
            <a:fillRect/>
          </a:stretch>
        </p:blipFill>
        <p:spPr bwMode="auto">
          <a:xfrm>
            <a:off x="1116013" y="4337050"/>
            <a:ext cx="3586162" cy="252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pix.avaxnews.com/avaxnews/95/08/00000895.jpeg"/>
          <p:cNvPicPr>
            <a:picLocks noChangeAspect="1" noChangeArrowheads="1"/>
          </p:cNvPicPr>
          <p:nvPr/>
        </p:nvPicPr>
        <p:blipFill>
          <a:blip r:embed="rId2" cstate="print">
            <a:lum bright="24000" contrast="-16000"/>
          </a:blip>
          <a:srcRect t="12518" b="17936"/>
          <a:stretch>
            <a:fillRect/>
          </a:stretch>
        </p:blipFill>
        <p:spPr bwMode="auto">
          <a:xfrm>
            <a:off x="5049263" y="3257600"/>
            <a:ext cx="4094737" cy="3600400"/>
          </a:xfrm>
          <a:prstGeom prst="rect">
            <a:avLst/>
          </a:prstGeom>
          <a:ln>
            <a:noFill/>
          </a:ln>
          <a:effectLst>
            <a:softEdge rad="112500"/>
          </a:effectLst>
        </p:spPr>
      </p:pic>
      <p:sp>
        <p:nvSpPr>
          <p:cNvPr id="43010" name="Заголовок 1"/>
          <p:cNvSpPr>
            <a:spLocks noGrp="1"/>
          </p:cNvSpPr>
          <p:nvPr>
            <p:ph type="title"/>
          </p:nvPr>
        </p:nvSpPr>
        <p:spPr>
          <a:xfrm>
            <a:off x="457200" y="0"/>
            <a:ext cx="8229600" cy="4941888"/>
          </a:xfrm>
        </p:spPr>
        <p:txBody>
          <a:bodyPr/>
          <a:lstStyle/>
          <a:p>
            <a:pPr algn="l"/>
            <a:r>
              <a:rPr lang="ru-RU" sz="3600" b="1" smtClean="0"/>
              <a:t>                            АГ и СОАС </a:t>
            </a:r>
            <a:r>
              <a:rPr lang="ru-RU" sz="2800" b="1" smtClean="0"/>
              <a:t/>
            </a:r>
            <a:br>
              <a:rPr lang="ru-RU" sz="2800" b="1" smtClean="0"/>
            </a:br>
            <a:r>
              <a:rPr lang="ru-RU" sz="2800" b="1" smtClean="0"/>
              <a:t>	</a:t>
            </a:r>
            <a:r>
              <a:rPr lang="ru-RU" sz="2400" b="1" smtClean="0"/>
              <a:t> Синдром</a:t>
            </a:r>
            <a:r>
              <a:rPr lang="ru-RU" sz="2400" smtClean="0"/>
              <a:t> </a:t>
            </a:r>
            <a:r>
              <a:rPr lang="ru-RU" sz="2400" b="1" smtClean="0"/>
              <a:t>обструктивного</a:t>
            </a:r>
            <a:r>
              <a:rPr lang="ru-RU" sz="2400" smtClean="0"/>
              <a:t> </a:t>
            </a:r>
            <a:r>
              <a:rPr lang="ru-RU" sz="2400" b="1" smtClean="0"/>
              <a:t>апноэ</a:t>
            </a:r>
            <a:r>
              <a:rPr lang="ru-RU" sz="2400" smtClean="0"/>
              <a:t> </a:t>
            </a:r>
            <a:r>
              <a:rPr lang="ru-RU" sz="2400" b="1" smtClean="0"/>
              <a:t>сна</a:t>
            </a:r>
            <a:r>
              <a:rPr lang="ru-RU" sz="2400" smtClean="0"/>
              <a:t> (</a:t>
            </a:r>
            <a:r>
              <a:rPr lang="ru-RU" sz="2400" b="1" smtClean="0"/>
              <a:t>СОАС</a:t>
            </a:r>
            <a:r>
              <a:rPr lang="ru-RU" sz="2400" smtClean="0"/>
              <a:t>)</a:t>
            </a:r>
            <a:r>
              <a:rPr lang="ru-RU" sz="2800" smtClean="0"/>
              <a:t> - состояние, характеризующееся периодическим спаданием верхних дыхательных путей на уровне глотки и прекращением легочной вентиляции при сохраняющихся дыхательных усилиях во время сна с последовательным снижением насыщения крови кислородом, грубой фрагментацией сна и избыточной дневной сонливостью.</a:t>
            </a:r>
            <a:br>
              <a:rPr lang="ru-RU" sz="2800" smtClean="0"/>
            </a:br>
            <a:r>
              <a:rPr lang="ru-RU" sz="2800" smtClean="0"/>
              <a:t>	</a:t>
            </a:r>
          </a:p>
        </p:txBody>
      </p:sp>
      <p:pic>
        <p:nvPicPr>
          <p:cNvPr id="43011" name="Picture 2" descr="http://ultra-lady.ru/wp-content/uploads/2014/03/%D0%BF%D1%80%D0%B8%D1%87%D0%B8%D0%BD%D1%8B-%D1%85%D1%80%D0%B0%D0%BF%D0%B0.jpg"/>
          <p:cNvPicPr>
            <a:picLocks noChangeAspect="1" noChangeArrowheads="1"/>
          </p:cNvPicPr>
          <p:nvPr/>
        </p:nvPicPr>
        <p:blipFill>
          <a:blip r:embed="rId3"/>
          <a:srcRect/>
          <a:stretch>
            <a:fillRect/>
          </a:stretch>
        </p:blipFill>
        <p:spPr bwMode="auto">
          <a:xfrm>
            <a:off x="0" y="4265613"/>
            <a:ext cx="3263900" cy="2592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730625"/>
          </a:xfrm>
        </p:spPr>
        <p:txBody>
          <a:bodyPr rtlCol="0">
            <a:normAutofit fontScale="90000"/>
          </a:bodyPr>
          <a:lstStyle/>
          <a:p>
            <a:pPr algn="l" fontAlgn="auto">
              <a:spcAft>
                <a:spcPts val="0"/>
              </a:spcAft>
              <a:defRPr/>
            </a:pPr>
            <a:r>
              <a:rPr lang="ru-RU" sz="2800" b="1" dirty="0" smtClean="0"/>
              <a:t>                                       Продолжение</a:t>
            </a:r>
            <a:br>
              <a:rPr lang="ru-RU" sz="2800" b="1" dirty="0" smtClean="0"/>
            </a:br>
            <a:r>
              <a:rPr lang="ru-RU" sz="2400" dirty="0" smtClean="0"/>
              <a:t/>
            </a:r>
            <a:br>
              <a:rPr lang="ru-RU" sz="2400" dirty="0" smtClean="0"/>
            </a:br>
            <a:r>
              <a:rPr lang="ru-RU" sz="2400" dirty="0" smtClean="0"/>
              <a:t> 	Наличие СОАС оказывает прямое отрицательное воздействие на </a:t>
            </a:r>
            <a:r>
              <a:rPr lang="ru-RU" sz="2400" dirty="0" err="1" smtClean="0"/>
              <a:t>сердечно-сосудистую</a:t>
            </a:r>
            <a:r>
              <a:rPr lang="ru-RU" sz="2400" dirty="0" smtClean="0"/>
              <a:t> систему, вызывая вазопрессорный эффект, эндотелиальную дисфункцию и </a:t>
            </a:r>
            <a:r>
              <a:rPr lang="ru-RU" sz="2400" dirty="0" err="1" smtClean="0"/>
              <a:t>оксидативный</a:t>
            </a:r>
            <a:r>
              <a:rPr lang="ru-RU" sz="2400" dirty="0" smtClean="0"/>
              <a:t> стресс, что ведет к еще большему повышению АД у пациентов с АГ и увеличивает риск развития ССО. Данный синдром часто сопутствует МС и в настоящее время сочетание этих состояний принято обозначать как синдром Z. Ожирение - основной ФР развития СОАС. До 50% тучных людей имеют СОАС.</a:t>
            </a:r>
            <a:endParaRPr lang="ru-RU" sz="2400" dirty="0"/>
          </a:p>
        </p:txBody>
      </p:sp>
      <p:pic>
        <p:nvPicPr>
          <p:cNvPr id="1026" name="Picture 2" descr="http://content.foto.mail.ru/mail/audi-94.95/_blogs/i-3057.jpg"/>
          <p:cNvPicPr>
            <a:picLocks noChangeAspect="1" noChangeArrowheads="1"/>
          </p:cNvPicPr>
          <p:nvPr/>
        </p:nvPicPr>
        <p:blipFill>
          <a:blip r:embed="rId2" cstate="print"/>
          <a:srcRect l="9891" t="8334" r="8151"/>
          <a:stretch>
            <a:fillRect/>
          </a:stretch>
        </p:blipFill>
        <p:spPr bwMode="auto">
          <a:xfrm>
            <a:off x="323528" y="3933056"/>
            <a:ext cx="4176464" cy="29249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1"/>
          <p:cNvSpPr>
            <a:spLocks noGrp="1"/>
          </p:cNvSpPr>
          <p:nvPr>
            <p:ph type="title"/>
          </p:nvPr>
        </p:nvSpPr>
        <p:spPr>
          <a:xfrm>
            <a:off x="457200" y="274638"/>
            <a:ext cx="8229600" cy="5386387"/>
          </a:xfrm>
        </p:spPr>
        <p:txBody>
          <a:bodyPr/>
          <a:lstStyle/>
          <a:p>
            <a:pPr algn="l"/>
            <a:r>
              <a:rPr lang="ru-RU" sz="2400" b="1" smtClean="0"/>
              <a:t>                                           продолжение</a:t>
            </a:r>
            <a:br>
              <a:rPr lang="ru-RU" sz="2400" b="1" smtClean="0"/>
            </a:br>
            <a:r>
              <a:rPr lang="ru-RU" sz="2400" smtClean="0"/>
              <a:t/>
            </a:r>
            <a:br>
              <a:rPr lang="ru-RU" sz="2400" smtClean="0"/>
            </a:br>
            <a:r>
              <a:rPr lang="ru-RU" sz="2400" smtClean="0"/>
              <a:t>	На наличие СОАС должны быть обследованы пациенты с АГ и ожирением, с резистентностью к АГТ, имеющие недостаточное снижение или повышение АД в ночное время по результатам СМАД. Признаками, позволяющими заподозрить СОАС, являются: беспокойный, неосвежающий сон; учащенное ночное мочеиспускание; дневная сонливость; разбитость, головные боли по утрам; хроническая усталость; снижение памяти и внимания; громкий, прерывистый храп; остановки дыхания во сне; нарастание массы тела и снижение потенции. Для первичной диагностики СОАС можно использовать опросник "Epworth Sleepiness Scale".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2" descr="http://bigslide.ru/images/14/13288/831/img8.jpg"/>
          <p:cNvPicPr>
            <a:picLocks noChangeAspect="1" noChangeArrowheads="1"/>
          </p:cNvPicPr>
          <p:nvPr/>
        </p:nvPicPr>
        <p:blipFill>
          <a:blip r:embed="rId2"/>
          <a:srcRect l="15466" t="30338" r="9937"/>
          <a:stretch>
            <a:fillRect/>
          </a:stretch>
        </p:blipFill>
        <p:spPr bwMode="auto">
          <a:xfrm>
            <a:off x="3924300" y="2724150"/>
            <a:ext cx="5219700" cy="4133850"/>
          </a:xfrm>
          <a:prstGeom prst="rect">
            <a:avLst/>
          </a:prstGeom>
          <a:noFill/>
          <a:ln w="9525">
            <a:noFill/>
            <a:miter lim="800000"/>
            <a:headEnd/>
            <a:tailEnd/>
          </a:ln>
        </p:spPr>
      </p:pic>
      <p:sp>
        <p:nvSpPr>
          <p:cNvPr id="2" name="Заголовок 1"/>
          <p:cNvSpPr>
            <a:spLocks noGrp="1"/>
          </p:cNvSpPr>
          <p:nvPr>
            <p:ph type="title"/>
          </p:nvPr>
        </p:nvSpPr>
        <p:spPr>
          <a:xfrm>
            <a:off x="250825" y="0"/>
            <a:ext cx="8713788" cy="4797425"/>
          </a:xfrm>
        </p:spPr>
        <p:txBody>
          <a:bodyPr rtlCol="0">
            <a:normAutofit fontScale="90000"/>
          </a:bodyPr>
          <a:lstStyle/>
          <a:p>
            <a:pPr algn="l" fontAlgn="auto">
              <a:spcAft>
                <a:spcPts val="0"/>
              </a:spcAft>
              <a:defRPr/>
            </a:pPr>
            <a:r>
              <a:rPr lang="ru-RU" sz="2800" b="1" dirty="0" smtClean="0"/>
              <a:t>                                   продолжение</a:t>
            </a:r>
            <a:r>
              <a:rPr lang="ru-RU" sz="2400" dirty="0" smtClean="0"/>
              <a:t/>
            </a:r>
            <a:br>
              <a:rPr lang="ru-RU" sz="2400" dirty="0" smtClean="0"/>
            </a:br>
            <a:r>
              <a:rPr lang="ru-RU" sz="2400" dirty="0" smtClean="0"/>
              <a:t>	Информацию, достаточную для постановки диагноза и установления степени тяжести СОАС, позволяет получить </a:t>
            </a:r>
            <a:r>
              <a:rPr lang="ru-RU" sz="2400" dirty="0" err="1" smtClean="0"/>
              <a:t>кардиореспираторное</a:t>
            </a:r>
            <a:r>
              <a:rPr lang="ru-RU" sz="2400" dirty="0" smtClean="0"/>
              <a:t> </a:t>
            </a:r>
            <a:r>
              <a:rPr lang="ru-RU" sz="2400" dirty="0" err="1" smtClean="0"/>
              <a:t>мониторирование</a:t>
            </a:r>
            <a:r>
              <a:rPr lang="ru-RU" sz="2400" dirty="0" smtClean="0"/>
              <a:t>. Однако золотым стандартом остается </a:t>
            </a:r>
            <a:r>
              <a:rPr lang="ru-RU" sz="2400" dirty="0" err="1" smtClean="0"/>
              <a:t>полисомнографическое</a:t>
            </a:r>
            <a:r>
              <a:rPr lang="ru-RU" sz="2400" dirty="0" smtClean="0"/>
              <a:t> исследование. Для оценки степени тяжести СОАС рассчитывают индекс </a:t>
            </a:r>
            <a:r>
              <a:rPr lang="ru-RU" sz="2400" dirty="0" err="1" smtClean="0"/>
              <a:t>апное</a:t>
            </a:r>
            <a:r>
              <a:rPr lang="ru-RU" sz="2400" dirty="0" smtClean="0"/>
              <a:t>/</a:t>
            </a:r>
            <a:r>
              <a:rPr lang="ru-RU" sz="2400" dirty="0" err="1" smtClean="0"/>
              <a:t>гипопное</a:t>
            </a:r>
            <a:r>
              <a:rPr lang="ru-RU" sz="2400" dirty="0" smtClean="0"/>
              <a:t> за </a:t>
            </a:r>
            <a:br>
              <a:rPr lang="ru-RU" sz="2400" dirty="0" smtClean="0"/>
            </a:br>
            <a:r>
              <a:rPr lang="ru-RU" sz="2400" dirty="0" smtClean="0"/>
              <a:t>один час ночного сна. </a:t>
            </a:r>
            <a:br>
              <a:rPr lang="ru-RU" sz="2400" dirty="0" smtClean="0"/>
            </a:br>
            <a:r>
              <a:rPr lang="ru-RU" sz="2400" dirty="0" smtClean="0"/>
              <a:t>Легкое течение - от 5до 15;</a:t>
            </a:r>
            <a:br>
              <a:rPr lang="ru-RU" sz="2400" dirty="0" smtClean="0"/>
            </a:br>
            <a:r>
              <a:rPr lang="ru-RU" sz="2400" dirty="0" smtClean="0"/>
              <a:t> течение средней тяжести – </a:t>
            </a:r>
            <a:br>
              <a:rPr lang="ru-RU" sz="2400" dirty="0" smtClean="0"/>
            </a:br>
            <a:r>
              <a:rPr lang="ru-RU" sz="2400" dirty="0" smtClean="0"/>
              <a:t>от 15 до 30 приступов и </a:t>
            </a:r>
            <a:br>
              <a:rPr lang="ru-RU" sz="2400" dirty="0" smtClean="0"/>
            </a:br>
            <a:r>
              <a:rPr lang="ru-RU" sz="2400" dirty="0" smtClean="0"/>
              <a:t>тяжелое течение - более 30 </a:t>
            </a:r>
            <a:br>
              <a:rPr lang="ru-RU" sz="2400" dirty="0" smtClean="0"/>
            </a:br>
            <a:r>
              <a:rPr lang="ru-RU" sz="2400" dirty="0" smtClean="0"/>
              <a:t>приступов в час.</a:t>
            </a:r>
            <a:endParaRPr lang="ru-RU"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a:xfrm>
            <a:off x="457200" y="274638"/>
            <a:ext cx="8229600" cy="5314950"/>
          </a:xfrm>
        </p:spPr>
        <p:txBody>
          <a:bodyPr/>
          <a:lstStyle/>
          <a:p>
            <a:pPr algn="l"/>
            <a:r>
              <a:rPr lang="ru-RU" sz="2800" b="1" smtClean="0"/>
              <a:t>                                  продолжение</a:t>
            </a:r>
            <a:br>
              <a:rPr lang="ru-RU" sz="2800" b="1" smtClean="0"/>
            </a:br>
            <a:r>
              <a:rPr lang="ru-RU" sz="2400" smtClean="0"/>
              <a:t/>
            </a:r>
            <a:br>
              <a:rPr lang="ru-RU" sz="2400" smtClean="0"/>
            </a:br>
            <a:r>
              <a:rPr lang="ru-RU" sz="2400" smtClean="0"/>
              <a:t>	Лечение больных с СОАС включает в себя снижение веса у больных с ожирением, отказ от курения, отказ от приема транквилизаторов и снотворных препаратов, мероприятия направленные на обеспечение свободного носового дыхания, а также позиционное лечение (обеспечение правильного положения головы по отношению к туловищу). Основной метод лечения больных с СОАС - создание постоянного положительного давления воздуха в дыхательных путях - СРАР (Continuous Positive Airways Pressure). При СРАР-терапии под давлением нагнетаемого воздуха расширяются и в дальнейшем не спадаются верхние дыхательные пути.</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1908175" y="3141663"/>
            <a:ext cx="4475163" cy="498475"/>
          </a:xfrm>
        </p:spPr>
        <p:txBody>
          <a:bodyPr rtlCol="0">
            <a:normAutofit fontScale="90000"/>
          </a:bodyPr>
          <a:lstStyle/>
          <a:p>
            <a:pPr fontAlgn="auto">
              <a:spcAft>
                <a:spcPts val="0"/>
              </a:spcAft>
              <a:defRPr/>
            </a:pPr>
            <a:endParaRPr lang="ru-RU" dirty="0"/>
          </a:p>
        </p:txBody>
      </p:sp>
      <p:pic>
        <p:nvPicPr>
          <p:cNvPr id="48130" name="Picture 2" descr="http://rpp.nashaucheba.ru/pars_docs/refs/83/82681/img8.jpg"/>
          <p:cNvPicPr>
            <a:picLocks noChangeAspect="1" noChangeArrowheads="1"/>
          </p:cNvPicPr>
          <p:nvPr/>
        </p:nvPicPr>
        <p:blipFill>
          <a:blip r:embed="rId2"/>
          <a:srcRect l="14175" t="20160" r="12115"/>
          <a:stretch>
            <a:fillRect/>
          </a:stretch>
        </p:blipFill>
        <p:spPr bwMode="auto">
          <a:xfrm>
            <a:off x="684213" y="260350"/>
            <a:ext cx="7704137" cy="625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Заголовок 1"/>
          <p:cNvSpPr>
            <a:spLocks noGrp="1"/>
          </p:cNvSpPr>
          <p:nvPr>
            <p:ph type="title"/>
          </p:nvPr>
        </p:nvSpPr>
        <p:spPr/>
        <p:txBody>
          <a:bodyPr/>
          <a:lstStyle/>
          <a:p>
            <a:endParaRPr lang="sr-Cyrl-BA" smtClean="0"/>
          </a:p>
        </p:txBody>
      </p:sp>
      <p:pic>
        <p:nvPicPr>
          <p:cNvPr id="49154" name="Picture 2" descr="http://www.hostband.ru/wp-content/uploads/2015/04/zdorovy.jpg"/>
          <p:cNvPicPr>
            <a:picLocks noChangeAspect="1" noChangeArrowheads="1"/>
          </p:cNvPicPr>
          <p:nvPr/>
        </p:nvPicPr>
        <p:blipFill>
          <a:blip r:embed="rId2"/>
          <a:srcRect l="11340" t="20227" r="8336" b="10242"/>
          <a:stretch>
            <a:fillRect/>
          </a:stretch>
        </p:blipFill>
        <p:spPr bwMode="auto">
          <a:xfrm>
            <a:off x="0" y="0"/>
            <a:ext cx="92551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a:xfrm>
            <a:off x="457200" y="0"/>
            <a:ext cx="8229600" cy="4365625"/>
          </a:xfrm>
        </p:spPr>
        <p:txBody>
          <a:bodyPr/>
          <a:lstStyle/>
          <a:p>
            <a:pPr algn="l"/>
            <a:r>
              <a:rPr lang="ru-RU" sz="2400" smtClean="0"/>
              <a:t>	                            </a:t>
            </a:r>
            <a:r>
              <a:rPr lang="ru-RU" sz="2800" b="1" smtClean="0"/>
              <a:t>продолжение</a:t>
            </a:r>
            <a:br>
              <a:rPr lang="ru-RU" sz="2800" b="1" smtClean="0"/>
            </a:br>
            <a:r>
              <a:rPr lang="ru-RU" sz="2400" smtClean="0"/>
              <a:t/>
            </a:r>
            <a:br>
              <a:rPr lang="ru-RU" sz="2400" smtClean="0"/>
            </a:br>
            <a:r>
              <a:rPr lang="ru-RU" sz="2400" smtClean="0"/>
              <a:t>	Целевой уровень АД при систолодиастолической АГ должен быть 130–139/80–89 мм рт. ст., и для его достижения часто требуется комбинация 2 и более АГП. При ИСАГ целевой уровень САД должен быть менее 150 мм рт.ст. Оптимальный уровень ДАД у пожилых больных точно не определен, но по результатам анализа ряда исследований снижение ДАД&lt;70 мм рт. ст. и особенно &lt;60 мм рт.ст. сопровождается ухудшением прогноза.</a:t>
            </a:r>
          </a:p>
        </p:txBody>
      </p:sp>
      <p:pic>
        <p:nvPicPr>
          <p:cNvPr id="6148" name="Picture 4" descr="http://boltahindustan.com/wp-content/uploads/2015/11/article-2526475-1A34445A00000578-711_634x440.jpg"/>
          <p:cNvPicPr>
            <a:picLocks noChangeAspect="1" noChangeArrowheads="1"/>
          </p:cNvPicPr>
          <p:nvPr/>
        </p:nvPicPr>
        <p:blipFill>
          <a:blip r:embed="rId2" cstate="print"/>
          <a:srcRect/>
          <a:stretch>
            <a:fillRect/>
          </a:stretch>
        </p:blipFill>
        <p:spPr bwMode="auto">
          <a:xfrm>
            <a:off x="5076056" y="4034821"/>
            <a:ext cx="4067944" cy="282317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090987"/>
          </a:xfrm>
        </p:spPr>
        <p:txBody>
          <a:bodyPr rtlCol="0">
            <a:normAutofit fontScale="90000"/>
          </a:bodyPr>
          <a:lstStyle/>
          <a:p>
            <a:pPr algn="l" fontAlgn="auto">
              <a:spcAft>
                <a:spcPts val="0"/>
              </a:spcAft>
              <a:defRPr/>
            </a:pPr>
            <a:r>
              <a:rPr lang="ru-RU" sz="2800" dirty="0" smtClean="0"/>
              <a:t>                                     </a:t>
            </a:r>
            <a:r>
              <a:rPr lang="ru-RU" sz="2800" b="1" dirty="0" smtClean="0"/>
              <a:t>продолжение </a:t>
            </a:r>
            <a:br>
              <a:rPr lang="ru-RU" sz="2800" b="1" dirty="0" smtClean="0"/>
            </a:br>
            <a:r>
              <a:rPr lang="ru-RU" sz="2800" dirty="0" smtClean="0"/>
              <a:t/>
            </a:r>
            <a:br>
              <a:rPr lang="ru-RU" sz="2800" dirty="0" smtClean="0"/>
            </a:br>
            <a:r>
              <a:rPr lang="ru-RU" sz="2800" dirty="0" smtClean="0"/>
              <a:t>	У большинства пожилых пациентов имеются другие ФР, ПОМ и АКС, что необходимо учитывать при выборе АГП первого ряда. У пациентов старше 80 лет АГТ </a:t>
            </a:r>
            <a:r>
              <a:rPr lang="ru-RU" sz="2800" dirty="0" err="1" smtClean="0"/>
              <a:t>индапамидом</a:t>
            </a:r>
            <a:r>
              <a:rPr lang="ru-RU" sz="2800" dirty="0" smtClean="0"/>
              <a:t> с возможным добавлением </a:t>
            </a:r>
            <a:r>
              <a:rPr lang="ru-RU" sz="2800" dirty="0" err="1" smtClean="0"/>
              <a:t>периндоприла</a:t>
            </a:r>
            <a:r>
              <a:rPr lang="ru-RU" sz="2800" dirty="0" smtClean="0"/>
              <a:t> достоверно уменьшает риск развития ССО и общую смертность . Поэтому необходимость проведения эффективной АГТ у пациентов любого возраста не вызывает сомнений.</a:t>
            </a:r>
            <a:endParaRPr lang="ru-RU" sz="2800" dirty="0"/>
          </a:p>
        </p:txBody>
      </p:sp>
      <p:pic>
        <p:nvPicPr>
          <p:cNvPr id="3" name="Picture 2" descr="http://www.applehealthwellness.com/wp-content/uploads/2015/03/WEIGHTLOSS.png"/>
          <p:cNvPicPr>
            <a:picLocks noChangeAspect="1" noChangeArrowheads="1"/>
          </p:cNvPicPr>
          <p:nvPr/>
        </p:nvPicPr>
        <p:blipFill>
          <a:blip r:embed="rId2" cstate="print"/>
          <a:srcRect/>
          <a:stretch>
            <a:fillRect/>
          </a:stretch>
        </p:blipFill>
        <p:spPr bwMode="auto">
          <a:xfrm>
            <a:off x="4527376" y="3719794"/>
            <a:ext cx="4616624" cy="313820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http://www.med007.ru/_pu/16/46279428.jpg"/>
          <p:cNvPicPr>
            <a:picLocks noChangeAspect="1" noChangeArrowheads="1"/>
          </p:cNvPicPr>
          <p:nvPr/>
        </p:nvPicPr>
        <p:blipFill>
          <a:blip r:embed="rId2"/>
          <a:srcRect/>
          <a:stretch>
            <a:fillRect/>
          </a:stretch>
        </p:blipFill>
        <p:spPr bwMode="auto">
          <a:xfrm>
            <a:off x="3924300" y="2997200"/>
            <a:ext cx="4968875" cy="3613150"/>
          </a:xfrm>
          <a:prstGeom prst="rect">
            <a:avLst/>
          </a:prstGeom>
          <a:noFill/>
          <a:ln w="9525">
            <a:noFill/>
            <a:miter lim="800000"/>
            <a:headEnd/>
            <a:tailEnd/>
          </a:ln>
        </p:spPr>
      </p:pic>
      <p:sp>
        <p:nvSpPr>
          <p:cNvPr id="2" name="Заголовок 1"/>
          <p:cNvSpPr>
            <a:spLocks noGrp="1"/>
          </p:cNvSpPr>
          <p:nvPr>
            <p:ph type="title"/>
          </p:nvPr>
        </p:nvSpPr>
        <p:spPr>
          <a:xfrm>
            <a:off x="457200" y="0"/>
            <a:ext cx="8229600" cy="4365625"/>
          </a:xfrm>
        </p:spPr>
        <p:txBody>
          <a:bodyPr rtlCol="0">
            <a:normAutofit fontScale="90000"/>
          </a:bodyPr>
          <a:lstStyle/>
          <a:p>
            <a:pPr algn="l" fontAlgn="auto">
              <a:spcAft>
                <a:spcPts val="0"/>
              </a:spcAft>
              <a:defRPr/>
            </a:pPr>
            <a:r>
              <a:rPr lang="ru-RU" sz="2700" b="1" dirty="0" smtClean="0"/>
              <a:t>                                         </a:t>
            </a:r>
            <a:r>
              <a:rPr lang="ru-RU" sz="3600" b="1" dirty="0" smtClean="0"/>
              <a:t>АГ и МС</a:t>
            </a:r>
            <a:r>
              <a:rPr lang="ru-RU" sz="2700" b="1" dirty="0" smtClean="0"/>
              <a:t/>
            </a:r>
            <a:br>
              <a:rPr lang="ru-RU" sz="2700" b="1" dirty="0" smtClean="0"/>
            </a:br>
            <a:r>
              <a:rPr lang="ru-RU" sz="2700" b="1" dirty="0" smtClean="0"/>
              <a:t/>
            </a:r>
            <a:br>
              <a:rPr lang="ru-RU" sz="2700" b="1" dirty="0" smtClean="0"/>
            </a:br>
            <a:r>
              <a:rPr lang="ru-RU" sz="2700" b="1" dirty="0" smtClean="0"/>
              <a:t>	</a:t>
            </a:r>
            <a:r>
              <a:rPr lang="ru-RU" sz="2700" dirty="0" smtClean="0"/>
              <a:t>Наличие МС в 3–6 раз повышает риск развития СД типа 2 и АГ, ассоциируется с большей частотой встречаемости ПОМ, увеличивает риск ССО и смерти от них. Основой лечения пациента с МС являются </a:t>
            </a:r>
            <a:r>
              <a:rPr lang="ru-RU" sz="2700" dirty="0" err="1" smtClean="0"/>
              <a:t>немедикаментозные</a:t>
            </a:r>
            <a:r>
              <a:rPr lang="ru-RU" sz="2700" dirty="0" smtClean="0"/>
              <a:t> мероприятия, направленные на формирование здорового ОЖ и уменьшение массы тела. </a:t>
            </a:r>
            <a:br>
              <a:rPr lang="ru-RU" sz="2700" dirty="0" smtClean="0"/>
            </a:br>
            <a:r>
              <a:rPr lang="ru-RU" sz="2700" dirty="0" smtClean="0"/>
              <a:t>	</a:t>
            </a:r>
            <a:r>
              <a:rPr lang="ru-RU" sz="1800" dirty="0" smtClean="0"/>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4" descr="http://www.lifestylemedium.com/wp-content/uploads/2015/08/weight-loss-no-diet.jpg"/>
          <p:cNvPicPr>
            <a:picLocks noChangeAspect="1" noChangeArrowheads="1"/>
          </p:cNvPicPr>
          <p:nvPr/>
        </p:nvPicPr>
        <p:blipFill>
          <a:blip r:embed="rId2"/>
          <a:srcRect r="5940" b="4070"/>
          <a:stretch>
            <a:fillRect/>
          </a:stretch>
        </p:blipFill>
        <p:spPr bwMode="auto">
          <a:xfrm>
            <a:off x="5724525" y="2409825"/>
            <a:ext cx="3419475" cy="4448175"/>
          </a:xfrm>
          <a:prstGeom prst="rect">
            <a:avLst/>
          </a:prstGeom>
          <a:noFill/>
          <a:ln w="9525">
            <a:noFill/>
            <a:miter lim="800000"/>
            <a:headEnd/>
            <a:tailEnd/>
          </a:ln>
        </p:spPr>
      </p:pic>
      <p:sp>
        <p:nvSpPr>
          <p:cNvPr id="19458" name="Заголовок 1"/>
          <p:cNvSpPr>
            <a:spLocks noGrp="1"/>
          </p:cNvSpPr>
          <p:nvPr>
            <p:ph type="title"/>
          </p:nvPr>
        </p:nvSpPr>
        <p:spPr>
          <a:xfrm>
            <a:off x="457200" y="274638"/>
            <a:ext cx="8229600" cy="3441700"/>
          </a:xfrm>
        </p:spPr>
        <p:txBody>
          <a:bodyPr/>
          <a:lstStyle/>
          <a:p>
            <a:pPr algn="l"/>
            <a:r>
              <a:rPr lang="ru-RU" sz="2800" b="1" smtClean="0"/>
              <a:t>                                   Продолжение</a:t>
            </a:r>
            <a:br>
              <a:rPr lang="ru-RU" sz="2800" b="1" smtClean="0"/>
            </a:br>
            <a:r>
              <a:rPr lang="ru-RU" sz="2400" smtClean="0"/>
              <a:t/>
            </a:r>
            <a:br>
              <a:rPr lang="ru-RU" sz="2400" smtClean="0"/>
            </a:br>
            <a:r>
              <a:rPr lang="ru-RU" sz="2400" smtClean="0"/>
              <a:t> 	Обязательной является коррекция имеющихся нарушений углеводного, липидного и пуринового обмена. Пациентам с МС в случае повышения АД≥140/90 мм рт. ст. необходимо назначить АГП и проводить терапию, направленную на устранение абдоминального ожирения, инсулинорезистентности, гипергликемии, ДЛТ.</a:t>
            </a:r>
          </a:p>
        </p:txBody>
      </p:sp>
      <p:pic>
        <p:nvPicPr>
          <p:cNvPr id="5122" name="Picture 2" descr="http://kiev-lib.ru/images/menopauzalnyy-metabolicheskiy-sindrom-klinika-diagnostika-lechenie-nauchno-prakticheskoe-rukovodstvo-19695-large.jpg"/>
          <p:cNvPicPr>
            <a:picLocks noChangeAspect="1" noChangeArrowheads="1"/>
          </p:cNvPicPr>
          <p:nvPr/>
        </p:nvPicPr>
        <p:blipFill>
          <a:blip r:embed="rId3" cstate="print"/>
          <a:srcRect l="20874" t="13780" b="10621"/>
          <a:stretch>
            <a:fillRect/>
          </a:stretch>
        </p:blipFill>
        <p:spPr bwMode="auto">
          <a:xfrm>
            <a:off x="467544" y="3547691"/>
            <a:ext cx="2771800" cy="331030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250825" y="0"/>
            <a:ext cx="8642350" cy="6597650"/>
          </a:xfrm>
        </p:spPr>
        <p:txBody>
          <a:bodyPr/>
          <a:lstStyle/>
          <a:p>
            <a:pPr algn="l"/>
            <a:r>
              <a:rPr lang="ru-RU" sz="2800" b="1" smtClean="0"/>
              <a:t>                                      продолжение </a:t>
            </a:r>
            <a:r>
              <a:rPr lang="ru-RU" sz="2400" b="1" smtClean="0"/>
              <a:t/>
            </a:r>
            <a:br>
              <a:rPr lang="ru-RU" sz="2400" b="1" smtClean="0"/>
            </a:br>
            <a:r>
              <a:rPr lang="ru-RU" sz="2400" smtClean="0"/>
              <a:t/>
            </a:r>
            <a:br>
              <a:rPr lang="ru-RU" sz="2400" smtClean="0"/>
            </a:br>
            <a:r>
              <a:rPr lang="ru-RU" sz="2400" smtClean="0"/>
              <a:t>	Препаратами первого выбора для лечения АГ у больных с МС являются ИАПФ и БРА, для которых доказана метаболическая нейтральность и органопротективное действие. БРА, активирующие </a:t>
            </a:r>
            <a:r>
              <a:rPr lang="en-US" sz="2400" smtClean="0"/>
              <a:t>PPAR-</a:t>
            </a:r>
            <a:r>
              <a:rPr lang="ru-RU" sz="2400" smtClean="0"/>
              <a:t>гамма-рецепторы (</a:t>
            </a:r>
            <a:r>
              <a:rPr lang="en-US" sz="2400" smtClean="0"/>
              <a:t>peroxisome</a:t>
            </a:r>
            <a:br>
              <a:rPr lang="en-US" sz="2400" smtClean="0"/>
            </a:br>
            <a:r>
              <a:rPr lang="en-US" sz="2400" smtClean="0"/>
              <a:t>proliferative activated-gamma reseptor), </a:t>
            </a:r>
            <a:r>
              <a:rPr lang="ru-RU" sz="2400" smtClean="0"/>
              <a:t>например телмисартан, обладают дополнительными свойствами: уменьшают инсулинорезистентность, оказывают положительное влияние на углеводный, липидный обмен и функцию эндотелия. </a:t>
            </a:r>
            <a:br>
              <a:rPr lang="ru-RU" sz="2400" smtClean="0"/>
            </a:br>
            <a:r>
              <a:rPr lang="ru-RU" sz="2400" smtClean="0"/>
              <a:t>	При недостаточной эффективности монотерапии для достижения целевого уровня АД к ним целесообразно присоединять АК или агонисты имидазолиновых рецепторов. Доказано, что эти комбинации хорошо снижают АД, благоприятно воздействуют на органы-мишени и снижают риск развития СД.</a:t>
            </a:r>
            <a:r>
              <a:rPr lang="ru-RU" sz="2000" smtClean="0"/>
              <a:t/>
            </a:r>
            <a:br>
              <a:rPr lang="ru-RU" sz="2000" smtClean="0"/>
            </a:br>
            <a:endParaRPr lang="ru-RU" sz="20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a:xfrm>
            <a:off x="179388" y="0"/>
            <a:ext cx="8785225" cy="6021388"/>
          </a:xfrm>
        </p:spPr>
        <p:txBody>
          <a:bodyPr/>
          <a:lstStyle/>
          <a:p>
            <a:pPr algn="l"/>
            <a:r>
              <a:rPr lang="ru-RU" sz="2800" b="1" smtClean="0"/>
              <a:t>                                         продолжение </a:t>
            </a:r>
            <a:r>
              <a:rPr lang="ru-RU" sz="2400" b="1" smtClean="0"/>
              <a:t/>
            </a:r>
            <a:br>
              <a:rPr lang="ru-RU" sz="2400" b="1" smtClean="0"/>
            </a:br>
            <a:r>
              <a:rPr lang="ru-RU" sz="2400" smtClean="0"/>
              <a:t/>
            </a:r>
            <a:br>
              <a:rPr lang="ru-RU" sz="2400" smtClean="0"/>
            </a:br>
            <a:r>
              <a:rPr lang="ru-RU" sz="2400" smtClean="0"/>
              <a:t>	Без наличия отчетливых показаний больным с АГ и МС не следует назначать β-АБ, поскольку многие из них негативно влияют на чувствительность к инсулину, углеводный и липидный обмен. Исключением являются небиволол, бисопролол, метопролола сукцинат замедленного высвобождения и карведилол, которые могут быть рекомендованы для лечения пациентов с АГ и МС в составе комбинированной терапии. </a:t>
            </a:r>
            <a:br>
              <a:rPr lang="ru-RU" sz="2400" smtClean="0"/>
            </a:br>
            <a:r>
              <a:rPr lang="ru-RU" sz="2400" smtClean="0"/>
              <a:t>	Тиазидные или петлевые диуретики также могут быть назначены пациентам с АГ и МС в составе комбинированной терапии с ИАПФ или БРА. Пациентам с АГ при наличии метаболических нарушений следует избегать комбинации β-АБ и диуретика, так как оба препарата неблагоприятно влияют на липидный, углеводный и пуриновый обмен.</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TotalTime>
  <Words>2175</Words>
  <Application>Microsoft Office PowerPoint</Application>
  <PresentationFormat>On-screen Show (4:3)</PresentationFormat>
  <Paragraphs>36</Paragraphs>
  <Slides>36</Slides>
  <Notes>0</Notes>
  <HiddenSlides>0</HiddenSlides>
  <MMClips>0</MMClips>
  <ScaleCrop>false</ScaleCrop>
  <HeadingPairs>
    <vt:vector size="6" baseType="variant">
      <vt:variant>
        <vt:lpstr>Использованные шрифты</vt:lpstr>
      </vt:variant>
      <vt:variant>
        <vt:i4>2</vt:i4>
      </vt:variant>
      <vt:variant>
        <vt:lpstr>Шаблон оформления</vt:lpstr>
      </vt:variant>
      <vt:variant>
        <vt:i4>1</vt:i4>
      </vt:variant>
      <vt:variant>
        <vt:lpstr>Заголовки слайдов</vt:lpstr>
      </vt:variant>
      <vt:variant>
        <vt:i4>36</vt:i4>
      </vt:variant>
    </vt:vector>
  </HeadingPairs>
  <TitlesOfParts>
    <vt:vector size="39" baseType="lpstr">
      <vt:lpstr>Calibri</vt:lpstr>
      <vt:lpstr>Arial</vt:lpstr>
      <vt:lpstr>Тема Office</vt:lpstr>
      <vt:lpstr>Особенности лечения артериальной гипертензии у отдельных групп больных</vt:lpstr>
      <vt:lpstr>                                   АГ у лиц пожилого возраста               Результаты рандомизированных исследований свидетельствуют о том, что АГТ снижает риск ССЗ и смертности у пожилых больных с систолодиастолической АГ и ИСАГ .          Принципы лечения пожилых больных АГ такие же, как и для общей популяции. Лечение следует начинать с изменения ОЖ. Ограничение потребления поваренной соли и уменьшение массы тела у этой категории больных оказывают существенный антигипертензивный эффект.           Для лечения ИСАГ в пожилом возрасте наиболее  эффективны ТД и дигидропиридиновые АК, что доказано по результатам завершенных крупномасштабных исследований. Для медикаментозной терапии у пожилых больных с систолодиастолической АГ препаратами первого выбора являются ТД, дигидропиридиновые АК и БРА . </vt:lpstr>
      <vt:lpstr>                                           продолжение    Начальная доза АГП у некоторых пожилых пациентов может быть снижена, вместе с тем у большинства больных этой категории требуется назначение стандартных доз для достижения целевого АД. У пожилых пациентов требуется особая осторожность при назначении и титровании дозы АГП из-за большего риска развития побочных эффектов. При этом особое внимание следует обратить на возможность развития ортостатической гипотонии и измерять АД также в положении стоя.   </vt:lpstr>
      <vt:lpstr>                             продолжение   Целевой уровень АД при систолодиастолической АГ должен быть 130–139/80–89 мм рт. ст., и для его достижения часто требуется комбинация 2 и более АГП. При ИСАГ целевой уровень САД должен быть менее 150 мм рт.ст. Оптимальный уровень ДАД у пожилых больных точно не определен, но по результатам анализа ряда исследований снижение ДАД&lt;70 мм рт. ст. и особенно &lt;60 мм рт.ст. сопровождается ухудшением прогноза.</vt:lpstr>
      <vt:lpstr>                                     продолжение    У большинства пожилых пациентов имеются другие ФР, ПОМ и АКС, что необходимо учитывать при выборе АГП первого ряда. У пациентов старше 80 лет АГТ индапамидом с возможным добавлением периндоприла достоверно уменьшает риск развития ССО и общую смертность . Поэтому необходимость проведения эффективной АГТ у пациентов любого возраста не вызывает сомнений.</vt:lpstr>
      <vt:lpstr>                                         АГ и МС   Наличие МС в 3–6 раз повышает риск развития СД типа 2 и АГ, ассоциируется с большей частотой встречаемости ПОМ, увеличивает риск ССО и смерти от них. Основой лечения пациента с МС являются немедикаментозные мероприятия, направленные на формирование здорового ОЖ и уменьшение массы тела.    </vt:lpstr>
      <vt:lpstr>                                   Продолжение    Обязательной является коррекция имеющихся нарушений углеводного, липидного и пуринового обмена. Пациентам с МС в случае повышения АД≥140/90 мм рт. ст. необходимо назначить АГП и проводить терапию, направленную на устранение абдоминального ожирения, инсулинорезистентности, гипергликемии, ДЛТ.</vt:lpstr>
      <vt:lpstr>                                      продолжение    Препаратами первого выбора для лечения АГ у больных с МС являются ИАПФ и БРА, для которых доказана метаболическая нейтральность и органопротективное действие. БРА, активирующие PPAR-гамма-рецепторы (peroxisome proliferative activated-gamma reseptor), например телмисартан, обладают дополнительными свойствами: уменьшают инсулинорезистентность, оказывают положительное влияние на углеводный, липидный обмен и функцию эндотелия.   При недостаточной эффективности монотерапии для достижения целевого уровня АД к ним целесообразно присоединять АК или агонисты имидазолиновых рецепторов. Доказано, что эти комбинации хорошо снижают АД, благоприятно воздействуют на органы-мишени и снижают риск развития СД. </vt:lpstr>
      <vt:lpstr>                                         продолжение    Без наличия отчетливых показаний больным с АГ и МС не следует назначать β-АБ, поскольку многие из них негативно влияют на чувствительность к инсулину, углеводный и липидный обмен. Исключением являются небиволол, бисопролол, метопролола сукцинат замедленного высвобождения и карведилол, которые могут быть рекомендованы для лечения пациентов с АГ и МС в составе комбинированной терапии.   Тиазидные или петлевые диуретики также могут быть назначены пациентам с АГ и МС в составе комбинированной терапии с ИАПФ или БРА. Пациентам с АГ при наличии метаболических нарушений следует избегать комбинации β-АБ и диуретика, так как оба препарата неблагоприятно влияют на липидный, углеводный и пуриновый обмен.</vt:lpstr>
      <vt:lpstr>                                 АГ и СД   Сочетание СД и АГ заслуживает особого внимания, поскольку оба заболевания существенно увеличивают риск развития микро- и макрососудистых поражений, включая диабетическую нефропатию, МИ, ИБС, ИМ, ХСН, периферических сосудистых заболеваний, и способствуют увеличению сердечно-сосудистой смертности.  </vt:lpstr>
      <vt:lpstr>                                        Продолжение   Мероприятия по изменению образа жизни, особенно соблюдение низкокалорийной диеты, увеличение физической активности и ограничение потребления поваренной соли, должны быть максимально использованы, т. к. важную роль в прогрессировании СД типа 2 играет ожирение. Уменьшение веса у пациентов с АГ и СД помогает дополнительно снизить АД и увеличить чувствительность тканей к инсулину. АГТ у больных АГ и СД должна быть начата при высоком нормальном АД.</vt:lpstr>
      <vt:lpstr>                                           Продолжение  Для больных СД установлен целевой уровень АД менее 130/80 мм рт.ст. При высоком нормальном АД возможно достижение его целевого уровня на фоне монотерапии. Остальным пациентам, как правило, необходима комбинация двух и более АГП. Препаратами первого выбора являются БРА или ИАПФ, т. к. для них доказан наилучший ренопротективный эффект.   В качестве комбинированной терапии к ним целесообразно присоединять АК, агонисты имидазолиновых рецепторов, тиазидные диуретики в низких дозах, β-АБ небиволол или карведилол. Доказана также эффективность терапии фиксированной комбинацией периндоприла с индапамидом у больных СД типа 2 в плане снижения риска ССО и смерти от них </vt:lpstr>
      <vt:lpstr>                                              Продолжение  Учитывая больший риск возникновения ортостатической гипотонии необходимо дополнительно измерять АД в положении стоя. При лечении больных АГ и СД необходимо контролировать все имеющиеся у пациента ФР, включая ДЛП.  Наличие диабетической нефропатии, в т.ч. МАУ, у больных АГ связано с очень высоким риском развития ССО. Для его снижения необходим строгий контроль АД на уровне &lt; 130/80 мм рт.ст. и уменьшение протеинурии до минимально возможных значений. Наиболее эффективными классами АГП для профилактики или лечения диабетической нефропатии в настоящее время являются БРА и ИАПФ.</vt:lpstr>
      <vt:lpstr>                                                 АГ и ЦВБ   Снижение АД высоко эффективно как в первичной, так и вторичной профилактике МИ ишемического и геморрагического типов, даже у пациентов с высоким нормальным АД. Если роль снижения АД не вызывает сомнений, то для уточнения способности различных классов АГП снижать риск цереброваскулярных осложнений требуются дальнейшие исследования.  Поэтому для контроля АД в настоящее время могут использоваться все классы АГП и их рациональные комбинации. Однако не следует применять АГП, вызывающие ортостатическую гипотонию. Особенно осторожно следует снижать АД у больных с гемодинамически значимым атеросклерозом сонных артерий. </vt:lpstr>
      <vt:lpstr>                                     продолжение  У больных, перенесших ТИА или МИ, необходимо стремиться к целевому АД 130/80 мм рт.ст. и менее. Для его достижения, АД следует снижать с использованием этапной схемы учитывая индивидуальную переносимость и избегая эпизодов гипотонии. Особый контроль АД необходим в ночные часы.  В настоящее время нет убедительных данных о пользе снижения АД в остром периоде МИ. АГТ в этом случае начинается после стабилизации состояния пациента через несколько дней от начала МИ. В популяционных исследованиях доказана взаимосвязь величины АД с риском развития когнитивной дисфункции и/или деменции, а также то, что АГТ может отсрочить их появление.</vt:lpstr>
      <vt:lpstr>                                                    АГ и ИБС   Контроль АД у больных ИБС имеет важное значение, поскольку риск развития повторных коронарных событий в значительной мере зависит от величины АД. При стабильной стенокардии и у больных, перенесших ИМ, препаратами выбора служат β-АБ, доказавшие свою эффективность в плане улучшения выживаемости больных.   </vt:lpstr>
      <vt:lpstr>                                          Продолжение    У больных ИМ и АГ раннее назначение β-АБ, ИАПФ или БРА уменьшает риск смерти. У больных стабильной стенокардией могут использоваться пролонгированные АК и β-АБ, ИАПФ, а также рациональные комбинации АГП. Доказана эффективность применения антагонистов альдостерона для лечения АГ у больных после ИМ. При АГ в сочетании с ИБС не следует назначать препараты, вызывающие быстрое снижение АД, особенно если оно сопровождается рефлекторной тахикардией.</vt:lpstr>
      <vt:lpstr>                                                      АГ и ХСН   У больных с застойной ХСН, преимущественно систолической, в анамнезе часто встречается АГ, хотя повышение АД при снижении сократительной функции миокарда ЛЖ бывает относительно редко. В качестве начальной терапии АГ при наличии застойной ХСН рекомендованы петлевые и тиазидные диуретики, ИАПФ, БРА, β-АБ и антагонисты альдостерона.   АК дигидро-пиридинового ряда могут быть назначены в случае недостаточного антигипертензивного эффекта или при наличии стенокардии. Недигидро-пиридиновые АК не используются из-за возможности ухудшения сократительной способности миокарда и усиления симптомов ХСН.     </vt:lpstr>
      <vt:lpstr>                                       Продолжение   Диастолическая дисфункция ЛЖ выявляется практически у всех больных АГ с ГЛЖ, что часто сопровождается развитием сердечной недостаточности и ухудшает прогноз. При сохранной систолической функции ЛЖ и наличии диастолической дисфункции ЛЖ рекомендованы БРА или ИАПФ.</vt:lpstr>
      <vt:lpstr>                              АГ при поражении почек   АГ является решающим фактором прогрессирования ХПН любой этиологии, поэтому адекватный контроль АД замедляет ее развитие. Особое внимание следует уделять нефропротекции при диабетической нефропатии. Необходимо добиваться жесткого контроля АД &lt; 130/80 мм рт.ст. и уменьшения протеинурии или МАУ до величин, близких к нормальным.</vt:lpstr>
      <vt:lpstr>                              Продолжение   При наличии протеинурии или МАУ препаратами выбора являются ИАПФ или БРА с внепочечным путем элиминации. В некоторых случаях возможно назначение комбинации ИАПФ с БРА. Для достижения целевого уровня АД при поражении почек часто требуется комбинированная терапия, включающая диуретик (при нарушении азотовыделительной функции почек - петлевой диуретик) и/или АК. У больных с поражением почек, особенно при СД, с учетом повышенного риска развития ССО часто показана комплексная терапия - АГП, статины, антиагреганты и др.</vt:lpstr>
      <vt:lpstr>                                              АГ у женщин   Эффективность АГТ и польза от ее применения одинаковы у мужчин и женщин. У женщин с АГ применение оральных контрацептивов, содержащих даже низкую дозу эстрогена, противопоказано из-за увеличения риска развития ИМ и МИ. Необходимо использовать только про-гестерон-содержащие препараты, хотя доказательная база пока тоже недостаточна.  АГ и связанные с ней осложнения до настоящего времени остаются одной из основных причин заболеваемости и смертности матери, плода и новорожденного. Единого определения АГ при беременности не существует. В настоящее время предпочтительным является определение, основанное на оценке абсолютных уровней АД: САД ≥ 140 мм рт.ст. и ДАД ≥ 90 мм рт.ст.</vt:lpstr>
      <vt:lpstr>                                         продолжение   Необходимо подтвердить повышенное АД, как минимум, двумя измерениями. Высокую диагностическую ценность имеет СМАД, особенно у женщин с ФР, ПОМ, СД или поражением почек. При оценке величины ДАД можно ориентироваться на 5-ю фазу тонов Короткова (исчезновение звуков). В случае сохранения тонов при снижении давления в манжете до 0 мм рт.ст., необходимо ориентироваться на 4 фазу (приглушение звуков).  Цель лечения беременных с АГ - предупредить развитие осложнений, обусловленных высоким уровнем АД, обеспечить сохранение беременности, нормальное развитие плода и успешные роды.</vt:lpstr>
      <vt:lpstr>                                             Продолжение   Целевой уровень АД для беременных менее 140/90 мм рт.ст., но следует избегать эпизодов гипотонии, чтобы не нарушить плацентарный кровоток. Немедикаментозное лечение может быть использовано при АД 140-149/90-94 мм рт.ст. и активном наблюдении. Следует ограничить физическую активность; данных о целесообразности ограничения потребления соли у беременных недостаточно. Снижение веса во время беременности не рекомендуется даже женщинам с избыточной массой тела и ожирением. У женщин с длительно существующей АГ, сопровождающейся ПОМ, а также требовавшей до наступления беременности приема больших доз АГП, во время беременности АГТ должна быть продолжена. </vt:lpstr>
      <vt:lpstr>                                                 Продолжение  Женщины, у которых АД хорошо контролировалось до беременности, могут принимать те же препараты, за исключением ИАПФ и БРА. Практически все АГП проникают через плаценту и потенциально способны оказывать нежелательное влияние на плод, новорожденного и/или дальнейшее развитие ребенка. Поэтому спектр АГП, используемых при беременности, ограничен.   Препаратами первой линии являются метилдопа, дигидропиридиновые АК (нифедипин) и кардио-селективные β-АБ. В качестве дополнительных препаратов для комбинированной терапии  возможно назначение диуретиков  (гипотиазид) и ос-АБ.</vt:lpstr>
      <vt:lpstr>                                              Продолжение   Противопоказано назначение ИАПФ, БРА и препаратов раувольфии в связи с возможным развитием врожденных уродств и гибели плода. Следует воздержаться от использования малоизученных при беременности АГП, таких как индапамид и агонисты имидазолиновых рецепторов.</vt:lpstr>
      <vt:lpstr>                                   Продолжение   САД ≥ 170 и ДАД ≥ 110 мм рт.ст. у беременной женщины расценивают как неотложное состояние, требующее госпитализации. Главное правило при лечении гипертонического криза (ГК) - осторожное и контролируемое снижение АД не более 20% от исходного. Для терапии per os следует использовать метилдопу или нифедипин; при неэффективности возможно кратковременное применение нитропруссида или гидралазина. </vt:lpstr>
      <vt:lpstr>                                      Продолжение    Для лечения преэклампсии с отеком легких препаратом выбора является нитроглицерин. Его применение возможно не более 4 часов, из-за отрицательного воздействия на плод и риска развития отека мозга у матери. Применение диуретиков не оправдано, т. к. при преэклампсии уменьшается объем циркулирующей крови.</vt:lpstr>
      <vt:lpstr>                АГ в сочетании с патологией легких   Часто АГ ассоциируется с ХОБЛ и БА. В ряде случаев заболевания легких предшествуют развитию АГ. Препаратами выбора у таких пациентов служат БРА и АК. При наличии явных показаний больным ХОБЛ возможно назначение небольших доз некоторых β-АБ - метопролола сукцината замедленного высвобождения, бисопролола, небиволола, карведилола, ИАПФ и диуретиков.  Лекарственные средства, используемые для лечения бронхообструктивного синдрома, часто повышают АД. Наиболее безопасными в этом отношении являются ипратропиум бромид и ингаляционные глюкокортикоиды. </vt:lpstr>
      <vt:lpstr>                            АГ и СОАС    Синдром обструктивного апноэ сна (СОАС) - состояние, характеризующееся периодическим спаданием верхних дыхательных путей на уровне глотки и прекращением легочной вентиляции при сохраняющихся дыхательных усилиях во время сна с последовательным снижением насыщения крови кислородом, грубой фрагментацией сна и избыточной дневной сонливостью.  </vt:lpstr>
      <vt:lpstr>                                       Продолжение    Наличие СОАС оказывает прямое отрицательное воздействие на сердечно-сосудистую систему, вызывая вазопрессорный эффект, эндотелиальную дисфункцию и оксидативный стресс, что ведет к еще большему повышению АД у пациентов с АГ и увеличивает риск развития ССО. Данный синдром часто сопутствует МС и в настоящее время сочетание этих состояний принято обозначать как синдром Z. Ожирение - основной ФР развития СОАС. До 50% тучных людей имеют СОАС.</vt:lpstr>
      <vt:lpstr>                                           продолжение   На наличие СОАС должны быть обследованы пациенты с АГ и ожирением, с резистентностью к АГТ, имеющие недостаточное снижение или повышение АД в ночное время по результатам СМАД. Признаками, позволяющими заподозрить СОАС, являются: беспокойный, неосвежающий сон; учащенное ночное мочеиспускание; дневная сонливость; разбитость, головные боли по утрам; хроническая усталость; снижение памяти и внимания; громкий, прерывистый храп; остановки дыхания во сне; нарастание массы тела и снижение потенции. Для первичной диагностики СОАС можно использовать опросник "Epworth Sleepiness Scale". </vt:lpstr>
      <vt:lpstr>                                   продолжение  Информацию, достаточную для постановки диагноза и установления степени тяжести СОАС, позволяет получить кардиореспираторное мониторирование. Однако золотым стандартом остается полисомнографическое исследование. Для оценки степени тяжести СОАС рассчитывают индекс апное/гипопное за  один час ночного сна.  Легкое течение - от 5до 15;  течение средней тяжести –  от 15 до 30 приступов и  тяжелое течение - более 30  приступов в час.</vt:lpstr>
      <vt:lpstr>                                  продолжение   Лечение больных с СОАС включает в себя снижение веса у больных с ожирением, отказ от курения, отказ от приема транквилизаторов и снотворных препаратов, мероприятия направленные на обеспечение свободного носового дыхания, а также позиционное лечение (обеспечение правильного положения головы по отношению к туловищу). Основной метод лечения больных с СОАС - создание постоянного положительного давления воздуха в дыхательных путях - СРАР (Continuous Positive Airways Pressure). При СРАР-терапии под давлением нагнетаемого воздуха расширяются и в дальнейшем не спадаются верхние дыхательные пути.</vt:lpstr>
      <vt:lpstr>Слайд 35</vt:lpstr>
      <vt:lpstr>Слайд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НАТИК</dc:creator>
  <cp:lastModifiedBy>Diapsalmata</cp:lastModifiedBy>
  <cp:revision>23</cp:revision>
  <dcterms:created xsi:type="dcterms:W3CDTF">2016-01-25T16:38:03Z</dcterms:created>
  <dcterms:modified xsi:type="dcterms:W3CDTF">2016-03-28T16:05:03Z</dcterms:modified>
</cp:coreProperties>
</file>