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03" r:id="rId2"/>
    <p:sldId id="297" r:id="rId3"/>
    <p:sldId id="299" r:id="rId4"/>
    <p:sldId id="300" r:id="rId5"/>
    <p:sldId id="301" r:id="rId6"/>
    <p:sldId id="302" r:id="rId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FF"/>
    <a:srgbClr val="FF99FF"/>
    <a:srgbClr val="FFFF99"/>
    <a:srgbClr val="003399"/>
    <a:srgbClr val="336699"/>
    <a:srgbClr val="CCFFFF"/>
    <a:srgbClr val="99FF66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20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4" d="100"/>
          <a:sy n="44" d="100"/>
        </p:scale>
        <p:origin x="-1459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kumimoji="0" sz="1200"/>
            </a:lvl1pPr>
          </a:lstStyle>
          <a:p>
            <a:endParaRPr lang="ru-RU" alt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endParaRPr lang="ru-RU" altLang="ru-RU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kumimoji="0" sz="1200"/>
            </a:lvl1pPr>
          </a:lstStyle>
          <a:p>
            <a:r>
              <a:rPr lang="ru-RU" altLang="ru-RU"/>
              <a:t>Акустооптический пульсарный процессор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fld id="{D410D29E-DD0D-4099-9E58-D3BB8A854C3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613175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kumimoji="0" sz="1200"/>
            </a:lvl1pPr>
          </a:lstStyle>
          <a:p>
            <a:endParaRPr lang="ru-RU" alt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endParaRPr lang="ru-RU" altLang="ru-RU"/>
          </a:p>
        </p:txBody>
      </p:sp>
      <p:sp>
        <p:nvSpPr>
          <p:cNvPr id="1536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kumimoji="0" sz="1200"/>
            </a:lvl1pPr>
          </a:lstStyle>
          <a:p>
            <a:endParaRPr lang="ru-RU" altLang="ru-RU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fld id="{A951BA64-A9E4-423D-9C2B-412520F9DE5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35189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708150"/>
            <a:ext cx="9147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5" name="Arc 3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lang="ru-RU" alt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743200" y="427038"/>
            <a:ext cx="63992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1828800"/>
            <a:ext cx="4572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fld id="{A830BA46-3961-488F-8DF2-828CC869A9EC}" type="datetime1">
              <a:rPr lang="ru-RU" altLang="ru-RU"/>
              <a:pPr/>
              <a:t>19.12.2013</a:t>
            </a:fld>
            <a:endParaRPr lang="ru-RU" alt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9F5CF58-EC4E-4612-87AC-2C960B9C51B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5C5493-0CDB-4B09-B0CF-EF12B6685639}" type="datetime1">
              <a:rPr lang="ru-RU" altLang="ru-RU"/>
              <a:pPr/>
              <a:t>19.12.2013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8609B5-EF9B-43C2-B23B-0D9759BA5A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0495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609600"/>
            <a:ext cx="1524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819400" y="609600"/>
            <a:ext cx="44196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158F2F-72AF-482C-A0FE-0758BE6B6929}" type="datetime1">
              <a:rPr lang="ru-RU" altLang="ru-RU"/>
              <a:pPr/>
              <a:t>19.12.2013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FDD23D-EF65-4834-8364-38684A2E51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9934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6BAF3C-6A06-4423-8D49-C37CD400EF97}" type="datetime1">
              <a:rPr lang="ru-RU" altLang="ru-RU"/>
              <a:pPr/>
              <a:t>19.12.2013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9DE66-199D-4848-8868-B935BBDE0F9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93588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685543-4F16-434C-9C14-C33BBEC43711}" type="datetime1">
              <a:rPr lang="ru-RU" altLang="ru-RU"/>
              <a:pPr/>
              <a:t>19.12.2013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3A6D16-3939-42BD-936C-C791C8CB4ED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9293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DF18EB-2C5C-4B81-B4C4-D13F9D23F2AC}" type="datetime1">
              <a:rPr lang="ru-RU" altLang="ru-RU"/>
              <a:pPr/>
              <a:t>19.12.2013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144F9B-5544-4D11-8B3C-87569E6B76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9738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F9CF1E-B739-41CE-AC0D-C04BCE88B5FD}" type="datetime1">
              <a:rPr lang="ru-RU" altLang="ru-RU"/>
              <a:pPr/>
              <a:t>19.12.2013</a:t>
            </a:fld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FA6AD3-53DB-495B-8CBB-25C13ECE62C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01849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CD7185-B325-4823-BF60-41CE97E32E64}" type="datetime1">
              <a:rPr lang="ru-RU" altLang="ru-RU"/>
              <a:pPr/>
              <a:t>19.12.2013</a:t>
            </a:fld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FAA9C1-FEFA-4A42-AAB0-A6A3129B180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2099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266E8F-BD15-4031-B20D-263877EDDECE}" type="datetime1">
              <a:rPr lang="ru-RU" altLang="ru-RU"/>
              <a:pPr/>
              <a:t>19.12.2013</a:t>
            </a:fld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40B0B-6BE2-4A1E-8AB7-77060C5B79B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08148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E77811-C28B-4899-B050-1E898C132826}" type="datetime1">
              <a:rPr lang="ru-RU" altLang="ru-RU"/>
              <a:pPr/>
              <a:t>19.12.2013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46B45C-15D0-4D6D-B2AA-1E2A66BB504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25996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E1E3E0-C891-4A6C-A627-E10EFE5669FB}" type="datetime1">
              <a:rPr lang="ru-RU" altLang="ru-RU"/>
              <a:pPr/>
              <a:t>19.12.2013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0C9AB5-2F6F-450A-8AC7-3CEE3CBE4D3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5847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lang="ru-RU" alt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609600"/>
            <a:ext cx="6096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981200"/>
            <a:ext cx="6096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+mn-lt"/>
              </a:defRPr>
            </a:lvl1pPr>
          </a:lstStyle>
          <a:p>
            <a:fld id="{EC22C71E-58E1-4977-BDA5-556DD05312C8}" type="datetime1">
              <a:rPr lang="ru-RU" altLang="ru-RU"/>
              <a:pPr/>
              <a:t>19.12.2013</a:t>
            </a:fld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+mn-lt"/>
              </a:defRPr>
            </a:lvl1pPr>
          </a:lstStyle>
          <a:p>
            <a:fld id="{F8255387-9A02-45E3-9587-34E0EE053A4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«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ktorium.tv/lecture/?id=13190" TargetMode="External"/><Relationship Id="rId2" Type="http://schemas.openxmlformats.org/officeDocument/2006/relationships/hyperlink" Target="http://docs.opencv.org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robocraft.ru/page/opencv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7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76250"/>
            <a:ext cx="8893175" cy="2447925"/>
          </a:xfrm>
        </p:spPr>
        <p:txBody>
          <a:bodyPr/>
          <a:lstStyle/>
          <a:p>
            <a:pPr marL="457200" indent="-457200">
              <a:lnSpc>
                <a:spcPct val="90000"/>
              </a:lnSpc>
            </a:pPr>
            <a:r>
              <a:rPr lang="ru-RU" altLang="ru-RU" b="1"/>
              <a:t>Основы технологии </a:t>
            </a:r>
            <a:r>
              <a:rPr lang="ru-RU" altLang="ru-RU"/>
              <a:t>OpenCV </a:t>
            </a:r>
          </a:p>
          <a:p>
            <a:pPr marL="457200" indent="-457200">
              <a:lnSpc>
                <a:spcPct val="90000"/>
              </a:lnSpc>
            </a:pPr>
            <a:r>
              <a:rPr lang="ru-RU" altLang="ru-RU" sz="1400" b="1">
                <a:hlinkClick r:id="rId2"/>
              </a:rPr>
              <a:t>http://docs.opencv.org/</a:t>
            </a:r>
            <a:r>
              <a:rPr lang="ru-RU" altLang="ru-RU"/>
              <a:t> </a:t>
            </a:r>
            <a:endParaRPr lang="ru-RU" altLang="ru-RU" sz="1400" b="1"/>
          </a:p>
          <a:p>
            <a:pPr marL="457200" indent="-457200">
              <a:lnSpc>
                <a:spcPct val="90000"/>
              </a:lnSpc>
            </a:pPr>
            <a:r>
              <a:rPr lang="ru-RU" altLang="ru-RU" sz="1400" b="1"/>
              <a:t> http://ru.wikipedia.org/wiki/OpenCV</a:t>
            </a:r>
          </a:p>
          <a:p>
            <a:pPr marL="457200" indent="-457200">
              <a:lnSpc>
                <a:spcPct val="90000"/>
              </a:lnSpc>
            </a:pPr>
            <a:r>
              <a:rPr lang="ru-RU" altLang="ru-RU" sz="1400" b="1">
                <a:hlinkClick r:id="rId3"/>
              </a:rPr>
              <a:t>http://www.lektorium.tv/lecture/?id=13190</a:t>
            </a:r>
            <a:r>
              <a:rPr lang="ru-RU" altLang="ru-RU"/>
              <a:t>  </a:t>
            </a:r>
            <a:endParaRPr lang="en-US" altLang="ru-RU" sz="1400" b="1"/>
          </a:p>
          <a:p>
            <a:pPr marL="457200" indent="-457200">
              <a:lnSpc>
                <a:spcPct val="90000"/>
              </a:lnSpc>
            </a:pPr>
            <a:r>
              <a:rPr lang="ru-RU" altLang="ru-RU" sz="1400" b="1"/>
              <a:t> http://locv.ru/wiki/%D0%93%D0%BB%D0%B0%D0%B2%D0%BD%D0%B0%D1%8F_%D1%81%D1%82%D1%80%D0%B0%D0%BD%D0%B8%D1%86%D0%B0</a:t>
            </a:r>
            <a:r>
              <a:rPr lang="ru-RU" altLang="ru-RU"/>
              <a:t> </a:t>
            </a:r>
          </a:p>
          <a:p>
            <a:pPr marL="457200" indent="-457200">
              <a:lnSpc>
                <a:spcPct val="90000"/>
              </a:lnSpc>
            </a:pPr>
            <a:endParaRPr lang="ru-RU" altLang="ru-RU"/>
          </a:p>
          <a:p>
            <a:pPr marL="457200" indent="-457200">
              <a:lnSpc>
                <a:spcPct val="90000"/>
              </a:lnSpc>
            </a:pPr>
            <a:endParaRPr lang="ru-RU" altLang="ru-RU"/>
          </a:p>
          <a:p>
            <a:pPr marL="457200" indent="-457200">
              <a:lnSpc>
                <a:spcPct val="90000"/>
              </a:lnSpc>
            </a:pPr>
            <a:endParaRPr lang="ru-RU" altLang="ru-RU"/>
          </a:p>
          <a:p>
            <a:pPr marL="457200" indent="-457200">
              <a:lnSpc>
                <a:spcPct val="90000"/>
              </a:lnSpc>
            </a:pPr>
            <a:r>
              <a:rPr lang="ru-RU" altLang="ru-RU" b="1"/>
              <a:t>OpenCV</a:t>
            </a:r>
            <a:r>
              <a:rPr lang="ru-RU" altLang="ru-RU"/>
              <a:t> (</a:t>
            </a:r>
            <a:r>
              <a:rPr lang="ru-RU" altLang="ru-RU" i="1"/>
              <a:t>Open Source Computer Vision Library</a:t>
            </a:r>
            <a:r>
              <a:rPr lang="ru-RU" altLang="ru-RU"/>
              <a:t>, библиотека компьютерного зрения с открытым исходным кодом) — библиотека алгоритмов компьютерного зрения, обработки изображений и численных алгоритмов общего назначения с открытым кодом. Реализована на C/C++, также разрабатывается для Python, Java,  Matlab и других языков. Может свободно использоваться в академических и коммерческих целях </a:t>
            </a:r>
          </a:p>
        </p:txBody>
      </p:sp>
      <p:pic>
        <p:nvPicPr>
          <p:cNvPr id="714756" name="Picture 4" descr="File:OpenCV Logo with tex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115888"/>
            <a:ext cx="2513012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76250"/>
            <a:ext cx="8893175" cy="2447925"/>
          </a:xfrm>
        </p:spPr>
        <p:txBody>
          <a:bodyPr/>
          <a:lstStyle/>
          <a:p>
            <a:pPr marL="457200" indent="-457200">
              <a:lnSpc>
                <a:spcPct val="90000"/>
              </a:lnSpc>
            </a:pPr>
            <a:r>
              <a:rPr lang="ru-RU" altLang="ru-RU" b="1"/>
              <a:t>Основы технологии </a:t>
            </a:r>
            <a:r>
              <a:rPr lang="ru-RU" altLang="ru-RU"/>
              <a:t>OpenCV </a:t>
            </a:r>
          </a:p>
          <a:p>
            <a:pPr marL="457200" indent="-457200">
              <a:lnSpc>
                <a:spcPct val="90000"/>
              </a:lnSpc>
            </a:pPr>
            <a:endParaRPr lang="en-US" altLang="ru-RU" b="1"/>
          </a:p>
          <a:p>
            <a:pPr marL="457200" indent="-457200">
              <a:lnSpc>
                <a:spcPct val="90000"/>
              </a:lnSpc>
            </a:pPr>
            <a:r>
              <a:rPr lang="ru-RU" altLang="ru-RU" sz="1400" b="1">
                <a:hlinkClick r:id="rId2"/>
              </a:rPr>
              <a:t>http://robocraft.ru/page/opencv/</a:t>
            </a:r>
            <a:r>
              <a:rPr lang="ru-RU" altLang="ru-RU"/>
              <a:t> </a:t>
            </a:r>
            <a:r>
              <a:rPr lang="ru-RU" altLang="ru-RU" sz="1400" b="1"/>
              <a:t> </a:t>
            </a:r>
            <a:endParaRPr lang="en-US" altLang="ru-RU" sz="1400" b="1"/>
          </a:p>
          <a:p>
            <a:pPr marL="457200" indent="-457200">
              <a:lnSpc>
                <a:spcPct val="90000"/>
              </a:lnSpc>
            </a:pPr>
            <a:r>
              <a:rPr lang="ru-RU" altLang="ru-RU"/>
              <a:t> Это библиотека, которая до 1-й версии разрабатывалась в Центре разработки программного обеспечения Intel (в Нижнем Новгороде).</a:t>
            </a:r>
          </a:p>
          <a:p>
            <a:pPr marL="457200" indent="-457200">
              <a:lnSpc>
                <a:spcPct val="90000"/>
              </a:lnSpc>
            </a:pPr>
            <a:r>
              <a:rPr lang="ru-RU" altLang="ru-RU"/>
              <a:t>OpenCV написана на языке высокого уровня (C/C++) и содержит алгоритмы для: интерпретации изображений, калибровки камеры по эталону, устранение оптических искажений, определение сходства, анализ перемещения объекта, определение формы объекта и слежение за объектом, 3D-реконструкция, сегментация объекта, распознавание жестов и т.д. </a:t>
            </a:r>
          </a:p>
          <a:p>
            <a:pPr marL="457200" indent="-457200">
              <a:lnSpc>
                <a:spcPct val="90000"/>
              </a:lnSpc>
            </a:pPr>
            <a:r>
              <a:rPr lang="ru-RU" altLang="ru-RU"/>
              <a:t>Фактически, OpenCV – это набор типов данных, функций и классов для обработки изображений алгоритмами компьютерного зрения.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49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3400" y="476250"/>
            <a:ext cx="8215313" cy="2447925"/>
          </a:xfrm>
        </p:spPr>
        <p:txBody>
          <a:bodyPr/>
          <a:lstStyle/>
          <a:p>
            <a:pPr marL="457200" indent="-457200">
              <a:lnSpc>
                <a:spcPct val="90000"/>
              </a:lnSpc>
            </a:pPr>
            <a:r>
              <a:rPr lang="ru-RU" altLang="ru-RU" b="1"/>
              <a:t>Основные модули библиотеки 1</a:t>
            </a:r>
            <a:r>
              <a:rPr lang="ru-RU" altLang="ru-RU"/>
              <a:t> </a:t>
            </a:r>
            <a:endParaRPr lang="ru-RU" altLang="ru-RU" sz="1400"/>
          </a:p>
          <a:p>
            <a:pPr marL="457200" indent="-457200">
              <a:lnSpc>
                <a:spcPct val="90000"/>
              </a:lnSpc>
            </a:pPr>
            <a:r>
              <a:rPr lang="ru-RU" altLang="ru-RU"/>
              <a:t> </a:t>
            </a:r>
            <a:endParaRPr lang="ru-RU" altLang="ru-RU" b="1"/>
          </a:p>
          <a:p>
            <a:pPr marL="457200" indent="-457200">
              <a:lnSpc>
                <a:spcPct val="90000"/>
              </a:lnSpc>
            </a:pPr>
            <a:r>
              <a:rPr lang="ru-RU" altLang="ru-RU" sz="2000" b="1"/>
              <a:t>cxcore</a:t>
            </a:r>
            <a:r>
              <a:rPr lang="ru-RU" altLang="ru-RU" sz="2000"/>
              <a:t> — ядро</a:t>
            </a:r>
            <a:r>
              <a:rPr lang="ru-RU" altLang="ru-RU" sz="2000" b="1"/>
              <a:t/>
            </a:r>
            <a:br>
              <a:rPr lang="ru-RU" altLang="ru-RU" sz="2000" b="1"/>
            </a:br>
            <a:r>
              <a:rPr lang="ru-RU" altLang="ru-RU" sz="2000"/>
              <a:t>* содержит базовые структуры данных и алгоритмы:</a:t>
            </a:r>
            <a:r>
              <a:rPr lang="ru-RU" altLang="ru-RU" sz="2000" b="1"/>
              <a:t/>
            </a:r>
            <a:br>
              <a:rPr lang="ru-RU" altLang="ru-RU" sz="2000" b="1"/>
            </a:br>
            <a:r>
              <a:rPr lang="ru-RU" altLang="ru-RU" sz="2000"/>
              <a:t>— базовые операции над многомерными числовыми массивами</a:t>
            </a:r>
            <a:r>
              <a:rPr lang="ru-RU" altLang="ru-RU" sz="2000" b="1"/>
              <a:t/>
            </a:r>
            <a:br>
              <a:rPr lang="ru-RU" altLang="ru-RU" sz="2000" b="1"/>
            </a:br>
            <a:r>
              <a:rPr lang="ru-RU" altLang="ru-RU" sz="2000"/>
              <a:t>— матричная алгебра, математические ф-ции, генераторы случайных чисел</a:t>
            </a:r>
            <a:r>
              <a:rPr lang="ru-RU" altLang="ru-RU" sz="2000" b="1"/>
              <a:t/>
            </a:r>
            <a:br>
              <a:rPr lang="ru-RU" altLang="ru-RU" sz="2000" b="1"/>
            </a:br>
            <a:r>
              <a:rPr lang="ru-RU" altLang="ru-RU" sz="2000"/>
              <a:t>— Запись/восстановление структур данных в/из XML</a:t>
            </a:r>
            <a:r>
              <a:rPr lang="ru-RU" altLang="ru-RU" sz="2000" b="1"/>
              <a:t/>
            </a:r>
            <a:br>
              <a:rPr lang="ru-RU" altLang="ru-RU" sz="2000" b="1"/>
            </a:br>
            <a:r>
              <a:rPr lang="ru-RU" altLang="ru-RU" sz="2000"/>
              <a:t>— базовые функции 2D графики</a:t>
            </a:r>
            <a:r>
              <a:rPr lang="ru-RU" altLang="ru-RU" sz="2000" b="1"/>
              <a:t/>
            </a:r>
            <a:br>
              <a:rPr lang="ru-RU" altLang="ru-RU" sz="2000" b="1"/>
            </a:br>
            <a:endParaRPr lang="ru-RU" altLang="ru-RU" sz="2000" b="1"/>
          </a:p>
          <a:p>
            <a:pPr marL="457200" indent="-457200">
              <a:lnSpc>
                <a:spcPct val="90000"/>
              </a:lnSpc>
            </a:pPr>
            <a:r>
              <a:rPr lang="ru-RU" altLang="ru-RU" sz="2000" b="1"/>
              <a:t>CV</a:t>
            </a:r>
            <a:r>
              <a:rPr lang="ru-RU" altLang="ru-RU" sz="2000"/>
              <a:t> — модуль обработки изображений и компьютерного зрения</a:t>
            </a:r>
            <a:r>
              <a:rPr lang="ru-RU" altLang="ru-RU" sz="2000" b="1"/>
              <a:t/>
            </a:r>
            <a:br>
              <a:rPr lang="ru-RU" altLang="ru-RU" sz="2000" b="1"/>
            </a:br>
            <a:r>
              <a:rPr lang="ru-RU" altLang="ru-RU" sz="2000"/>
              <a:t>— базовые операции над изображениями (фильтрация, геометрические преобразования, преобразование цветовых пространств и т. д.)</a:t>
            </a:r>
            <a:r>
              <a:rPr lang="ru-RU" altLang="ru-RU" sz="2000" b="1"/>
              <a:t/>
            </a:r>
            <a:br>
              <a:rPr lang="ru-RU" altLang="ru-RU" sz="2000" b="1"/>
            </a:br>
            <a:r>
              <a:rPr lang="ru-RU" altLang="ru-RU" sz="2000"/>
              <a:t>— анализ изображений (выбор отличительных признаков, морфология, поиск контуров, гистограммы)</a:t>
            </a:r>
            <a:r>
              <a:rPr lang="ru-RU" altLang="ru-RU" sz="2000" b="1"/>
              <a:t/>
            </a:r>
            <a:br>
              <a:rPr lang="ru-RU" altLang="ru-RU" sz="2000" b="1"/>
            </a:br>
            <a:r>
              <a:rPr lang="ru-RU" altLang="ru-RU" sz="2000"/>
              <a:t>— анализ движения, слежение за объектами</a:t>
            </a:r>
            <a:r>
              <a:rPr lang="ru-RU" altLang="ru-RU" sz="2000" b="1"/>
              <a:t/>
            </a:r>
            <a:br>
              <a:rPr lang="ru-RU" altLang="ru-RU" sz="2000" b="1"/>
            </a:br>
            <a:r>
              <a:rPr lang="ru-RU" altLang="ru-RU" sz="2000"/>
              <a:t>— обнаружение объектов, в частности лиц</a:t>
            </a:r>
            <a:r>
              <a:rPr lang="ru-RU" altLang="ru-RU" sz="2000" b="1"/>
              <a:t/>
            </a:r>
            <a:br>
              <a:rPr lang="ru-RU" altLang="ru-RU" sz="2000" b="1"/>
            </a:br>
            <a:r>
              <a:rPr lang="ru-RU" altLang="ru-RU" sz="2000"/>
              <a:t>— калибровка камер, элементы восстановления пространственной структуры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68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3400" y="476250"/>
            <a:ext cx="8215313" cy="2447925"/>
          </a:xfrm>
        </p:spPr>
        <p:txBody>
          <a:bodyPr/>
          <a:lstStyle/>
          <a:p>
            <a:pPr marL="457200" indent="-457200">
              <a:lnSpc>
                <a:spcPct val="90000"/>
              </a:lnSpc>
            </a:pPr>
            <a:r>
              <a:rPr lang="ru-RU" altLang="ru-RU" b="1"/>
              <a:t>Основные модули библиотеки 2</a:t>
            </a:r>
            <a:r>
              <a:rPr lang="ru-RU" altLang="ru-RU"/>
              <a:t> </a:t>
            </a:r>
          </a:p>
          <a:p>
            <a:pPr marL="457200" indent="-457200">
              <a:lnSpc>
                <a:spcPct val="90000"/>
              </a:lnSpc>
            </a:pPr>
            <a:endParaRPr lang="ru-RU" altLang="ru-RU" sz="1400"/>
          </a:p>
          <a:p>
            <a:pPr marL="457200" indent="-457200">
              <a:lnSpc>
                <a:spcPct val="90000"/>
              </a:lnSpc>
            </a:pPr>
            <a:r>
              <a:rPr lang="ru-RU" altLang="ru-RU"/>
              <a:t> </a:t>
            </a:r>
            <a:r>
              <a:rPr lang="ru-RU" altLang="ru-RU" sz="2000" b="1"/>
              <a:t>Highgui</a:t>
            </a:r>
            <a:r>
              <a:rPr lang="ru-RU" altLang="ru-RU" sz="2000"/>
              <a:t> — модуль для ввода/вывода изображений и видео, создания пользовательского интерфейса</a:t>
            </a:r>
            <a:br>
              <a:rPr lang="ru-RU" altLang="ru-RU" sz="2000"/>
            </a:br>
            <a:r>
              <a:rPr lang="ru-RU" altLang="ru-RU" sz="2000"/>
              <a:t>— захват видео с камер и из видео файлов, чтение/запись статических изображений.</a:t>
            </a:r>
            <a:br>
              <a:rPr lang="ru-RU" altLang="ru-RU" sz="2000"/>
            </a:br>
            <a:r>
              <a:rPr lang="ru-RU" altLang="ru-RU" sz="2000"/>
              <a:t>— функции для организации простого UI (все демо приложения используют HighGUI)</a:t>
            </a:r>
          </a:p>
          <a:p>
            <a:pPr marL="457200" indent="-457200">
              <a:lnSpc>
                <a:spcPct val="90000"/>
              </a:lnSpc>
            </a:pPr>
            <a:endParaRPr lang="ru-RU" altLang="ru-RU" sz="2000"/>
          </a:p>
          <a:p>
            <a:pPr marL="457200" indent="-457200">
              <a:lnSpc>
                <a:spcPct val="90000"/>
              </a:lnSpc>
            </a:pPr>
            <a:r>
              <a:rPr lang="ru-RU" altLang="ru-RU" sz="2000" b="1"/>
              <a:t>Cvaux</a:t>
            </a:r>
            <a:r>
              <a:rPr lang="ru-RU" altLang="ru-RU" sz="2000"/>
              <a:t> — экспериментальные и устаревшие функции</a:t>
            </a:r>
            <a:br>
              <a:rPr lang="ru-RU" altLang="ru-RU" sz="2000"/>
            </a:br>
            <a:r>
              <a:rPr lang="ru-RU" altLang="ru-RU" sz="2000"/>
              <a:t>— пространств. зрение: стерео калибрация, само калибрация</a:t>
            </a:r>
            <a:br>
              <a:rPr lang="ru-RU" altLang="ru-RU" sz="2000"/>
            </a:br>
            <a:r>
              <a:rPr lang="ru-RU" altLang="ru-RU" sz="2000"/>
              <a:t>— поиск стерео-соответствия, клики в графах</a:t>
            </a:r>
            <a:br>
              <a:rPr lang="ru-RU" altLang="ru-RU" sz="2000"/>
            </a:br>
            <a:r>
              <a:rPr lang="ru-RU" altLang="ru-RU" sz="2000"/>
              <a:t>— нахождение и описание черт лица</a:t>
            </a:r>
            <a:br>
              <a:rPr lang="ru-RU" altLang="ru-RU" sz="2000"/>
            </a:br>
            <a:r>
              <a:rPr lang="ru-RU" altLang="ru-RU" sz="2000"/>
              <a:t/>
            </a:r>
            <a:br>
              <a:rPr lang="ru-RU" altLang="ru-RU" sz="2000"/>
            </a:br>
            <a:endParaRPr lang="ru-RU" altLang="ru-RU" sz="2000"/>
          </a:p>
          <a:p>
            <a:pPr marL="457200" indent="-457200">
              <a:lnSpc>
                <a:spcPct val="90000"/>
              </a:lnSpc>
            </a:pPr>
            <a:r>
              <a:rPr lang="ru-RU" altLang="ru-RU" sz="2000" b="1"/>
              <a:t>CvCam</a:t>
            </a:r>
            <a:r>
              <a:rPr lang="ru-RU" altLang="ru-RU" sz="2000"/>
              <a:t> — захват видео</a:t>
            </a:r>
            <a:br>
              <a:rPr lang="ru-RU" altLang="ru-RU" sz="2000"/>
            </a:br>
            <a:r>
              <a:rPr lang="ru-RU" altLang="ru-RU" sz="2000"/>
              <a:t>— позволяет осуществлять захват видео с цифровых видео-камер ( </a:t>
            </a:r>
            <a:r>
              <a:rPr lang="ru-RU" altLang="ru-RU" sz="2000" u="sng"/>
              <a:t>поддержка прекращена и в последних версиях этот модуль отсутствует</a:t>
            </a:r>
            <a:r>
              <a:rPr lang="ru-RU" altLang="ru-RU" sz="2000"/>
              <a:t> 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70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3400" y="476250"/>
            <a:ext cx="8215313" cy="2447925"/>
          </a:xfrm>
        </p:spPr>
        <p:txBody>
          <a:bodyPr/>
          <a:lstStyle/>
          <a:p>
            <a:pPr marL="457200" indent="-457200">
              <a:lnSpc>
                <a:spcPct val="90000"/>
              </a:lnSpc>
            </a:pPr>
            <a:r>
              <a:rPr lang="ru-RU" altLang="ru-RU" b="1"/>
              <a:t>Основные модули библиотеки 3</a:t>
            </a:r>
            <a:r>
              <a:rPr lang="ru-RU" altLang="ru-RU"/>
              <a:t> </a:t>
            </a:r>
          </a:p>
          <a:p>
            <a:pPr marL="457200" indent="-457200">
              <a:lnSpc>
                <a:spcPct val="90000"/>
              </a:lnSpc>
            </a:pPr>
            <a:endParaRPr lang="ru-RU" altLang="ru-RU" sz="1400"/>
          </a:p>
          <a:p>
            <a:pPr marL="457200" indent="-457200">
              <a:lnSpc>
                <a:spcPct val="90000"/>
              </a:lnSpc>
            </a:pPr>
            <a:r>
              <a:rPr lang="ru-RU" altLang="ru-RU"/>
              <a:t> </a:t>
            </a:r>
            <a:endParaRPr lang="ru-RU" altLang="ru-RU" sz="2000"/>
          </a:p>
        </p:txBody>
      </p:sp>
      <p:pic>
        <p:nvPicPr>
          <p:cNvPr id="712708" name="Picture 4" descr="structure-o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975" y="1319213"/>
            <a:ext cx="7258050" cy="421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73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188913"/>
            <a:ext cx="9144000" cy="2735262"/>
          </a:xfrm>
        </p:spPr>
        <p:txBody>
          <a:bodyPr/>
          <a:lstStyle/>
          <a:p>
            <a:pPr marL="457200" indent="-457200">
              <a:lnSpc>
                <a:spcPct val="90000"/>
              </a:lnSpc>
            </a:pPr>
            <a:r>
              <a:rPr lang="ru-RU" altLang="ru-RU" b="1"/>
              <a:t>Основные модули библиотеки 3</a:t>
            </a:r>
            <a:r>
              <a:rPr lang="ru-RU" altLang="ru-RU"/>
              <a:t> </a:t>
            </a:r>
          </a:p>
          <a:p>
            <a:pPr marL="457200" indent="-457200">
              <a:lnSpc>
                <a:spcPct val="90000"/>
              </a:lnSpc>
            </a:pPr>
            <a:r>
              <a:rPr lang="ru-RU" altLang="ru-RU" sz="2000"/>
              <a:t>В версии 2.2 вместо больших универсальных модулей библиотека OpenCV разделена на небольшие модули по функциональному использованию:</a:t>
            </a:r>
          </a:p>
          <a:p>
            <a:pPr marL="457200" indent="-457200">
              <a:lnSpc>
                <a:spcPct val="90000"/>
              </a:lnSpc>
            </a:pPr>
            <a:r>
              <a:rPr lang="ru-RU" altLang="ru-RU" sz="2000" b="1"/>
              <a:t>opencv_core</a:t>
            </a:r>
            <a:r>
              <a:rPr lang="ru-RU" altLang="ru-RU" sz="2000"/>
              <a:t> — ядро: базовые структуры, вычисления (математические функции, DFT, DCT, ввод/вывод в XML и т.п.)</a:t>
            </a:r>
          </a:p>
          <a:p>
            <a:pPr marL="457200" indent="-457200">
              <a:lnSpc>
                <a:spcPct val="90000"/>
              </a:lnSpc>
            </a:pPr>
            <a:r>
              <a:rPr lang="ru-RU" altLang="ru-RU" sz="2000" b="1"/>
              <a:t>opencv_imgproc</a:t>
            </a:r>
            <a:r>
              <a:rPr lang="ru-RU" altLang="ru-RU" sz="2000"/>
              <a:t> — обработка изображений (фильтры, преобразования ..)</a:t>
            </a:r>
          </a:p>
          <a:p>
            <a:pPr marL="457200" indent="-457200">
              <a:lnSpc>
                <a:spcPct val="90000"/>
              </a:lnSpc>
            </a:pPr>
            <a:r>
              <a:rPr lang="ru-RU" altLang="ru-RU" sz="2000" b="1"/>
              <a:t>opencv_highgui</a:t>
            </a:r>
            <a:r>
              <a:rPr lang="ru-RU" altLang="ru-RU" sz="2000"/>
              <a:t> —загрузка/сохранение изображений и видео.</a:t>
            </a:r>
          </a:p>
          <a:p>
            <a:pPr marL="457200" indent="-457200">
              <a:lnSpc>
                <a:spcPct val="90000"/>
              </a:lnSpc>
            </a:pPr>
            <a:r>
              <a:rPr lang="ru-RU" altLang="ru-RU" sz="2000" b="1"/>
              <a:t>opencv_ml</a:t>
            </a:r>
            <a:r>
              <a:rPr lang="ru-RU" altLang="ru-RU" sz="2000"/>
              <a:t> — методы и модели машинного обучения (SVM, деревья принятия решений и т. д.).</a:t>
            </a:r>
          </a:p>
          <a:p>
            <a:pPr marL="457200" indent="-457200">
              <a:lnSpc>
                <a:spcPct val="90000"/>
              </a:lnSpc>
            </a:pPr>
            <a:r>
              <a:rPr lang="ru-RU" altLang="ru-RU" sz="2000" b="1"/>
              <a:t>opencv_features2d</a:t>
            </a:r>
            <a:r>
              <a:rPr lang="ru-RU" altLang="ru-RU" sz="2000"/>
              <a:t> — различные дескрипторы (SURF).</a:t>
            </a:r>
          </a:p>
          <a:p>
            <a:pPr marL="457200" indent="-457200">
              <a:lnSpc>
                <a:spcPct val="90000"/>
              </a:lnSpc>
            </a:pPr>
            <a:r>
              <a:rPr lang="ru-RU" altLang="ru-RU" sz="2000" b="1"/>
              <a:t>opencv_video</a:t>
            </a:r>
            <a:r>
              <a:rPr lang="ru-RU" altLang="ru-RU" sz="2000"/>
              <a:t> — анализ движения и отслеживание объектов (оптический поток, шаблоны движения, устранение фона).</a:t>
            </a:r>
          </a:p>
          <a:p>
            <a:pPr marL="457200" indent="-457200">
              <a:lnSpc>
                <a:spcPct val="90000"/>
              </a:lnSpc>
            </a:pPr>
            <a:r>
              <a:rPr lang="ru-RU" altLang="ru-RU" sz="2000" b="1"/>
              <a:t>opencv_objdetect</a:t>
            </a:r>
            <a:r>
              <a:rPr lang="ru-RU" altLang="ru-RU" sz="2000"/>
              <a:t> — детектирование объектов на изображении (вейвлеты Хаара, HOG и т. д.).</a:t>
            </a:r>
          </a:p>
          <a:p>
            <a:pPr marL="457200" indent="-457200">
              <a:lnSpc>
                <a:spcPct val="90000"/>
              </a:lnSpc>
            </a:pPr>
            <a:r>
              <a:rPr lang="ru-RU" altLang="ru-RU" sz="2000" b="1"/>
              <a:t>opencv_calib3d</a:t>
            </a:r>
            <a:r>
              <a:rPr lang="ru-RU" altLang="ru-RU" sz="2000"/>
              <a:t> — калибровка камеры, поиск стерео-соответстсвия и элементы обработки трехмерных данных.</a:t>
            </a:r>
            <a:r>
              <a:rPr lang="ru-RU" altLang="ru-RU" sz="2000" b="1"/>
              <a:t>opencv_flann</a:t>
            </a:r>
            <a:r>
              <a:rPr lang="ru-RU" altLang="ru-RU" sz="2000"/>
              <a:t> — библиотека быстрого поиска ближайших соседей (FLANN).</a:t>
            </a:r>
          </a:p>
          <a:p>
            <a:pPr marL="457200" indent="-457200">
              <a:lnSpc>
                <a:spcPct val="90000"/>
              </a:lnSpc>
            </a:pPr>
            <a:r>
              <a:rPr lang="ru-RU" altLang="ru-RU" sz="2000" b="1"/>
              <a:t>opencv_contrib</a:t>
            </a:r>
            <a:r>
              <a:rPr lang="ru-RU" altLang="ru-RU" sz="2000"/>
              <a:t> — сопутствующий код, еще не готовый для применения.</a:t>
            </a:r>
          </a:p>
          <a:p>
            <a:pPr marL="457200" indent="-457200">
              <a:lnSpc>
                <a:spcPct val="90000"/>
              </a:lnSpc>
            </a:pPr>
            <a:r>
              <a:rPr lang="ru-RU" altLang="ru-RU" sz="2000" b="1"/>
              <a:t>opencv_legacy</a:t>
            </a:r>
            <a:r>
              <a:rPr lang="ru-RU" altLang="ru-RU" sz="2000"/>
              <a:t> — устаревший код, ради обратной совместимости.</a:t>
            </a:r>
          </a:p>
          <a:p>
            <a:pPr marL="457200" indent="-457200">
              <a:lnSpc>
                <a:spcPct val="90000"/>
              </a:lnSpc>
            </a:pPr>
            <a:r>
              <a:rPr lang="ru-RU" altLang="ru-RU" sz="2000" b="1"/>
              <a:t>opencv_gpu</a:t>
            </a:r>
            <a:r>
              <a:rPr lang="ru-RU" altLang="ru-RU" sz="2000"/>
              <a:t> — ускорение некоторых функций OpenCV за счет CUDA . 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щий доклад">
  <a:themeElements>
    <a:clrScheme name="Общий доклад 1">
      <a:dk1>
        <a:srgbClr val="000000"/>
      </a:dk1>
      <a:lt1>
        <a:srgbClr val="FFFFFF"/>
      </a:lt1>
      <a:dk2>
        <a:srgbClr val="000000"/>
      </a:dk2>
      <a:lt2>
        <a:srgbClr val="CBCBCB"/>
      </a:lt2>
      <a:accent1>
        <a:srgbClr val="C0C0C0"/>
      </a:accent1>
      <a:accent2>
        <a:srgbClr val="DDDDDD"/>
      </a:accent2>
      <a:accent3>
        <a:srgbClr val="FFFFFF"/>
      </a:accent3>
      <a:accent4>
        <a:srgbClr val="000000"/>
      </a:accent4>
      <a:accent5>
        <a:srgbClr val="DCDCDC"/>
      </a:accent5>
      <a:accent6>
        <a:srgbClr val="C8C8C8"/>
      </a:accent6>
      <a:hlink>
        <a:srgbClr val="5F5F5F"/>
      </a:hlink>
      <a:folHlink>
        <a:srgbClr val="DDDDDD"/>
      </a:folHlink>
    </a:clrScheme>
    <a:fontScheme name="Общий доклад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бщий доклад 1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5162</TotalTime>
  <Words>40</Words>
  <Application>Microsoft Office PowerPoint</Application>
  <PresentationFormat>Экран (4:3)</PresentationFormat>
  <Paragraphs>41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Times New Roman</vt:lpstr>
      <vt:lpstr>Arial Narrow</vt:lpstr>
      <vt:lpstr>Arial</vt:lpstr>
      <vt:lpstr>Wingdings</vt:lpstr>
      <vt:lpstr>Общий доклад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Good Devil</cp:lastModifiedBy>
  <cp:revision>540</cp:revision>
  <dcterms:modified xsi:type="dcterms:W3CDTF">2013-12-19T09:19:11Z</dcterms:modified>
</cp:coreProperties>
</file>