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94" r:id="rId1"/>
  </p:sldMasterIdLst>
  <p:notesMasterIdLst>
    <p:notesMasterId r:id="rId34"/>
  </p:notes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365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366" r:id="rId26"/>
    <p:sldId id="290" r:id="rId27"/>
    <p:sldId id="291" r:id="rId28"/>
    <p:sldId id="292" r:id="rId29"/>
    <p:sldId id="293" r:id="rId30"/>
    <p:sldId id="294" r:id="rId31"/>
    <p:sldId id="295" r:id="rId32"/>
    <p:sldId id="296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4" autoAdjust="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7F63F8B-7CB9-4D83-AED2-2DF14B53EC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4695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5D2BAA-42EA-4987-8213-EDACD5BB124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7" descr="title - 2.png"/>
          <p:cNvPicPr>
            <a:picLocks noChangeAspect="1"/>
          </p:cNvPicPr>
          <p:nvPr/>
        </p:nvPicPr>
        <p:blipFill>
          <a:blip r:embed="rId2" cstate="print"/>
          <a:srcRect l="13043" t="17903" r="2805" b="264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900" y="954741"/>
            <a:ext cx="7315200" cy="1676400"/>
          </a:xfrm>
        </p:spPr>
        <p:txBody>
          <a:bodyPr>
            <a:noAutofit/>
          </a:bodyPr>
          <a:lstStyle>
            <a:lvl1pPr algn="l">
              <a:defRPr sz="4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2895600"/>
            <a:ext cx="4559300" cy="2590800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8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(С) В.О. Сафонов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60AAA-90EE-4400-9B7F-FDA72805CC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summer1.png"/>
          <p:cNvPicPr>
            <a:picLocks noChangeAspect="1"/>
          </p:cNvPicPr>
          <p:nvPr/>
        </p:nvPicPr>
        <p:blipFill>
          <a:blip r:embed="rId2" cstate="print"/>
          <a:srcRect l="4546" r="4546"/>
          <a:stretch>
            <a:fillRect/>
          </a:stretch>
        </p:blipFill>
        <p:spPr bwMode="auto">
          <a:xfrm>
            <a:off x="0" y="1619250"/>
            <a:ext cx="91440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887" y="1295400"/>
            <a:ext cx="6399213" cy="1590675"/>
          </a:xfrm>
        </p:spPr>
        <p:txBody>
          <a:bodyPr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5887" y="3657600"/>
            <a:ext cx="6399213" cy="1500187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ts val="1800"/>
              </a:spcBef>
              <a:buFontTx/>
              <a:buNone/>
              <a:defRPr sz="1800" kern="12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(С) В.О. Сафонов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A52A8-285D-4DAD-B138-945EF1DCED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title - 2.png"/>
          <p:cNvPicPr>
            <a:picLocks noChangeAspect="1"/>
          </p:cNvPicPr>
          <p:nvPr/>
        </p:nvPicPr>
        <p:blipFill>
          <a:blip r:embed="rId2" cstate="print"/>
          <a:srcRect l="13043" t="17903" r="10455" b="98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(С) В.О. Сафонов 2010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07E44-4516-4AEB-8D61-C4E424C84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flowers content.png"/>
          <p:cNvPicPr>
            <a:picLocks noChangeAspect="1"/>
          </p:cNvPicPr>
          <p:nvPr/>
        </p:nvPicPr>
        <p:blipFill>
          <a:blip r:embed="rId2" cstate="print"/>
          <a:srcRect l="4546" t="8217" r="4546" b="131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86055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914400"/>
            <a:ext cx="4114800" cy="50292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1544" y="2286000"/>
            <a:ext cx="2079625" cy="3860799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(С) В.О. Сафонов 2010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0E7E5-E3E1-4587-81DA-DCBE7832B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(С) В.О. Сафонов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043F9-EC8F-44F2-B79C-79B59D3208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(С) В.О. Сафонов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88F774-C3BF-4E24-80D3-1AC77F7C82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01625"/>
            <a:ext cx="8229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250" y="1981200"/>
            <a:ext cx="6413500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 smtClean="0"/>
              <a:t>(С) В.О. Сафонов 2010</a:t>
            </a: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fld id="{31AD90A2-47A1-43A9-8C44-7446FC7FE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000" kern="1200">
          <a:solidFill>
            <a:srgbClr val="666666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9pPr>
    </p:titleStyle>
    <p:bodyStyle>
      <a:lvl1pPr marL="349250" indent="-349250" algn="l" rtl="0" fontAlgn="base">
        <a:spcBef>
          <a:spcPts val="1800"/>
        </a:spcBef>
        <a:spcAft>
          <a:spcPct val="0"/>
        </a:spcAft>
        <a:buBlip>
          <a:blip r:embed="rId8"/>
        </a:buBlip>
        <a:defRPr sz="22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1pPr>
      <a:lvl2pPr marL="577850" indent="-349250" algn="l" rtl="0" fontAlgn="base">
        <a:spcBef>
          <a:spcPts val="1800"/>
        </a:spcBef>
        <a:spcAft>
          <a:spcPct val="0"/>
        </a:spcAft>
        <a:buBlip>
          <a:blip r:embed="rId9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2pPr>
      <a:lvl3pPr marL="806450" indent="-349250" algn="l" rtl="0" fontAlgn="base">
        <a:spcBef>
          <a:spcPts val="1800"/>
        </a:spcBef>
        <a:spcAft>
          <a:spcPct val="0"/>
        </a:spcAft>
        <a:buBlip>
          <a:blip r:embed="rId8"/>
        </a:buBlip>
        <a:defRPr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3pPr>
      <a:lvl4pPr marL="1035050" indent="-349250" algn="l" rtl="0" fontAlgn="base">
        <a:spcBef>
          <a:spcPts val="1800"/>
        </a:spcBef>
        <a:spcAft>
          <a:spcPct val="0"/>
        </a:spcAft>
        <a:buBlip>
          <a:blip r:embed="rId9"/>
        </a:buBlip>
        <a:defRPr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4pPr>
      <a:lvl5pPr marL="1263650" indent="-349250" algn="l" rtl="0" fontAlgn="base">
        <a:spcBef>
          <a:spcPts val="1800"/>
        </a:spcBef>
        <a:spcAft>
          <a:spcPct val="0"/>
        </a:spcAft>
        <a:buBlip>
          <a:blip r:embed="rId8"/>
        </a:buBlip>
        <a:defRPr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5pPr>
      <a:lvl6pPr marL="1492250" indent="-349250" algn="l" defTabSz="914400" rtl="0" eaLnBrk="1" latinLnBrk="0" hangingPunct="1">
        <a:spcBef>
          <a:spcPts val="1800"/>
        </a:spcBef>
        <a:buFontTx/>
        <a:buBlip>
          <a:blip r:embed="rId9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6pPr>
      <a:lvl7pPr marL="1720850" indent="-349250" algn="l" defTabSz="914400" rtl="0" eaLnBrk="1" latinLnBrk="0" hangingPunct="1">
        <a:spcBef>
          <a:spcPts val="1800"/>
        </a:spcBef>
        <a:buFontTx/>
        <a:buBlip>
          <a:blip r:embed="rId8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7pPr>
      <a:lvl8pPr marL="1949450" indent="-349250" algn="l" defTabSz="914400" rtl="0" eaLnBrk="1" latinLnBrk="0" hangingPunct="1">
        <a:spcBef>
          <a:spcPts val="1800"/>
        </a:spcBef>
        <a:buFontTx/>
        <a:buBlip>
          <a:blip r:embed="rId9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8pPr>
      <a:lvl9pPr marL="2178050" indent="-349250" algn="l" defTabSz="914400" rtl="0" eaLnBrk="1" latinLnBrk="0" hangingPunct="1">
        <a:spcBef>
          <a:spcPts val="1800"/>
        </a:spcBef>
        <a:buFontTx/>
        <a:buBlip>
          <a:blip r:embed="rId8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33375"/>
            <a:ext cx="8915400" cy="2374900"/>
          </a:xfrm>
        </p:spPr>
        <p:txBody>
          <a:bodyPr/>
          <a:lstStyle/>
          <a:p>
            <a:r>
              <a:rPr lang="en-US" sz="4000" b="1" dirty="0" smtClean="0">
                <a:solidFill>
                  <a:srgbClr val="666666"/>
                </a:solidFill>
              </a:rPr>
              <a:t>         </a:t>
            </a:r>
            <a:r>
              <a:rPr lang="ru-RU" sz="4000" b="1" dirty="0" smtClean="0">
                <a:solidFill>
                  <a:srgbClr val="666666"/>
                </a:solidFill>
              </a:rPr>
              <a:t>Основы современных        </a:t>
            </a:r>
            <a:br>
              <a:rPr lang="ru-RU" sz="4000" b="1" dirty="0" smtClean="0">
                <a:solidFill>
                  <a:srgbClr val="666666"/>
                </a:solidFill>
              </a:rPr>
            </a:br>
            <a:r>
              <a:rPr lang="en-US" sz="4000" b="1" dirty="0" smtClean="0">
                <a:solidFill>
                  <a:srgbClr val="666666"/>
                </a:solidFill>
              </a:rPr>
              <a:t>         </a:t>
            </a:r>
            <a:r>
              <a:rPr lang="ru-RU" sz="4000" b="1" dirty="0" smtClean="0">
                <a:solidFill>
                  <a:srgbClr val="666666"/>
                </a:solidFill>
              </a:rPr>
              <a:t>операционных </a:t>
            </a:r>
            <a:r>
              <a:rPr lang="ru-RU" sz="4000" b="1" dirty="0" smtClean="0">
                <a:solidFill>
                  <a:srgbClr val="666666"/>
                </a:solidFill>
              </a:rPr>
              <a:t>систем</a:t>
            </a:r>
            <a:endParaRPr lang="en-US" sz="3200" dirty="0" smtClean="0">
              <a:solidFill>
                <a:srgbClr val="666666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Ядро – процессы и потоки</a:t>
            </a:r>
            <a:endParaRPr lang="en-US" b="1" dirty="0"/>
          </a:p>
        </p:txBody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ru-RU" sz="2400" b="1" dirty="0"/>
              <a:t>Процесс имеет адресное пространство в виртуальной памяти</a:t>
            </a:r>
            <a:r>
              <a:rPr lang="en-US" sz="2400" b="1" dirty="0"/>
              <a:t>, </a:t>
            </a:r>
            <a:r>
              <a:rPr lang="ru-RU" sz="2400" b="1" dirty="0"/>
              <a:t>информацию</a:t>
            </a:r>
            <a:r>
              <a:rPr lang="en-US" sz="2400" b="1" dirty="0"/>
              <a:t> (</a:t>
            </a:r>
            <a:r>
              <a:rPr lang="ru-RU" sz="2400" b="1" dirty="0"/>
              <a:t>например, базовый приоритет</a:t>
            </a:r>
            <a:r>
              <a:rPr lang="en-US" sz="2400" b="1" dirty="0"/>
              <a:t>) </a:t>
            </a:r>
            <a:r>
              <a:rPr lang="ru-RU" sz="2400" b="1" dirty="0"/>
              <a:t>и тесную связь с одним или несколькими процессами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Потоки – единицы исполнения, планируемые диспетчером ядра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К</a:t>
            </a:r>
            <a:r>
              <a:rPr lang="ru-RU" sz="2400" b="1" dirty="0" smtClean="0"/>
              <a:t>аждый </a:t>
            </a:r>
            <a:r>
              <a:rPr lang="ru-RU" sz="2400" b="1" dirty="0"/>
              <a:t>поток имеет свое собственное состояние</a:t>
            </a:r>
            <a:r>
              <a:rPr lang="en-US" sz="2400" b="1" dirty="0"/>
              <a:t>, </a:t>
            </a:r>
            <a:r>
              <a:rPr lang="ru-RU" sz="2400" b="1" dirty="0"/>
              <a:t>включая приоритет, связь с процессором и статистическую информацию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Поток может быть в следующих состояниях</a:t>
            </a:r>
            <a:r>
              <a:rPr lang="en-US" sz="2400" b="1" dirty="0"/>
              <a:t>:  </a:t>
            </a:r>
            <a:r>
              <a:rPr lang="en-US" sz="2400" b="1" i="1" dirty="0"/>
              <a:t>ready, standby, running, waiting, </a:t>
            </a:r>
            <a:r>
              <a:rPr lang="en-US" sz="2400" b="1" i="1" dirty="0" smtClean="0"/>
              <a:t>transition</a:t>
            </a:r>
            <a:r>
              <a:rPr lang="en-US" sz="2400" b="1" dirty="0" smtClean="0"/>
              <a:t> </a:t>
            </a:r>
            <a:r>
              <a:rPr lang="ru-RU" sz="2400" b="1" dirty="0" smtClean="0"/>
              <a:t>и </a:t>
            </a:r>
            <a:r>
              <a:rPr lang="en-US" sz="2400" b="1" i="1" dirty="0" smtClean="0"/>
              <a:t>terminated</a:t>
            </a:r>
            <a:r>
              <a:rPr lang="en-US" sz="24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Ядро - планирование</a:t>
            </a:r>
            <a:endParaRPr lang="en-US" b="1"/>
          </a:p>
        </p:txBody>
      </p:sp>
      <p:sp>
        <p:nvSpPr>
          <p:cNvPr id="67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000" b="1" dirty="0"/>
              <a:t>Диспетчер использует 32-уровневую схему приоритетов</a:t>
            </a:r>
            <a:r>
              <a:rPr lang="en-US" sz="2000" b="1" dirty="0"/>
              <a:t> </a:t>
            </a:r>
            <a:r>
              <a:rPr lang="ru-RU" sz="2000" b="1" dirty="0"/>
              <a:t>для определения порядка выполнения потоков</a:t>
            </a:r>
            <a:r>
              <a:rPr lang="en-US" sz="2000" b="1" dirty="0"/>
              <a:t>.  </a:t>
            </a:r>
            <a:r>
              <a:rPr lang="ru-RU" sz="2000" b="1" dirty="0"/>
              <a:t>Приоритеты разбиты на два класса</a:t>
            </a:r>
            <a:r>
              <a:rPr lang="en-US" sz="2000" b="1" dirty="0"/>
              <a:t>:</a:t>
            </a:r>
          </a:p>
          <a:p>
            <a:pPr lvl="1"/>
            <a:r>
              <a:rPr lang="ru-RU" sz="2000" b="1" dirty="0"/>
              <a:t>Класс </a:t>
            </a:r>
            <a:r>
              <a:rPr lang="en-US" sz="2000" b="1" dirty="0"/>
              <a:t>real-time </a:t>
            </a:r>
            <a:r>
              <a:rPr lang="ru-RU" sz="2000" b="1" dirty="0"/>
              <a:t>содержит потоки с приоритетами от 16 до 31</a:t>
            </a:r>
            <a:r>
              <a:rPr lang="en-US" sz="2000" b="1" dirty="0"/>
              <a:t>.</a:t>
            </a:r>
          </a:p>
          <a:p>
            <a:pPr lvl="1"/>
            <a:r>
              <a:rPr lang="ru-RU" sz="2000" b="1" dirty="0"/>
              <a:t>Класс </a:t>
            </a:r>
            <a:r>
              <a:rPr lang="en-US" sz="2000" b="1" dirty="0"/>
              <a:t>variable </a:t>
            </a:r>
            <a:r>
              <a:rPr lang="ru-RU" sz="2000" b="1" dirty="0"/>
              <a:t>содержит потоки с приоритетами от 0 до 15</a:t>
            </a:r>
            <a:r>
              <a:rPr lang="en-US" sz="2000" b="1" dirty="0"/>
              <a:t>.</a:t>
            </a:r>
          </a:p>
          <a:p>
            <a:r>
              <a:rPr lang="ru-RU" sz="2000" b="1" dirty="0"/>
              <a:t>Характеристики стратегии приоритетов </a:t>
            </a:r>
            <a:r>
              <a:rPr lang="en-US" sz="2000" b="1" dirty="0"/>
              <a:t>Windows 2000.</a:t>
            </a:r>
          </a:p>
          <a:p>
            <a:pPr lvl="1"/>
            <a:r>
              <a:rPr lang="ru-RU" sz="2000" b="1" dirty="0"/>
              <a:t>Хорошее время ответа для потоков, использующих мышь и окна</a:t>
            </a:r>
            <a:r>
              <a:rPr lang="en-US" sz="2000" b="1" dirty="0"/>
              <a:t>.</a:t>
            </a:r>
          </a:p>
          <a:p>
            <a:pPr lvl="1"/>
            <a:r>
              <a:rPr lang="ru-RU" sz="2000" b="1" dirty="0"/>
              <a:t>Дает возможность потокам, связанным с вводом-выводом, обеспечивать занятость устройств ввода-вывода</a:t>
            </a:r>
            <a:r>
              <a:rPr lang="en-US" sz="20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Ядро – планирование (прод.)</a:t>
            </a:r>
            <a:r>
              <a:rPr lang="en-US"/>
              <a:t> </a:t>
            </a:r>
          </a:p>
        </p:txBody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400" b="1" dirty="0"/>
              <a:t>Планирование выполняется, </a:t>
            </a:r>
            <a:r>
              <a:rPr lang="ru-RU" sz="2400" b="1" dirty="0" smtClean="0"/>
              <a:t>когда </a:t>
            </a:r>
            <a:r>
              <a:rPr lang="ru-RU" sz="2400" b="1" dirty="0"/>
              <a:t>поток переходит в состояние </a:t>
            </a:r>
            <a:r>
              <a:rPr lang="en-US" sz="2400" b="1" dirty="0"/>
              <a:t>ready </a:t>
            </a:r>
            <a:r>
              <a:rPr lang="ru-RU" sz="2400" b="1" dirty="0"/>
              <a:t>или </a:t>
            </a:r>
            <a:r>
              <a:rPr lang="en-US" sz="2400" b="1" dirty="0"/>
              <a:t>wait, </a:t>
            </a:r>
            <a:r>
              <a:rPr lang="ru-RU" sz="2400" b="1" dirty="0"/>
              <a:t>когда поток завершается</a:t>
            </a:r>
            <a:r>
              <a:rPr lang="en-US" sz="2400" b="1" dirty="0"/>
              <a:t>, </a:t>
            </a:r>
            <a:r>
              <a:rPr lang="ru-RU" sz="2400" b="1" dirty="0" smtClean="0"/>
              <a:t>либо </a:t>
            </a:r>
            <a:r>
              <a:rPr lang="ru-RU" sz="2400" b="1" dirty="0"/>
              <a:t>когда приложение изменяет приоритет потока или связь с процессором</a:t>
            </a:r>
            <a:r>
              <a:rPr lang="en-US" sz="2400" b="1" dirty="0"/>
              <a:t>.</a:t>
            </a:r>
            <a:br>
              <a:rPr lang="en-US" sz="2400" b="1" dirty="0"/>
            </a:br>
            <a:endParaRPr lang="en-US" sz="2400" b="1" dirty="0"/>
          </a:p>
          <a:p>
            <a:r>
              <a:rPr lang="en-US" sz="2400" b="1" dirty="0"/>
              <a:t>Real-time </a:t>
            </a:r>
            <a:r>
              <a:rPr lang="ru-RU" sz="2400" b="1" dirty="0"/>
              <a:t>потокам отдается предпочтение при выделении процессора</a:t>
            </a:r>
            <a:r>
              <a:rPr lang="en-US" sz="2400" b="1" dirty="0"/>
              <a:t>; </a:t>
            </a:r>
            <a:r>
              <a:rPr lang="ru-RU" sz="2400" b="1" dirty="0"/>
              <a:t>но ОС не гарантирует, что</a:t>
            </a:r>
            <a:r>
              <a:rPr lang="en-US" sz="2400" b="1" dirty="0"/>
              <a:t> </a:t>
            </a:r>
            <a:r>
              <a:rPr lang="ru-RU" sz="2400" b="1" dirty="0"/>
              <a:t>поток начнет выполняться в течение какого-либо определенного интервала времени</a:t>
            </a:r>
            <a:r>
              <a:rPr lang="en-US" sz="2400" b="1" dirty="0"/>
              <a:t>. (</a:t>
            </a:r>
            <a:r>
              <a:rPr lang="ru-RU" sz="2400" b="1" dirty="0"/>
              <a:t>такой подход известен как</a:t>
            </a:r>
            <a:r>
              <a:rPr lang="en-US" sz="2400" b="1" dirty="0"/>
              <a:t> </a:t>
            </a:r>
            <a:r>
              <a:rPr lang="en-US" sz="2400" b="1" i="1" dirty="0"/>
              <a:t>soft </a:t>
            </a:r>
            <a:r>
              <a:rPr lang="en-US" sz="2400" b="1" i="1" dirty="0" smtClean="0"/>
              <a:t>real</a:t>
            </a:r>
            <a:r>
              <a:rPr lang="ru-RU" sz="2400" b="1" i="1" dirty="0" smtClean="0"/>
              <a:t>-</a:t>
            </a:r>
            <a:r>
              <a:rPr lang="en-US" sz="2400" b="1" i="1" dirty="0" smtClean="0"/>
              <a:t>time</a:t>
            </a:r>
            <a:r>
              <a:rPr lang="en-US" sz="2400" b="1" dirty="0"/>
              <a:t>.)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85728"/>
            <a:ext cx="8858280" cy="785818"/>
          </a:xfrm>
        </p:spPr>
        <p:txBody>
          <a:bodyPr/>
          <a:lstStyle/>
          <a:p>
            <a:r>
              <a:rPr lang="en-US" sz="2800" b="1" dirty="0"/>
              <a:t>Windows 2000: </a:t>
            </a:r>
            <a:r>
              <a:rPr lang="ru-RU" sz="2800" b="1" dirty="0"/>
              <a:t>уровни запросов на прерывания</a:t>
            </a:r>
            <a:endParaRPr lang="en-US" sz="28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  <p:pic>
        <p:nvPicPr>
          <p:cNvPr id="5" name="Picture 4" descr="Fig_27.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29" y="1428736"/>
            <a:ext cx="8974971" cy="45141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81000"/>
            <a:ext cx="7848600" cy="533400"/>
          </a:xfrm>
        </p:spPr>
        <p:txBody>
          <a:bodyPr/>
          <a:lstStyle/>
          <a:p>
            <a:r>
              <a:rPr lang="ru-RU" sz="3600" b="1"/>
              <a:t>Ядро – обработка прерываний</a:t>
            </a:r>
            <a:endParaRPr lang="en-US" sz="3600" b="1"/>
          </a:p>
        </p:txBody>
      </p:sp>
      <p:sp>
        <p:nvSpPr>
          <p:cNvPr id="67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142984"/>
            <a:ext cx="7772400" cy="5181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ru-RU" sz="2400" b="1" dirty="0"/>
              <a:t>Ядро обеспечивает обработку прерываний,</a:t>
            </a:r>
            <a:r>
              <a:rPr lang="en-US" sz="2400" b="1" dirty="0"/>
              <a:t> </a:t>
            </a:r>
            <a:r>
              <a:rPr lang="ru-RU" sz="2400" b="1" dirty="0"/>
              <a:t>если исключения и прерывания </a:t>
            </a:r>
            <a:r>
              <a:rPr lang="ru-RU" sz="2400" b="1" dirty="0" smtClean="0"/>
              <a:t>генерируются </a:t>
            </a:r>
            <a:r>
              <a:rPr lang="ru-RU" sz="2400" b="1" dirty="0"/>
              <a:t>аппаратурой и программным обеспечением (</a:t>
            </a:r>
            <a:r>
              <a:rPr lang="en-US" sz="2400" b="1" dirty="0"/>
              <a:t>NB: </a:t>
            </a:r>
            <a:r>
              <a:rPr lang="ru-RU" sz="2400" b="1" dirty="0"/>
              <a:t>в ОС введены средства обработки </a:t>
            </a:r>
            <a:r>
              <a:rPr lang="ru-RU" sz="2400" b="1" dirty="0" smtClean="0"/>
              <a:t>исключений)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Исключения, которые не могут быть обработаны программно,</a:t>
            </a:r>
            <a:r>
              <a:rPr lang="en-US" sz="2400" b="1" dirty="0"/>
              <a:t> </a:t>
            </a:r>
            <a:r>
              <a:rPr lang="ru-RU" sz="2400" b="1" dirty="0"/>
              <a:t>обрабатываются </a:t>
            </a:r>
            <a:r>
              <a:rPr lang="ru-RU" sz="2400" b="1" i="1" dirty="0"/>
              <a:t>диспетчером исключений</a:t>
            </a:r>
            <a:r>
              <a:rPr lang="ru-RU" sz="2400" b="1" dirty="0"/>
              <a:t> ядра ОС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Диспетчер прерываний в ядре</a:t>
            </a:r>
            <a:r>
              <a:rPr lang="en-US" sz="2400" b="1" dirty="0"/>
              <a:t> </a:t>
            </a:r>
            <a:r>
              <a:rPr lang="ru-RU" sz="2400" b="1" dirty="0"/>
              <a:t>обрабатывает прерывание либо путем вызова подпрограммы, обслуживающей прерывание</a:t>
            </a:r>
            <a:r>
              <a:rPr lang="en-US" sz="2400" b="1" dirty="0"/>
              <a:t> (</a:t>
            </a:r>
            <a:r>
              <a:rPr lang="ru-RU" sz="2400" b="1" dirty="0"/>
              <a:t>например, драйвера устройства</a:t>
            </a:r>
            <a:r>
              <a:rPr lang="en-US" sz="2400" b="1" dirty="0"/>
              <a:t>)</a:t>
            </a:r>
            <a:r>
              <a:rPr lang="ru-RU" sz="2400" b="1" dirty="0"/>
              <a:t>,</a:t>
            </a:r>
            <a:r>
              <a:rPr lang="en-US" sz="2400" b="1" dirty="0"/>
              <a:t> </a:t>
            </a:r>
            <a:r>
              <a:rPr lang="ru-RU" sz="2400" b="1" dirty="0"/>
              <a:t>либо путем вызова внутренней подпрограммы ядра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Ядро использует блокировщики </a:t>
            </a:r>
            <a:r>
              <a:rPr lang="en-US" sz="2400" b="1" dirty="0"/>
              <a:t>(spin locks)</a:t>
            </a:r>
            <a:r>
              <a:rPr lang="ru-RU" sz="2400" b="1" dirty="0"/>
              <a:t>, находящиеся в основной памяти,</a:t>
            </a:r>
            <a:r>
              <a:rPr lang="en-US" sz="2400" b="1" dirty="0"/>
              <a:t> </a:t>
            </a:r>
            <a:r>
              <a:rPr lang="ru-RU" sz="2400" b="1" dirty="0"/>
              <a:t>для </a:t>
            </a:r>
            <a:r>
              <a:rPr lang="ru-RU" sz="2400" b="1" dirty="0" smtClean="0"/>
              <a:t>взаимного </a:t>
            </a:r>
            <a:r>
              <a:rPr lang="ru-RU" sz="2400" b="1" dirty="0"/>
              <a:t>исключения процессов</a:t>
            </a:r>
            <a:r>
              <a:rPr lang="en-US" sz="24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1625"/>
            <a:ext cx="8472518" cy="1055673"/>
          </a:xfrm>
        </p:spPr>
        <p:txBody>
          <a:bodyPr/>
          <a:lstStyle/>
          <a:p>
            <a:r>
              <a:rPr lang="en-US" dirty="0" smtClean="0"/>
              <a:t>Spin locks – </a:t>
            </a:r>
            <a:r>
              <a:rPr lang="ru-RU" dirty="0" smtClean="0"/>
              <a:t>реализация на ассемблере </a:t>
            </a:r>
            <a:r>
              <a:rPr lang="en-US" dirty="0" smtClean="0"/>
              <a:t>x86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65250" y="1571612"/>
            <a:ext cx="7635906" cy="457203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err="1" smtClean="0"/>
              <a:t>mov</a:t>
            </a:r>
            <a:r>
              <a:rPr lang="en-US" dirty="0" smtClean="0"/>
              <a:t> </a:t>
            </a:r>
            <a:r>
              <a:rPr lang="en-US" dirty="0" err="1" smtClean="0"/>
              <a:t>eax</a:t>
            </a:r>
            <a:r>
              <a:rPr lang="en-US" dirty="0" smtClean="0"/>
              <a:t>, </a:t>
            </a:r>
            <a:r>
              <a:rPr lang="en-US" dirty="0" err="1" smtClean="0"/>
              <a:t>spinlock_address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err="1" smtClean="0"/>
              <a:t>mov</a:t>
            </a:r>
            <a:r>
              <a:rPr lang="en-US" dirty="0" smtClean="0"/>
              <a:t> </a:t>
            </a:r>
            <a:r>
              <a:rPr lang="en-US" dirty="0" err="1" smtClean="0"/>
              <a:t>ebx</a:t>
            </a:r>
            <a:r>
              <a:rPr lang="en-US" dirty="0" smtClean="0"/>
              <a:t>, SPINLOCK_BUSY </a:t>
            </a:r>
          </a:p>
          <a:p>
            <a:pPr>
              <a:buNone/>
            </a:pPr>
            <a:r>
              <a:rPr lang="en-US" dirty="0" err="1" smtClean="0"/>
              <a:t>wait_cycle</a:t>
            </a:r>
            <a:r>
              <a:rPr lang="en-US" dirty="0" smtClean="0"/>
              <a:t>: lock </a:t>
            </a:r>
            <a:r>
              <a:rPr lang="en-US" dirty="0" err="1" smtClean="0"/>
              <a:t>xchg</a:t>
            </a:r>
            <a:r>
              <a:rPr lang="en-US" dirty="0" smtClean="0"/>
              <a:t> [</a:t>
            </a:r>
            <a:r>
              <a:rPr lang="en-US" dirty="0" err="1" smtClean="0"/>
              <a:t>eax</a:t>
            </a:r>
            <a:r>
              <a:rPr lang="en-US" dirty="0" smtClean="0"/>
              <a:t>], </a:t>
            </a:r>
            <a:r>
              <a:rPr lang="en-US" dirty="0" err="1" smtClean="0"/>
              <a:t>ebx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err="1" smtClean="0"/>
              <a:t>cmp</a:t>
            </a:r>
            <a:r>
              <a:rPr lang="en-US" dirty="0" smtClean="0"/>
              <a:t> </a:t>
            </a:r>
            <a:r>
              <a:rPr lang="en-US" dirty="0" err="1" smtClean="0"/>
              <a:t>ebx</a:t>
            </a:r>
            <a:r>
              <a:rPr lang="en-US" dirty="0" smtClean="0"/>
              <a:t>, SPINLOCK_FREE </a:t>
            </a:r>
          </a:p>
          <a:p>
            <a:pPr>
              <a:buNone/>
            </a:pPr>
            <a:r>
              <a:rPr lang="en-US" dirty="0" err="1" smtClean="0"/>
              <a:t>jnz</a:t>
            </a:r>
            <a:r>
              <a:rPr lang="en-US" dirty="0" smtClean="0"/>
              <a:t> </a:t>
            </a:r>
            <a:r>
              <a:rPr lang="en-US" dirty="0" err="1" smtClean="0"/>
              <a:t>wait_cycle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&lt;</a:t>
            </a:r>
            <a:r>
              <a:rPr lang="ru-RU" dirty="0" smtClean="0"/>
              <a:t>работа с разделяемым ресурсом</a:t>
            </a:r>
            <a:r>
              <a:rPr lang="en-US" dirty="0" smtClean="0"/>
              <a:t> – </a:t>
            </a:r>
            <a:r>
              <a:rPr lang="ru-RU" dirty="0" smtClean="0"/>
              <a:t>критическая секция&gt; 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mov</a:t>
            </a:r>
            <a:r>
              <a:rPr lang="en-US" dirty="0" smtClean="0"/>
              <a:t> </a:t>
            </a:r>
            <a:r>
              <a:rPr lang="en-US" dirty="0" err="1" smtClean="0"/>
              <a:t>eax</a:t>
            </a:r>
            <a:r>
              <a:rPr lang="en-US" dirty="0" smtClean="0"/>
              <a:t>, </a:t>
            </a:r>
            <a:r>
              <a:rPr lang="en-US" dirty="0" err="1" smtClean="0"/>
              <a:t>spinlock_address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err="1" smtClean="0"/>
              <a:t>mov</a:t>
            </a:r>
            <a:r>
              <a:rPr lang="en-US" dirty="0" smtClean="0"/>
              <a:t> </a:t>
            </a:r>
            <a:r>
              <a:rPr lang="en-US" dirty="0" err="1" smtClean="0"/>
              <a:t>ebx</a:t>
            </a:r>
            <a:r>
              <a:rPr lang="en-US" dirty="0" smtClean="0"/>
              <a:t>, SPINLOCK_FREE </a:t>
            </a:r>
          </a:p>
          <a:p>
            <a:pPr>
              <a:buNone/>
            </a:pPr>
            <a:r>
              <a:rPr lang="en-US" dirty="0" smtClean="0"/>
              <a:t>lock </a:t>
            </a:r>
            <a:r>
              <a:rPr lang="en-US" dirty="0" err="1" smtClean="0"/>
              <a:t>xchg</a:t>
            </a:r>
            <a:r>
              <a:rPr lang="en-US" dirty="0" smtClean="0"/>
              <a:t> [</a:t>
            </a:r>
            <a:r>
              <a:rPr lang="en-US" dirty="0" err="1" smtClean="0"/>
              <a:t>eax</a:t>
            </a:r>
            <a:r>
              <a:rPr lang="en-US" dirty="0" smtClean="0"/>
              <a:t>], </a:t>
            </a:r>
            <a:r>
              <a:rPr lang="en-US" dirty="0" err="1" smtClean="0"/>
              <a:t>ebx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153400" cy="990600"/>
          </a:xfrm>
        </p:spPr>
        <p:txBody>
          <a:bodyPr/>
          <a:lstStyle/>
          <a:p>
            <a:r>
              <a:rPr lang="en-US" sz="3600" b="1" dirty="0"/>
              <a:t>Executive — </a:t>
            </a:r>
            <a:r>
              <a:rPr lang="ru-RU" sz="3600" b="1" dirty="0"/>
              <a:t>менеджер объектов</a:t>
            </a:r>
            <a:endParaRPr lang="en-US" sz="3600" b="1" dirty="0"/>
          </a:p>
        </p:txBody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400" b="1" dirty="0"/>
              <a:t>Windows 2000 </a:t>
            </a:r>
            <a:r>
              <a:rPr lang="ru-RU" sz="2400" b="1" dirty="0"/>
              <a:t>использует объекты для всех своих служб и представления сущностей</a:t>
            </a:r>
            <a:r>
              <a:rPr lang="en-US" sz="2400" b="1" dirty="0"/>
              <a:t>; </a:t>
            </a:r>
            <a:r>
              <a:rPr lang="ru-RU" sz="2400" b="1" dirty="0"/>
              <a:t>менеджер объектов управляет использованием всех объектов</a:t>
            </a:r>
            <a:r>
              <a:rPr lang="en-US" sz="2400" b="1" dirty="0"/>
              <a:t>.</a:t>
            </a:r>
          </a:p>
          <a:p>
            <a:pPr lvl="1"/>
            <a:r>
              <a:rPr lang="ru-RU" sz="2400" b="1" dirty="0"/>
              <a:t>Генерирует </a:t>
            </a:r>
            <a:r>
              <a:rPr lang="en-US" sz="2400" b="1" i="1" dirty="0"/>
              <a:t>object</a:t>
            </a:r>
            <a:r>
              <a:rPr lang="en-US" sz="2400" b="1" dirty="0"/>
              <a:t> </a:t>
            </a:r>
            <a:r>
              <a:rPr lang="en-US" sz="2400" b="1" i="1" dirty="0"/>
              <a:t>handle </a:t>
            </a:r>
            <a:r>
              <a:rPr lang="en-US" sz="2400" b="1" dirty="0"/>
              <a:t>(</a:t>
            </a:r>
            <a:r>
              <a:rPr lang="ru-RU" sz="2400" b="1" dirty="0"/>
              <a:t>ссылку на объект)</a:t>
            </a:r>
            <a:endParaRPr lang="en-US" sz="2400" b="1" dirty="0"/>
          </a:p>
          <a:p>
            <a:pPr lvl="1"/>
            <a:r>
              <a:rPr lang="ru-RU" sz="2400" b="1" dirty="0"/>
              <a:t>Выполняет проверки безопасности</a:t>
            </a:r>
            <a:r>
              <a:rPr lang="en-US" sz="2400" b="1" dirty="0"/>
              <a:t>.</a:t>
            </a:r>
          </a:p>
          <a:p>
            <a:pPr lvl="1"/>
            <a:r>
              <a:rPr lang="ru-RU" sz="2400" b="1" dirty="0"/>
              <a:t>Следит за тем, какие процессы используют каждый объект</a:t>
            </a:r>
            <a:r>
              <a:rPr lang="en-US" sz="2400" b="1" dirty="0"/>
              <a:t>.</a:t>
            </a:r>
          </a:p>
          <a:p>
            <a:r>
              <a:rPr lang="ru-RU" sz="2400" b="1" dirty="0"/>
              <a:t>Объекты управляются стандартным набором методов</a:t>
            </a:r>
            <a:r>
              <a:rPr lang="en-US" sz="2400" b="1" dirty="0"/>
              <a:t>:  </a:t>
            </a:r>
            <a:r>
              <a:rPr lang="en-US" sz="2400" b="1" dirty="0">
                <a:latin typeface="Courier" pitchFamily="49" charset="0"/>
              </a:rPr>
              <a:t>create, open, close, delete, query name, parse, </a:t>
            </a:r>
            <a:r>
              <a:rPr lang="en-US" sz="2400" b="1" dirty="0"/>
              <a:t>s</a:t>
            </a:r>
            <a:r>
              <a:rPr lang="en-US" sz="2400" b="1" dirty="0">
                <a:latin typeface="Courier" pitchFamily="49" charset="0"/>
              </a:rPr>
              <a:t>ecurity</a:t>
            </a:r>
            <a:r>
              <a:rPr lang="en-US" sz="24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Executive — </a:t>
            </a:r>
            <a:r>
              <a:rPr lang="ru-RU" sz="3600" b="1"/>
              <a:t>именование объектов</a:t>
            </a:r>
            <a:endParaRPr lang="en-US" sz="3600" b="1"/>
          </a:p>
        </p:txBody>
      </p:sp>
      <p:sp>
        <p:nvSpPr>
          <p:cNvPr id="68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5250" y="1571612"/>
            <a:ext cx="6564336" cy="4554551"/>
          </a:xfrm>
        </p:spPr>
        <p:txBody>
          <a:bodyPr>
            <a:normAutofit fontScale="85000" lnSpcReduction="10000"/>
          </a:bodyPr>
          <a:lstStyle/>
          <a:p>
            <a:r>
              <a:rPr lang="ru-RU" sz="2000" b="1" dirty="0"/>
              <a:t>Модуль</a:t>
            </a:r>
            <a:r>
              <a:rPr lang="en-US" sz="2000" b="1" dirty="0"/>
              <a:t> executive </a:t>
            </a:r>
            <a:r>
              <a:rPr lang="ru-RU" sz="2000" b="1" dirty="0"/>
              <a:t>поддерживает именование объектов. Имя</a:t>
            </a:r>
            <a:r>
              <a:rPr lang="en-US" sz="2000" b="1" dirty="0"/>
              <a:t> </a:t>
            </a:r>
            <a:r>
              <a:rPr lang="ru-RU" sz="2000" b="1" dirty="0"/>
              <a:t>может быть постоянным или временным</a:t>
            </a:r>
            <a:r>
              <a:rPr lang="en-US" sz="2000" b="1" dirty="0"/>
              <a:t>.</a:t>
            </a:r>
          </a:p>
          <a:p>
            <a:r>
              <a:rPr lang="ru-RU" sz="2000" b="1" dirty="0"/>
              <a:t>Имена объектов структурируются, как имена путей доступа к файлам в</a:t>
            </a:r>
            <a:r>
              <a:rPr lang="en-US" sz="2000" b="1" dirty="0"/>
              <a:t> MS-DOS </a:t>
            </a:r>
            <a:r>
              <a:rPr lang="ru-RU" sz="2000" b="1" dirty="0"/>
              <a:t>или</a:t>
            </a:r>
            <a:r>
              <a:rPr lang="en-US" sz="2000" b="1" dirty="0"/>
              <a:t> UNIX.</a:t>
            </a:r>
          </a:p>
          <a:p>
            <a:r>
              <a:rPr lang="ru-RU" sz="2000" b="1" dirty="0"/>
              <a:t>Реализованы </a:t>
            </a:r>
            <a:r>
              <a:rPr lang="ru-RU" sz="2000" b="1" i="1" dirty="0"/>
              <a:t>объекты-символические ссылки</a:t>
            </a:r>
            <a:r>
              <a:rPr lang="en-US" sz="2000" b="1" dirty="0"/>
              <a:t>, </a:t>
            </a:r>
            <a:r>
              <a:rPr lang="ru-RU" sz="2000" b="1" dirty="0"/>
              <a:t>которые подобны</a:t>
            </a:r>
            <a:r>
              <a:rPr lang="en-US" sz="2000" b="1" dirty="0"/>
              <a:t> </a:t>
            </a:r>
            <a:r>
              <a:rPr lang="ru-RU" sz="2000" b="1" dirty="0"/>
              <a:t>символическим ссылкам в</a:t>
            </a:r>
            <a:r>
              <a:rPr lang="en-US" sz="2000" b="1" dirty="0"/>
              <a:t> UNIX </a:t>
            </a:r>
            <a:r>
              <a:rPr lang="ru-RU" sz="2000" b="1" dirty="0"/>
              <a:t>и дают возможность иметь несколько синонимов для одного файла</a:t>
            </a:r>
            <a:r>
              <a:rPr lang="en-US" sz="2000" b="1" dirty="0"/>
              <a:t>.</a:t>
            </a:r>
          </a:p>
          <a:p>
            <a:r>
              <a:rPr lang="ru-RU" sz="2000" b="1" dirty="0"/>
              <a:t>Процесс получает ссылку на объект при его создании,</a:t>
            </a:r>
            <a:r>
              <a:rPr lang="en-US" sz="2000" b="1" dirty="0"/>
              <a:t> </a:t>
            </a:r>
            <a:r>
              <a:rPr lang="ru-RU" sz="2000" b="1" dirty="0"/>
              <a:t>при открытии уже существующего объекта</a:t>
            </a:r>
            <a:r>
              <a:rPr lang="en-US" sz="2000" b="1" dirty="0"/>
              <a:t>, </a:t>
            </a:r>
            <a:r>
              <a:rPr lang="ru-RU" sz="2000" b="1" dirty="0"/>
              <a:t>при получении скопированной ссылки от другого процесса</a:t>
            </a:r>
            <a:r>
              <a:rPr lang="en-US" sz="2000" b="1" dirty="0"/>
              <a:t>, </a:t>
            </a:r>
            <a:r>
              <a:rPr lang="ru-RU" sz="2000" b="1" dirty="0"/>
              <a:t>либо путем наследования ссылки от процесса-родителя</a:t>
            </a:r>
            <a:r>
              <a:rPr lang="en-US" sz="2000" b="1" dirty="0"/>
              <a:t>.</a:t>
            </a:r>
          </a:p>
          <a:p>
            <a:r>
              <a:rPr lang="ru-RU" sz="2000" b="1" dirty="0"/>
              <a:t>Каждый объект защищен списком управления доступом</a:t>
            </a:r>
            <a:r>
              <a:rPr lang="en-US" sz="20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/>
              <a:t>Executive — </a:t>
            </a:r>
            <a:r>
              <a:rPr lang="ru-RU" sz="2800" b="1" dirty="0"/>
              <a:t>менеджер виртуальной памяти</a:t>
            </a:r>
            <a:endParaRPr lang="en-US" sz="2800" b="1" dirty="0"/>
          </a:p>
        </p:txBody>
      </p:sp>
      <p:sp>
        <p:nvSpPr>
          <p:cNvPr id="68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00166" y="1571612"/>
            <a:ext cx="6492898" cy="462598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ru-RU" sz="2000" b="1" dirty="0"/>
              <a:t>При проектировании менеджера виртуальной памяти предполагалось, что процессор</a:t>
            </a:r>
            <a:r>
              <a:rPr lang="en-US" sz="2000" b="1" dirty="0"/>
              <a:t> </a:t>
            </a:r>
            <a:r>
              <a:rPr lang="ru-RU" sz="2000" b="1" dirty="0"/>
              <a:t>поддерживает для отображения виртуальных адресов в физические</a:t>
            </a:r>
            <a:r>
              <a:rPr lang="en-US" sz="2000" b="1" dirty="0"/>
              <a:t> </a:t>
            </a:r>
            <a:r>
              <a:rPr lang="ru-RU" sz="2000" b="1" dirty="0"/>
              <a:t>механизм страничной организации</a:t>
            </a:r>
            <a:r>
              <a:rPr lang="en-US" sz="2000" b="1" dirty="0"/>
              <a:t>, </a:t>
            </a:r>
            <a:r>
              <a:rPr lang="ru-RU" sz="2000" b="1" dirty="0"/>
              <a:t>прозрачный кэш для многопроцессорных систем</a:t>
            </a:r>
            <a:r>
              <a:rPr lang="en-US" sz="2000" b="1" dirty="0"/>
              <a:t>, </a:t>
            </a:r>
            <a:r>
              <a:rPr lang="ru-RU" sz="2000" b="1" dirty="0"/>
              <a:t>а также алиасы для виртуальных адресов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en-US" sz="2000" b="1" dirty="0"/>
              <a:t>VM </a:t>
            </a:r>
            <a:r>
              <a:rPr lang="ru-RU" sz="2000" b="1" dirty="0"/>
              <a:t>– менеджер в </a:t>
            </a:r>
            <a:r>
              <a:rPr lang="en-US" sz="2000" b="1" dirty="0"/>
              <a:t>Windows 2000 </a:t>
            </a:r>
            <a:r>
              <a:rPr lang="ru-RU" sz="2000" b="1" dirty="0"/>
              <a:t>использует страничную организацию с размером страницы</a:t>
            </a:r>
            <a:r>
              <a:rPr lang="en-US" sz="2000" b="1" dirty="0"/>
              <a:t> 4 KB.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Используется двухуровневая схема выделения памяти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На первом шаге резервируется часть адресного пространства процесса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На втором шаге данное выделение поддерживается выделением пространства в файле откачки </a:t>
            </a:r>
            <a:r>
              <a:rPr lang="en-US" sz="2000" b="1" dirty="0"/>
              <a:t>(paging file).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0"/>
            <a:ext cx="7672414" cy="700110"/>
          </a:xfrm>
        </p:spPr>
        <p:txBody>
          <a:bodyPr/>
          <a:lstStyle/>
          <a:p>
            <a:r>
              <a:rPr lang="ru-RU" sz="3200" b="1" dirty="0"/>
              <a:t>Распределение виртуальной памяти</a:t>
            </a:r>
            <a:endParaRPr lang="en-US" sz="32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  <p:pic>
        <p:nvPicPr>
          <p:cNvPr id="5" name="Picture 4" descr="Fig_27.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785794"/>
            <a:ext cx="8286776" cy="56565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65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Windows </a:t>
            </a:r>
            <a:r>
              <a:rPr lang="en-US" b="1" dirty="0" smtClean="0"/>
              <a:t>2000 / 2003 / 2008 / 7 </a:t>
            </a:r>
            <a:endParaRPr lang="en-US" b="1" dirty="0"/>
          </a:p>
        </p:txBody>
      </p:sp>
      <p:sp>
        <p:nvSpPr>
          <p:cNvPr id="66765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b="1" dirty="0"/>
              <a:t>История</a:t>
            </a:r>
            <a:endParaRPr lang="en-US" sz="2800" b="1" dirty="0"/>
          </a:p>
          <a:p>
            <a:r>
              <a:rPr lang="ru-RU" sz="2800" b="1" dirty="0"/>
              <a:t>Принципы проектирования</a:t>
            </a:r>
            <a:endParaRPr lang="en-US" sz="2800" b="1" dirty="0"/>
          </a:p>
          <a:p>
            <a:r>
              <a:rPr lang="ru-RU" sz="2800" b="1" dirty="0"/>
              <a:t>Компоненты системы</a:t>
            </a:r>
            <a:endParaRPr lang="en-US" sz="2800" b="1" dirty="0"/>
          </a:p>
          <a:p>
            <a:r>
              <a:rPr lang="ru-RU" sz="2800" b="1" dirty="0"/>
              <a:t>Подсистемы окружения</a:t>
            </a:r>
            <a:r>
              <a:rPr lang="en-US" sz="2800" b="1" dirty="0"/>
              <a:t> </a:t>
            </a:r>
          </a:p>
          <a:p>
            <a:r>
              <a:rPr lang="ru-RU" sz="2800" b="1" dirty="0"/>
              <a:t>Файловая система</a:t>
            </a:r>
            <a:endParaRPr lang="en-US" sz="2800" b="1" dirty="0"/>
          </a:p>
          <a:p>
            <a:r>
              <a:rPr lang="ru-RU" sz="2800" b="1" dirty="0"/>
              <a:t>Работа в сети</a:t>
            </a:r>
            <a:endParaRPr lang="en-US" sz="2800" b="1" dirty="0"/>
          </a:p>
          <a:p>
            <a:r>
              <a:rPr lang="ru-RU" sz="2800" b="1" dirty="0"/>
              <a:t>Интерфейс программиста</a:t>
            </a:r>
            <a:endParaRPr lang="en-US" sz="28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85800"/>
          </a:xfrm>
        </p:spPr>
        <p:txBody>
          <a:bodyPr/>
          <a:lstStyle/>
          <a:p>
            <a:r>
              <a:rPr lang="ru-RU" sz="3200" b="1"/>
              <a:t>Менеджер виртуальной памяти (прод.)</a:t>
            </a:r>
            <a:endParaRPr lang="en-US" sz="3200" b="1"/>
          </a:p>
        </p:txBody>
      </p:sp>
      <p:sp>
        <p:nvSpPr>
          <p:cNvPr id="68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31875" y="1219200"/>
            <a:ext cx="7654925" cy="5410200"/>
          </a:xfrm>
        </p:spPr>
        <p:txBody>
          <a:bodyPr>
            <a:normAutofit fontScale="92500" lnSpcReduction="20000"/>
          </a:bodyPr>
          <a:lstStyle/>
          <a:p>
            <a:r>
              <a:rPr lang="ru-RU" sz="2000" b="1" dirty="0"/>
              <a:t>Трансляция виртуальных адресов в </a:t>
            </a:r>
            <a:r>
              <a:rPr lang="en-US" sz="2000" b="1" dirty="0"/>
              <a:t>Windows 2000 </a:t>
            </a:r>
            <a:r>
              <a:rPr lang="ru-RU" sz="2000" b="1" dirty="0"/>
              <a:t>использует несколько структур данных</a:t>
            </a:r>
            <a:r>
              <a:rPr lang="en-US" sz="2000" b="1" dirty="0"/>
              <a:t>.</a:t>
            </a:r>
          </a:p>
          <a:p>
            <a:pPr lvl="1"/>
            <a:r>
              <a:rPr lang="ru-RU" sz="2000" b="1" dirty="0"/>
              <a:t>Каждый процесс имеет справочник страниц</a:t>
            </a:r>
            <a:r>
              <a:rPr lang="en-US" sz="2000" b="1" dirty="0"/>
              <a:t> </a:t>
            </a:r>
            <a:r>
              <a:rPr lang="ru-RU" sz="2000" b="1" dirty="0"/>
              <a:t>(</a:t>
            </a:r>
            <a:r>
              <a:rPr lang="en-US" sz="2000" b="1" i="1" dirty="0"/>
              <a:t>page directory</a:t>
            </a:r>
            <a:r>
              <a:rPr lang="ru-RU" sz="2000" b="1" dirty="0"/>
              <a:t>),</a:t>
            </a:r>
            <a:r>
              <a:rPr lang="en-US" sz="2000" b="1" dirty="0"/>
              <a:t> </a:t>
            </a:r>
            <a:r>
              <a:rPr lang="ru-RU" sz="2000" b="1" dirty="0"/>
              <a:t>содержащий</a:t>
            </a:r>
            <a:r>
              <a:rPr lang="en-US" sz="2000" b="1" dirty="0"/>
              <a:t> 1024 </a:t>
            </a:r>
            <a:r>
              <a:rPr lang="ru-RU" sz="2000" b="1" i="1" dirty="0"/>
              <a:t>элемента справочника страниц</a:t>
            </a:r>
            <a:r>
              <a:rPr lang="en-US" sz="2000" b="1" dirty="0"/>
              <a:t> </a:t>
            </a:r>
            <a:r>
              <a:rPr lang="ru-RU" sz="2000" b="1" dirty="0"/>
              <a:t>размером по 4 байта</a:t>
            </a:r>
            <a:r>
              <a:rPr lang="en-US" sz="2000" b="1" dirty="0"/>
              <a:t>.</a:t>
            </a:r>
          </a:p>
          <a:p>
            <a:pPr lvl="1"/>
            <a:r>
              <a:rPr lang="ru-RU" sz="2000" b="1" dirty="0"/>
              <a:t>Каждый элемент справочника страниц ссылается на</a:t>
            </a:r>
            <a:r>
              <a:rPr lang="en-US" sz="2000" b="1" dirty="0"/>
              <a:t> </a:t>
            </a:r>
            <a:r>
              <a:rPr lang="ru-RU" sz="2000" b="1" i="1" dirty="0"/>
              <a:t>таблицу страниц</a:t>
            </a:r>
            <a:r>
              <a:rPr lang="ru-RU" sz="2000" b="1" dirty="0"/>
              <a:t>, которая содержит</a:t>
            </a:r>
            <a:r>
              <a:rPr lang="en-US" sz="2000" b="1" dirty="0"/>
              <a:t> 1024 </a:t>
            </a:r>
            <a:r>
              <a:rPr lang="ru-RU" sz="2000" b="1" i="1" dirty="0"/>
              <a:t>элемента таблицы страниц</a:t>
            </a:r>
            <a:r>
              <a:rPr lang="en-US" sz="2000" b="1" dirty="0"/>
              <a:t> (page table entries - PTEs) </a:t>
            </a:r>
            <a:r>
              <a:rPr lang="ru-RU" sz="2000" b="1" dirty="0"/>
              <a:t>размером по 4 байта</a:t>
            </a:r>
            <a:r>
              <a:rPr lang="en-US" sz="2000" b="1" dirty="0"/>
              <a:t>.</a:t>
            </a:r>
          </a:p>
          <a:p>
            <a:pPr lvl="1"/>
            <a:r>
              <a:rPr lang="ru-RU" sz="2000" b="1" dirty="0"/>
              <a:t>Каждый</a:t>
            </a:r>
            <a:r>
              <a:rPr lang="en-US" sz="2000" b="1" dirty="0"/>
              <a:t> PTE </a:t>
            </a:r>
            <a:r>
              <a:rPr lang="ru-RU" sz="2000" b="1" dirty="0"/>
              <a:t>ссылается на фрейм страницы (</a:t>
            </a:r>
            <a:r>
              <a:rPr lang="en-US" sz="2000" b="1" dirty="0"/>
              <a:t>4 KB</a:t>
            </a:r>
            <a:r>
              <a:rPr lang="ru-RU" sz="2000" b="1" dirty="0"/>
              <a:t>)</a:t>
            </a:r>
            <a:r>
              <a:rPr lang="en-US" sz="2000" b="1" dirty="0"/>
              <a:t> </a:t>
            </a:r>
            <a:r>
              <a:rPr lang="ru-RU" sz="2000" b="1" dirty="0"/>
              <a:t>в физической памяти</a:t>
            </a:r>
            <a:r>
              <a:rPr lang="en-US" sz="2000" b="1" dirty="0"/>
              <a:t>.</a:t>
            </a:r>
          </a:p>
          <a:p>
            <a:r>
              <a:rPr lang="ru-RU" sz="2000" b="1" dirty="0"/>
              <a:t>Ссылка на элемент всегда занимает 10 битов </a:t>
            </a:r>
            <a:r>
              <a:rPr lang="en-US" sz="2000" b="1" dirty="0"/>
              <a:t>(0..1023).</a:t>
            </a:r>
          </a:p>
          <a:p>
            <a:r>
              <a:rPr lang="ru-RU" sz="2000" b="1" dirty="0"/>
              <a:t>Это свойство используется при трансляции виртуальных адресов в физические</a:t>
            </a:r>
            <a:r>
              <a:rPr lang="en-US" sz="2000" b="1" dirty="0"/>
              <a:t>.</a:t>
            </a:r>
          </a:p>
          <a:p>
            <a:r>
              <a:rPr lang="ru-RU" sz="2000" b="1" dirty="0" smtClean="0"/>
              <a:t>Страница </a:t>
            </a:r>
            <a:r>
              <a:rPr lang="ru-RU" sz="2000" b="1" dirty="0"/>
              <a:t>может находиться в следующих состояниях</a:t>
            </a:r>
            <a:r>
              <a:rPr lang="en-US" sz="2000" b="1" dirty="0"/>
              <a:t>: valid, zeroed, free standby, modified</a:t>
            </a:r>
            <a:r>
              <a:rPr lang="ru-RU" sz="2000" b="1" dirty="0"/>
              <a:t>, </a:t>
            </a:r>
            <a:r>
              <a:rPr lang="en-US" sz="2000" b="1" dirty="0"/>
              <a:t>bad.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09575" y="304800"/>
            <a:ext cx="8323263" cy="844550"/>
          </a:xfrm>
        </p:spPr>
        <p:txBody>
          <a:bodyPr/>
          <a:lstStyle/>
          <a:p>
            <a:r>
              <a:rPr lang="ru-RU" sz="3200" b="1" dirty="0"/>
              <a:t>Трансляция виртуальных адресов в физические</a:t>
            </a:r>
            <a:endParaRPr lang="en-US" sz="3200" b="1" dirty="0"/>
          </a:p>
        </p:txBody>
      </p:sp>
      <p:sp>
        <p:nvSpPr>
          <p:cNvPr id="68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0275" y="4171950"/>
            <a:ext cx="6994525" cy="1466850"/>
          </a:xfrm>
        </p:spPr>
        <p:txBody>
          <a:bodyPr>
            <a:normAutofit fontScale="92500"/>
          </a:bodyPr>
          <a:lstStyle/>
          <a:p>
            <a:r>
              <a:rPr lang="en-US" sz="2800" b="1" dirty="0"/>
              <a:t>10 </a:t>
            </a:r>
            <a:r>
              <a:rPr lang="ru-RU" sz="2800" b="1" dirty="0"/>
              <a:t>битов для </a:t>
            </a:r>
            <a:r>
              <a:rPr lang="en-US" sz="2800" b="1" dirty="0"/>
              <a:t>page directory entry, </a:t>
            </a:r>
            <a:r>
              <a:rPr lang="ru-RU" sz="2800" b="1" dirty="0"/>
              <a:t>1</a:t>
            </a:r>
            <a:r>
              <a:rPr lang="en-US" sz="2800" b="1" dirty="0"/>
              <a:t>0 </a:t>
            </a:r>
            <a:r>
              <a:rPr lang="ru-RU" sz="2800" b="1" dirty="0"/>
              <a:t>битов для</a:t>
            </a:r>
            <a:r>
              <a:rPr lang="en-US" sz="2800" b="1" dirty="0"/>
              <a:t> page table entry, 12 </a:t>
            </a:r>
            <a:r>
              <a:rPr lang="ru-RU" sz="2800" b="1" dirty="0"/>
              <a:t>битов для смещения в байтах на странице</a:t>
            </a:r>
            <a:r>
              <a:rPr lang="en-US" sz="2800" b="1" dirty="0"/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  <p:pic>
        <p:nvPicPr>
          <p:cNvPr id="6" name="Picture 5" descr="Fig_27.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068" y="1643050"/>
            <a:ext cx="8885932" cy="2354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001000" cy="1143000"/>
          </a:xfrm>
        </p:spPr>
        <p:txBody>
          <a:bodyPr/>
          <a:lstStyle/>
          <a:p>
            <a:r>
              <a:rPr lang="ru-RU" sz="3200" b="1"/>
              <a:t>Элемент таблицы </a:t>
            </a:r>
            <a:r>
              <a:rPr lang="ru-RU" sz="3200" b="1" smtClean="0"/>
              <a:t>страниц</a:t>
            </a:r>
            <a:endParaRPr lang="en-US" sz="3200" b="1"/>
          </a:p>
        </p:txBody>
      </p:sp>
      <p:sp>
        <p:nvSpPr>
          <p:cNvPr id="687107" name="Rectangle 3"/>
          <p:cNvSpPr>
            <a:spLocks noChangeArrowheads="1"/>
          </p:cNvSpPr>
          <p:nvPr/>
        </p:nvSpPr>
        <p:spPr bwMode="auto">
          <a:xfrm>
            <a:off x="1042988" y="4565650"/>
            <a:ext cx="7034212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b="1" dirty="0"/>
              <a:t>5 </a:t>
            </a:r>
            <a:r>
              <a:rPr lang="ru-RU" b="1" dirty="0"/>
              <a:t>битов для защиты страницы</a:t>
            </a:r>
            <a:r>
              <a:rPr lang="en-US" b="1" dirty="0"/>
              <a:t>, 20 </a:t>
            </a:r>
            <a:r>
              <a:rPr lang="ru-RU" b="1" dirty="0"/>
              <a:t>битов для адреса фрейма страницы</a:t>
            </a:r>
            <a:r>
              <a:rPr lang="en-US" b="1" dirty="0"/>
              <a:t>, 4 </a:t>
            </a:r>
            <a:r>
              <a:rPr lang="ru-RU" b="1" dirty="0"/>
              <a:t>бита для выбора файла откачки</a:t>
            </a:r>
            <a:r>
              <a:rPr lang="en-US" b="1" dirty="0"/>
              <a:t>, 3 </a:t>
            </a:r>
            <a:r>
              <a:rPr lang="ru-RU" b="1" dirty="0"/>
              <a:t>бита для описания состояния страницы.</a:t>
            </a:r>
            <a:r>
              <a:rPr lang="en-US" b="1" dirty="0"/>
              <a:t>  V = 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  <p:pic>
        <p:nvPicPr>
          <p:cNvPr id="6" name="Picture 5" descr="Fig_27.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366" y="2214554"/>
            <a:ext cx="8854634" cy="22155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Executive — </a:t>
            </a:r>
            <a:r>
              <a:rPr lang="ru-RU" sz="3600" b="1"/>
              <a:t>менеджер процессов</a:t>
            </a:r>
            <a:endParaRPr lang="en-US" sz="3600" b="1"/>
          </a:p>
        </p:txBody>
      </p:sp>
      <p:sp>
        <p:nvSpPr>
          <p:cNvPr id="68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b="1" dirty="0"/>
              <a:t>Обеспечивает сервисы для создания, удаления и использования потоков и процессов</a:t>
            </a:r>
            <a:r>
              <a:rPr lang="en-US" sz="2400" b="1" dirty="0"/>
              <a:t>.</a:t>
            </a:r>
            <a:br>
              <a:rPr lang="en-US" sz="2400" b="1" dirty="0"/>
            </a:br>
            <a:endParaRPr lang="en-US" sz="2400" b="1" dirty="0"/>
          </a:p>
          <a:p>
            <a:r>
              <a:rPr lang="ru-RU" sz="2400" b="1" dirty="0"/>
              <a:t>Связи родительских процессов с дочерними и иерархии процессов</a:t>
            </a:r>
            <a:r>
              <a:rPr lang="en-US" sz="2400" b="1" dirty="0"/>
              <a:t> </a:t>
            </a:r>
            <a:r>
              <a:rPr lang="ru-RU" sz="2400" b="1" dirty="0"/>
              <a:t>обрабатываются конкретной подсистемой окружения,</a:t>
            </a:r>
            <a:r>
              <a:rPr lang="en-US" sz="2400" b="1" dirty="0"/>
              <a:t> </a:t>
            </a:r>
            <a:r>
              <a:rPr lang="ru-RU" sz="2400" b="1" dirty="0"/>
              <a:t>которая владеет данным процессом</a:t>
            </a:r>
            <a:r>
              <a:rPr lang="en-US" sz="24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457200"/>
            <a:ext cx="7981950" cy="1143000"/>
          </a:xfrm>
        </p:spPr>
        <p:txBody>
          <a:bodyPr/>
          <a:lstStyle/>
          <a:p>
            <a:r>
              <a:rPr lang="en-US" sz="3200" b="1" dirty="0"/>
              <a:t>Executive — </a:t>
            </a:r>
            <a:r>
              <a:rPr lang="ru-RU" sz="3200" b="1" dirty="0"/>
              <a:t>локальный вызов процедуры </a:t>
            </a:r>
            <a:r>
              <a:rPr lang="en-US" sz="3200" b="1" dirty="0"/>
              <a:t>(</a:t>
            </a:r>
            <a:r>
              <a:rPr lang="en-US" sz="3200" b="1" dirty="0" err="1"/>
              <a:t>LPC</a:t>
            </a:r>
            <a:r>
              <a:rPr lang="en-US" sz="3200" b="1" dirty="0"/>
              <a:t>)</a:t>
            </a:r>
          </a:p>
        </p:txBody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785926"/>
            <a:ext cx="7848600" cy="44958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2000" b="1" dirty="0"/>
              <a:t>LPC </a:t>
            </a:r>
            <a:r>
              <a:rPr lang="ru-RU" sz="2000" b="1" dirty="0"/>
              <a:t>передает запросы и результаты</a:t>
            </a:r>
            <a:r>
              <a:rPr lang="en-US" sz="2000" b="1" dirty="0"/>
              <a:t> </a:t>
            </a:r>
            <a:r>
              <a:rPr lang="ru-RU" sz="2000" b="1" dirty="0"/>
              <a:t>между клиентским и серверным процессами на локальной машине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В частности, он используется для запросов к сервисам</a:t>
            </a:r>
            <a:r>
              <a:rPr lang="en-US" sz="2000" b="1" dirty="0"/>
              <a:t> </a:t>
            </a:r>
            <a:r>
              <a:rPr lang="ru-RU" sz="2000" b="1" dirty="0"/>
              <a:t>различных подсистем ОС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При создании канала для</a:t>
            </a:r>
            <a:r>
              <a:rPr lang="en-US" sz="2000" b="1" dirty="0"/>
              <a:t> LPC </a:t>
            </a:r>
            <a:r>
              <a:rPr lang="ru-RU" sz="2000" b="1" dirty="0"/>
              <a:t>должно быть указано сообщение одного из трех типов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Первый тип – маленькие сообщения</a:t>
            </a:r>
            <a:r>
              <a:rPr lang="en-US" sz="2000" b="1" dirty="0"/>
              <a:t>, </a:t>
            </a:r>
            <a:r>
              <a:rPr lang="ru-RU" sz="2000" b="1" dirty="0"/>
              <a:t>до</a:t>
            </a:r>
            <a:r>
              <a:rPr lang="en-US" sz="2000" b="1" dirty="0"/>
              <a:t> 256 </a:t>
            </a:r>
            <a:r>
              <a:rPr lang="ru-RU" sz="2000" b="1" dirty="0"/>
              <a:t>байтов</a:t>
            </a:r>
            <a:r>
              <a:rPr lang="en-US" sz="2000" b="1" dirty="0"/>
              <a:t>; </a:t>
            </a:r>
            <a:r>
              <a:rPr lang="ru-RU" sz="2000" b="1" dirty="0"/>
              <a:t>в качестве промежуточной памяти используется очередь сообщений порта</a:t>
            </a:r>
            <a:r>
              <a:rPr lang="en-US" sz="2000" b="1" dirty="0"/>
              <a:t>, </a:t>
            </a:r>
            <a:r>
              <a:rPr lang="ru-RU" sz="2000" b="1" dirty="0"/>
              <a:t>и сообщения копируются от ного процесса к другому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Второй тип –</a:t>
            </a:r>
            <a:r>
              <a:rPr lang="en-US" sz="2000" b="1" dirty="0"/>
              <a:t> </a:t>
            </a:r>
            <a:r>
              <a:rPr lang="ru-RU" sz="2000" b="1" dirty="0"/>
              <a:t>во </a:t>
            </a:r>
            <a:r>
              <a:rPr lang="ru-RU" sz="2000" b="1" dirty="0" smtClean="0"/>
              <a:t>избежани</a:t>
            </a:r>
            <a:r>
              <a:rPr lang="ru-RU" b="1" dirty="0" smtClean="0"/>
              <a:t>е</a:t>
            </a:r>
            <a:r>
              <a:rPr lang="ru-RU" sz="2000" b="1" dirty="0" smtClean="0"/>
              <a:t> </a:t>
            </a:r>
            <a:r>
              <a:rPr lang="ru-RU" sz="2000" b="1" dirty="0"/>
              <a:t>копирования больших сообщений, передаются ссылки на разделяемые объекты, содержащие сообщения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Третий тип - быстрый</a:t>
            </a:r>
            <a:r>
              <a:rPr lang="en-US" sz="2000" b="1" dirty="0"/>
              <a:t> LPC</a:t>
            </a:r>
            <a:r>
              <a:rPr lang="ru-RU" sz="2000" b="1" dirty="0"/>
              <a:t> –</a:t>
            </a:r>
            <a:r>
              <a:rPr lang="en-US" sz="2000" b="1" dirty="0"/>
              <a:t> </a:t>
            </a:r>
            <a:r>
              <a:rPr lang="ru-RU" sz="2000" b="1" dirty="0"/>
              <a:t>используется графическими подсистемами </a:t>
            </a:r>
            <a:r>
              <a:rPr lang="en-US" sz="2000" b="1" dirty="0"/>
              <a:t>Win32.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3"/>
            <a:ext cx="8429684" cy="500066"/>
          </a:xfrm>
        </p:spPr>
        <p:txBody>
          <a:bodyPr/>
          <a:lstStyle/>
          <a:p>
            <a:r>
              <a:rPr lang="ru-RU" dirty="0" smtClean="0"/>
              <a:t>Структура сообщения </a:t>
            </a:r>
            <a:r>
              <a:rPr lang="en-US" dirty="0" smtClean="0"/>
              <a:t>LPC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65250" y="785794"/>
            <a:ext cx="7493030" cy="58579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900" dirty="0" err="1" smtClean="0"/>
              <a:t>typedef</a:t>
            </a:r>
            <a:r>
              <a:rPr lang="en-US" sz="900" dirty="0" smtClean="0"/>
              <a:t> </a:t>
            </a:r>
            <a:r>
              <a:rPr lang="en-US" sz="900" dirty="0" err="1" smtClean="0"/>
              <a:t>struct</a:t>
            </a:r>
            <a:r>
              <a:rPr lang="en-US" sz="900" dirty="0" smtClean="0"/>
              <a:t> _LPC_MESSAGE_HEADER { </a:t>
            </a:r>
          </a:p>
          <a:p>
            <a:pPr>
              <a:buNone/>
            </a:pPr>
            <a:r>
              <a:rPr lang="en-US" sz="900" dirty="0" smtClean="0"/>
              <a:t>// </a:t>
            </a:r>
            <a:r>
              <a:rPr lang="ru-RU" sz="900" dirty="0" smtClean="0"/>
              <a:t>длина тела сообщения </a:t>
            </a:r>
          </a:p>
          <a:p>
            <a:pPr>
              <a:buNone/>
            </a:pPr>
            <a:r>
              <a:rPr lang="en-US" sz="900" dirty="0" smtClean="0"/>
              <a:t>USHORT </a:t>
            </a:r>
            <a:r>
              <a:rPr lang="en-US" sz="900" dirty="0" err="1" smtClean="0"/>
              <a:t>DataLength</a:t>
            </a:r>
            <a:r>
              <a:rPr lang="en-US" sz="900" dirty="0" smtClean="0"/>
              <a:t>;</a:t>
            </a:r>
          </a:p>
          <a:p>
            <a:pPr>
              <a:buNone/>
            </a:pPr>
            <a:r>
              <a:rPr lang="en-US" sz="900" dirty="0" smtClean="0"/>
              <a:t> // </a:t>
            </a:r>
            <a:r>
              <a:rPr lang="ru-RU" sz="900" dirty="0" smtClean="0"/>
              <a:t>длина сообщения с заголовком </a:t>
            </a:r>
          </a:p>
          <a:p>
            <a:pPr>
              <a:buNone/>
            </a:pPr>
            <a:r>
              <a:rPr lang="en-US" sz="900" dirty="0" smtClean="0"/>
              <a:t>USHORT </a:t>
            </a:r>
            <a:r>
              <a:rPr lang="en-US" sz="900" dirty="0" err="1" smtClean="0"/>
              <a:t>TotalLength</a:t>
            </a:r>
            <a:r>
              <a:rPr lang="en-US" sz="900" dirty="0" smtClean="0"/>
              <a:t>; /</a:t>
            </a:r>
          </a:p>
          <a:p>
            <a:pPr>
              <a:buNone/>
            </a:pPr>
            <a:r>
              <a:rPr lang="en-US" sz="900" dirty="0" smtClean="0"/>
              <a:t>/ </a:t>
            </a:r>
            <a:r>
              <a:rPr lang="ru-RU" sz="900" dirty="0" smtClean="0"/>
              <a:t>тип сообщения </a:t>
            </a:r>
          </a:p>
          <a:p>
            <a:pPr>
              <a:buNone/>
            </a:pPr>
            <a:r>
              <a:rPr lang="en-US" sz="900" dirty="0" smtClean="0"/>
              <a:t>USHORT </a:t>
            </a:r>
            <a:r>
              <a:rPr lang="en-US" sz="900" dirty="0" err="1" smtClean="0"/>
              <a:t>MessageType</a:t>
            </a:r>
            <a:r>
              <a:rPr lang="en-US" sz="900" dirty="0" smtClean="0"/>
              <a:t>; </a:t>
            </a:r>
            <a:endParaRPr lang="ru-RU" sz="900" dirty="0" smtClean="0"/>
          </a:p>
          <a:p>
            <a:pPr>
              <a:buNone/>
            </a:pPr>
            <a:r>
              <a:rPr lang="en-US" sz="900" dirty="0" smtClean="0"/>
              <a:t>USHORT </a:t>
            </a:r>
            <a:r>
              <a:rPr lang="en-US" sz="900" dirty="0" err="1" smtClean="0"/>
              <a:t>DataInfoOffset</a:t>
            </a:r>
            <a:r>
              <a:rPr lang="en-US" sz="900" dirty="0" smtClean="0"/>
              <a:t>;</a:t>
            </a:r>
            <a:endParaRPr lang="ru-RU" sz="900" dirty="0" smtClean="0"/>
          </a:p>
          <a:p>
            <a:pPr>
              <a:buNone/>
            </a:pPr>
            <a:r>
              <a:rPr lang="en-US" sz="900" dirty="0" smtClean="0"/>
              <a:t> // </a:t>
            </a:r>
            <a:r>
              <a:rPr lang="ru-RU" sz="900" dirty="0" smtClean="0"/>
              <a:t>уникальный идентификатор процесса, пославшего сообщение </a:t>
            </a:r>
          </a:p>
          <a:p>
            <a:pPr>
              <a:buNone/>
            </a:pPr>
            <a:r>
              <a:rPr lang="en-US" sz="900" dirty="0" smtClean="0"/>
              <a:t>ULONG </a:t>
            </a:r>
            <a:r>
              <a:rPr lang="en-US" sz="900" dirty="0" err="1" smtClean="0"/>
              <a:t>ProcessId</a:t>
            </a:r>
            <a:r>
              <a:rPr lang="en-US" sz="900" dirty="0" smtClean="0"/>
              <a:t>; </a:t>
            </a:r>
            <a:endParaRPr lang="ru-RU" sz="900" dirty="0" smtClean="0"/>
          </a:p>
          <a:p>
            <a:pPr>
              <a:buNone/>
            </a:pPr>
            <a:r>
              <a:rPr lang="en-US" sz="900" dirty="0" smtClean="0"/>
              <a:t> </a:t>
            </a:r>
            <a:r>
              <a:rPr lang="ru-RU" sz="900" dirty="0" smtClean="0"/>
              <a:t>уникальный идентификатор потока, пославшего сообщение </a:t>
            </a:r>
          </a:p>
          <a:p>
            <a:pPr>
              <a:buNone/>
            </a:pPr>
            <a:r>
              <a:rPr lang="en-US" sz="900" dirty="0" smtClean="0"/>
              <a:t>ULONG </a:t>
            </a:r>
            <a:r>
              <a:rPr lang="en-US" sz="900" dirty="0" err="1" smtClean="0"/>
              <a:t>ThreadId</a:t>
            </a:r>
            <a:r>
              <a:rPr lang="en-US" sz="900" dirty="0" smtClean="0"/>
              <a:t>; </a:t>
            </a:r>
            <a:endParaRPr lang="ru-RU" sz="900" dirty="0" smtClean="0"/>
          </a:p>
          <a:p>
            <a:pPr>
              <a:buNone/>
            </a:pPr>
            <a:r>
              <a:rPr lang="en-US" sz="900" dirty="0" smtClean="0"/>
              <a:t>// </a:t>
            </a:r>
            <a:r>
              <a:rPr lang="ru-RU" sz="900" dirty="0" smtClean="0"/>
              <a:t>идентификатор сообщения</a:t>
            </a:r>
          </a:p>
          <a:p>
            <a:pPr>
              <a:buNone/>
            </a:pPr>
            <a:r>
              <a:rPr lang="ru-RU" sz="900" dirty="0" smtClean="0"/>
              <a:t> </a:t>
            </a:r>
            <a:r>
              <a:rPr lang="en-US" sz="900" dirty="0" smtClean="0"/>
              <a:t>ULONG </a:t>
            </a:r>
            <a:r>
              <a:rPr lang="en-US" sz="900" dirty="0" err="1" smtClean="0"/>
              <a:t>MessageId</a:t>
            </a:r>
            <a:r>
              <a:rPr lang="en-US" sz="900" dirty="0" smtClean="0"/>
              <a:t>; </a:t>
            </a:r>
            <a:endParaRPr lang="ru-RU" sz="900" dirty="0" smtClean="0"/>
          </a:p>
          <a:p>
            <a:pPr>
              <a:buNone/>
            </a:pPr>
            <a:r>
              <a:rPr lang="en-US" sz="900" dirty="0" smtClean="0"/>
              <a:t>ULONG </a:t>
            </a:r>
            <a:r>
              <a:rPr lang="en-US" sz="900" dirty="0" err="1" smtClean="0"/>
              <a:t>CallbackId</a:t>
            </a:r>
            <a:r>
              <a:rPr lang="en-US" sz="900" dirty="0" smtClean="0"/>
              <a:t>; </a:t>
            </a:r>
          </a:p>
          <a:p>
            <a:pPr>
              <a:buNone/>
            </a:pPr>
            <a:r>
              <a:rPr lang="en-US" sz="900" dirty="0" smtClean="0"/>
              <a:t>} LPC_MESSAGE_HEADER, *PLPC_MESSAGE_HEADER; </a:t>
            </a:r>
            <a:endParaRPr lang="ru-RU" sz="9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28600"/>
            <a:ext cx="8858280" cy="914384"/>
          </a:xfrm>
        </p:spPr>
        <p:txBody>
          <a:bodyPr/>
          <a:lstStyle/>
          <a:p>
            <a:r>
              <a:rPr lang="en-US" sz="3600" b="1" dirty="0"/>
              <a:t>Executive — </a:t>
            </a:r>
            <a:r>
              <a:rPr lang="ru-RU" sz="3600" b="1" dirty="0"/>
              <a:t>менеджер ввода-вывода</a:t>
            </a:r>
            <a:endParaRPr lang="en-US" sz="3600" b="1" dirty="0"/>
          </a:p>
        </p:txBody>
      </p:sp>
      <p:sp>
        <p:nvSpPr>
          <p:cNvPr id="69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4414" y="1357298"/>
            <a:ext cx="7219950" cy="4981575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ru-RU" sz="2000" b="1" dirty="0"/>
              <a:t>Менеджер ввода-вывода отвечает за</a:t>
            </a:r>
            <a:r>
              <a:rPr lang="en-US" sz="2000" b="1" dirty="0"/>
              <a:t>: 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Файловые системы</a:t>
            </a:r>
            <a:endParaRPr lang="en-US" sz="2000" b="1" dirty="0"/>
          </a:p>
          <a:p>
            <a:pPr lvl="1">
              <a:lnSpc>
                <a:spcPct val="90000"/>
              </a:lnSpc>
            </a:pPr>
            <a:r>
              <a:rPr lang="ru-RU" sz="2000" b="1" dirty="0"/>
              <a:t>Управление кэш-памятью</a:t>
            </a:r>
            <a:r>
              <a:rPr lang="en-US" sz="2000" b="1" dirty="0"/>
              <a:t> 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Драйверы устройств</a:t>
            </a:r>
            <a:endParaRPr lang="en-US" sz="2000" b="1" dirty="0"/>
          </a:p>
          <a:p>
            <a:pPr lvl="1">
              <a:lnSpc>
                <a:spcPct val="90000"/>
              </a:lnSpc>
            </a:pPr>
            <a:r>
              <a:rPr lang="ru-RU" sz="2000" b="1" dirty="0"/>
              <a:t>Сетевые драйверы</a:t>
            </a:r>
            <a:endParaRPr lang="en-US" sz="2000" b="1" dirty="0"/>
          </a:p>
          <a:p>
            <a:pPr>
              <a:lnSpc>
                <a:spcPct val="90000"/>
              </a:lnSpc>
            </a:pPr>
            <a:r>
              <a:rPr lang="ru-RU" sz="2000" b="1" dirty="0"/>
              <a:t>Следит за тем, какие файловые системы загружены</a:t>
            </a:r>
            <a:r>
              <a:rPr lang="en-US" sz="2000" b="1" dirty="0"/>
              <a:t>, </a:t>
            </a:r>
            <a:r>
              <a:rPr lang="ru-RU" sz="2000" b="1" dirty="0"/>
              <a:t>и управляет буферами для запросов на ввод-вывод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Взаимодействует с менеджером виртуальной памяти для обеспечения ввода-вывода в файлы, отображаемые в память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Управляет кэш-менеджером, который обеспечивает кэширование для всей системы ввода-вывода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Поддерживает как синхронные, так и асинхронные операции</a:t>
            </a:r>
            <a:r>
              <a:rPr lang="en-US" sz="2000" b="1" dirty="0"/>
              <a:t>, </a:t>
            </a:r>
            <a:r>
              <a:rPr lang="ru-RU" sz="2000" b="1" dirty="0"/>
              <a:t>обеспечивает тайм-ауты для драйверов</a:t>
            </a:r>
            <a:r>
              <a:rPr lang="en-US" sz="2000" b="1" dirty="0"/>
              <a:t>, </a:t>
            </a:r>
            <a:r>
              <a:rPr lang="ru-RU" sz="2000" b="1" dirty="0"/>
              <a:t>имеет механизмы для вызова одного драйвера другим драйвером</a:t>
            </a:r>
            <a:r>
              <a:rPr lang="en-US" sz="20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20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14348" y="0"/>
            <a:ext cx="8429652" cy="642918"/>
          </a:xfrm>
        </p:spPr>
        <p:txBody>
          <a:bodyPr/>
          <a:lstStyle/>
          <a:p>
            <a:r>
              <a:rPr lang="ru-RU" sz="3200" b="1" dirty="0"/>
              <a:t>Файловый </a:t>
            </a:r>
            <a:r>
              <a:rPr lang="ru-RU" sz="3200" b="1" dirty="0" smtClean="0"/>
              <a:t>ввод-вывод</a:t>
            </a:r>
            <a:r>
              <a:rPr lang="en-US" sz="3200" b="1" dirty="0" smtClean="0"/>
              <a:t> </a:t>
            </a:r>
            <a:r>
              <a:rPr lang="ru-RU" sz="3200" b="1" dirty="0" smtClean="0"/>
              <a:t> в </a:t>
            </a:r>
            <a:r>
              <a:rPr lang="en-US" sz="3200" b="1" dirty="0" smtClean="0"/>
              <a:t>Windows 2000</a:t>
            </a:r>
            <a:endParaRPr lang="en-US" sz="32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  <p:pic>
        <p:nvPicPr>
          <p:cNvPr id="5" name="Picture 4" descr="Fig_27.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785794"/>
            <a:ext cx="8215338" cy="5637977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533400"/>
            <a:ext cx="8458200" cy="838200"/>
          </a:xfrm>
        </p:spPr>
        <p:txBody>
          <a:bodyPr/>
          <a:lstStyle/>
          <a:p>
            <a:r>
              <a:rPr lang="en-US" sz="3600" b="1"/>
              <a:t>Executive — </a:t>
            </a:r>
            <a:r>
              <a:rPr lang="ru-RU" sz="3600" b="1"/>
              <a:t>Монитор безопасности</a:t>
            </a:r>
            <a:endParaRPr lang="en-US" sz="3600" b="1"/>
          </a:p>
        </p:txBody>
      </p:sp>
      <p:sp>
        <p:nvSpPr>
          <p:cNvPr id="69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400" b="1" dirty="0"/>
              <a:t>Объектно-ориентированная архитектура </a:t>
            </a:r>
            <a:r>
              <a:rPr lang="en-US" sz="2400" b="1" dirty="0"/>
              <a:t>Windows </a:t>
            </a:r>
            <a:r>
              <a:rPr lang="ru-RU" sz="2400" b="1" dirty="0"/>
              <a:t>2000 обеспечивает использование единого механизма</a:t>
            </a:r>
            <a:r>
              <a:rPr lang="en-US" sz="2400" b="1" dirty="0"/>
              <a:t> </a:t>
            </a:r>
            <a:r>
              <a:rPr lang="ru-RU" sz="2400" b="1" dirty="0"/>
              <a:t>для контроля доступа во время выполнения</a:t>
            </a:r>
            <a:r>
              <a:rPr lang="en-US" sz="2400" b="1" dirty="0"/>
              <a:t> </a:t>
            </a:r>
            <a:r>
              <a:rPr lang="ru-RU" sz="2400" b="1" dirty="0"/>
              <a:t>и аудита всех объектов системы</a:t>
            </a:r>
            <a:r>
              <a:rPr lang="en-US" sz="2400" b="1" dirty="0"/>
              <a:t>.</a:t>
            </a:r>
            <a:br>
              <a:rPr lang="en-US" sz="2400" b="1" dirty="0"/>
            </a:br>
            <a:endParaRPr lang="en-US" sz="2400" b="1" dirty="0"/>
          </a:p>
          <a:p>
            <a:r>
              <a:rPr lang="ru-RU" sz="2400" b="1" dirty="0"/>
              <a:t>Каждый раз, когда процесс получает ссылку на объект</a:t>
            </a:r>
            <a:r>
              <a:rPr lang="en-US" sz="2400" b="1" dirty="0"/>
              <a:t>, </a:t>
            </a:r>
            <a:r>
              <a:rPr lang="ru-RU" sz="2400" b="1" dirty="0"/>
              <a:t>монитор безопасности</a:t>
            </a:r>
            <a:r>
              <a:rPr lang="en-US" sz="2400" b="1" dirty="0"/>
              <a:t> </a:t>
            </a:r>
            <a:r>
              <a:rPr lang="ru-RU" sz="2400" b="1" dirty="0"/>
              <a:t>проверяет маркер безопасности процесса</a:t>
            </a:r>
            <a:r>
              <a:rPr lang="en-US" sz="2400" b="1" dirty="0"/>
              <a:t> </a:t>
            </a:r>
            <a:r>
              <a:rPr lang="ru-RU" sz="2400" b="1" dirty="0"/>
              <a:t>и список управления доступом к объекту</a:t>
            </a:r>
            <a:r>
              <a:rPr lang="en-US" sz="2400" b="1" dirty="0"/>
              <a:t> </a:t>
            </a:r>
            <a:r>
              <a:rPr lang="ru-RU" sz="2400" b="1" dirty="0"/>
              <a:t>для проверки того, имеет ли процесс необходимые права</a:t>
            </a:r>
            <a:r>
              <a:rPr lang="en-US" sz="24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Executive – </a:t>
            </a:r>
            <a:r>
              <a:rPr lang="ru-RU" sz="3200" b="1"/>
              <a:t>Менеджер </a:t>
            </a:r>
            <a:r>
              <a:rPr lang="en-US" sz="3200" b="1"/>
              <a:t>Plug-and-Play</a:t>
            </a:r>
          </a:p>
        </p:txBody>
      </p:sp>
      <p:sp>
        <p:nvSpPr>
          <p:cNvPr id="69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ru-RU" sz="2400" b="1" dirty="0"/>
              <a:t>Менеджер </a:t>
            </a:r>
            <a:r>
              <a:rPr lang="en-US" sz="2400" b="1" dirty="0"/>
              <a:t>Plug-and-Play (PnP) </a:t>
            </a:r>
            <a:r>
              <a:rPr lang="ru-RU" sz="2400" b="1" dirty="0"/>
              <a:t>используется для распознавания изменений в конфигурации оборудования и адаптации к ним (установки соответствующих драйверов)</a:t>
            </a:r>
            <a:r>
              <a:rPr lang="en-US" sz="2400" b="1" dirty="0"/>
              <a:t>.</a:t>
            </a:r>
            <a:br>
              <a:rPr lang="en-US" sz="2400" b="1" dirty="0"/>
            </a:br>
            <a:endParaRPr lang="en-US" sz="2400" b="1" dirty="0"/>
          </a:p>
          <a:p>
            <a:pPr>
              <a:lnSpc>
                <a:spcPct val="90000"/>
              </a:lnSpc>
            </a:pPr>
            <a:r>
              <a:rPr lang="ru-RU" sz="2400" b="1" dirty="0"/>
              <a:t>Когда добавляются новые устройства</a:t>
            </a:r>
            <a:r>
              <a:rPr lang="en-US" sz="2400" b="1" dirty="0"/>
              <a:t> (</a:t>
            </a:r>
            <a:r>
              <a:rPr lang="ru-RU" sz="2400" b="1" dirty="0"/>
              <a:t>например</a:t>
            </a:r>
            <a:r>
              <a:rPr lang="en-US" sz="2400" b="1" dirty="0"/>
              <a:t>, PCI </a:t>
            </a:r>
            <a:r>
              <a:rPr lang="ru-RU" sz="2400" b="1" dirty="0"/>
              <a:t>или </a:t>
            </a:r>
            <a:r>
              <a:rPr lang="en-US" sz="2400" b="1" dirty="0"/>
              <a:t>USB), </a:t>
            </a:r>
            <a:r>
              <a:rPr lang="ru-RU" sz="2400" b="1" dirty="0"/>
              <a:t>менеджер</a:t>
            </a:r>
            <a:r>
              <a:rPr lang="en-US" sz="2400" b="1" dirty="0"/>
              <a:t> PnP </a:t>
            </a:r>
            <a:r>
              <a:rPr lang="ru-RU" sz="2400" b="1" dirty="0"/>
              <a:t>загружает соответствующий драйвер</a:t>
            </a:r>
            <a:r>
              <a:rPr lang="en-US" sz="2400" b="1" dirty="0"/>
              <a:t>.</a:t>
            </a:r>
            <a:br>
              <a:rPr lang="en-US" sz="2400" b="1" dirty="0"/>
            </a:br>
            <a:endParaRPr lang="en-US" sz="2400" b="1" dirty="0"/>
          </a:p>
          <a:p>
            <a:pPr>
              <a:lnSpc>
                <a:spcPct val="90000"/>
              </a:lnSpc>
            </a:pPr>
            <a:r>
              <a:rPr lang="ru-RU" sz="2400" b="1" dirty="0"/>
              <a:t>Менеджер </a:t>
            </a:r>
            <a:r>
              <a:rPr lang="en-US" sz="2400" b="1" dirty="0"/>
              <a:t>PnP </a:t>
            </a:r>
            <a:r>
              <a:rPr lang="ru-RU" sz="2400" b="1" dirty="0"/>
              <a:t>также следит за ресурсами, используемыми каждым устройством</a:t>
            </a:r>
            <a:r>
              <a:rPr lang="en-US" sz="24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457200"/>
          </a:xfrm>
        </p:spPr>
        <p:txBody>
          <a:bodyPr/>
          <a:lstStyle/>
          <a:p>
            <a:r>
              <a:rPr lang="en-US" b="1" dirty="0"/>
              <a:t>Windows </a:t>
            </a:r>
            <a:r>
              <a:rPr lang="en-US" b="1" dirty="0" smtClean="0"/>
              <a:t>2000</a:t>
            </a:r>
            <a:endParaRPr lang="en-US" b="1" dirty="0"/>
          </a:p>
        </p:txBody>
      </p:sp>
      <p:sp>
        <p:nvSpPr>
          <p:cNvPr id="66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7600" y="1152525"/>
            <a:ext cx="6959600" cy="524827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</a:pPr>
            <a:r>
              <a:rPr lang="en-US" sz="2000" b="1" dirty="0"/>
              <a:t>32-</a:t>
            </a:r>
            <a:r>
              <a:rPr lang="ru-RU" sz="2000" b="1" dirty="0"/>
              <a:t>битовая многозадачная операционная система</a:t>
            </a:r>
            <a:r>
              <a:rPr lang="en-US" sz="2000" b="1" dirty="0"/>
              <a:t> </a:t>
            </a:r>
            <a:r>
              <a:rPr lang="ru-RU" sz="2000" b="1" dirty="0"/>
              <a:t>для микропроцессоров типа </a:t>
            </a:r>
            <a:r>
              <a:rPr lang="en-US" sz="2000" b="1" dirty="0"/>
              <a:t>Intel</a:t>
            </a:r>
            <a:r>
              <a:rPr lang="ru-RU" sz="2000" b="1" dirty="0"/>
              <a:t> (продолжает линию </a:t>
            </a:r>
            <a:r>
              <a:rPr lang="en-US" sz="2000" b="1" dirty="0"/>
              <a:t>NT).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Основные цели системы</a:t>
            </a:r>
            <a:r>
              <a:rPr lang="en-US" sz="2000" b="1" dirty="0"/>
              <a:t>: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переносимость</a:t>
            </a:r>
            <a:endParaRPr lang="en-US" sz="2000" b="1" dirty="0"/>
          </a:p>
          <a:p>
            <a:pPr lvl="1">
              <a:lnSpc>
                <a:spcPct val="90000"/>
              </a:lnSpc>
            </a:pPr>
            <a:r>
              <a:rPr lang="ru-RU" sz="2000" b="1" dirty="0"/>
              <a:t>безопасность</a:t>
            </a:r>
            <a:endParaRPr lang="en-US" sz="2000" b="1" dirty="0"/>
          </a:p>
          <a:p>
            <a:pPr lvl="1">
              <a:lnSpc>
                <a:spcPct val="90000"/>
              </a:lnSpc>
            </a:pPr>
            <a:r>
              <a:rPr lang="ru-RU" sz="2000" b="1" dirty="0"/>
              <a:t>соответствие </a:t>
            </a:r>
            <a:r>
              <a:rPr lang="en-US" sz="2000" b="1" dirty="0"/>
              <a:t>POSIX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поддержка многопроцессорности</a:t>
            </a:r>
            <a:r>
              <a:rPr lang="en-US" sz="2000" b="1" dirty="0"/>
              <a:t> 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расширяемость</a:t>
            </a:r>
            <a:endParaRPr lang="en-US" sz="2000" b="1" dirty="0"/>
          </a:p>
          <a:p>
            <a:pPr lvl="1">
              <a:lnSpc>
                <a:spcPct val="90000"/>
              </a:lnSpc>
            </a:pPr>
            <a:r>
              <a:rPr lang="ru-RU" sz="2000" b="1" dirty="0"/>
              <a:t>поддержка интернационализации</a:t>
            </a:r>
            <a:r>
              <a:rPr lang="en-US" sz="2000" b="1" dirty="0"/>
              <a:t> 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совместимость приложений с</a:t>
            </a:r>
            <a:r>
              <a:rPr lang="en-US" sz="2000" b="1" dirty="0"/>
              <a:t> MS-DOS </a:t>
            </a:r>
            <a:r>
              <a:rPr lang="ru-RU" sz="2000" b="1" dirty="0"/>
              <a:t>и</a:t>
            </a:r>
            <a:r>
              <a:rPr lang="en-US" sz="2000" b="1" dirty="0"/>
              <a:t> MS-Windows.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Использует архитектуру микроядра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Доступна в нескольких версиях - </a:t>
            </a:r>
            <a:r>
              <a:rPr lang="en-US" sz="2000" b="1" dirty="0"/>
              <a:t>Professional, Server, Advanced Server, National Server.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В 1996 году было продано</a:t>
            </a:r>
            <a:r>
              <a:rPr lang="en-US" sz="2000" b="1" dirty="0"/>
              <a:t> </a:t>
            </a:r>
            <a:r>
              <a:rPr lang="ru-RU" sz="2000" b="1" dirty="0"/>
              <a:t>больше лицензий на </a:t>
            </a:r>
            <a:r>
              <a:rPr lang="en-US" sz="2000" b="1" dirty="0"/>
              <a:t>NT server</a:t>
            </a:r>
            <a:r>
              <a:rPr lang="ru-RU" sz="2000" b="1" dirty="0"/>
              <a:t>, чем лицензий на </a:t>
            </a:r>
            <a:r>
              <a:rPr lang="en-US" sz="2000" b="1" dirty="0"/>
              <a:t>UNIX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924800" cy="762000"/>
          </a:xfrm>
        </p:spPr>
        <p:txBody>
          <a:bodyPr/>
          <a:lstStyle/>
          <a:p>
            <a:r>
              <a:rPr lang="ru-RU" sz="3600" b="1"/>
              <a:t>Подсистемы окружения</a:t>
            </a:r>
            <a:endParaRPr lang="en-US" sz="3600" b="1"/>
          </a:p>
        </p:txBody>
      </p:sp>
      <p:sp>
        <p:nvSpPr>
          <p:cNvPr id="69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848600" cy="48768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ru-RU" sz="2400" b="1" dirty="0"/>
              <a:t>Над </a:t>
            </a:r>
            <a:r>
              <a:rPr lang="en-US" sz="2400" b="1" dirty="0"/>
              <a:t>executive </a:t>
            </a:r>
            <a:r>
              <a:rPr lang="ru-RU" sz="2400" b="1" dirty="0"/>
              <a:t>надстраиваются процессы пользовательского режима, </a:t>
            </a:r>
            <a:r>
              <a:rPr lang="en-US" sz="2400" b="1" dirty="0"/>
              <a:t> </a:t>
            </a:r>
            <a:r>
              <a:rPr lang="ru-RU" sz="2400" b="1" dirty="0"/>
              <a:t>обеспечивающие исполнение программ, разработанных для других ОС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</a:pPr>
            <a:r>
              <a:rPr lang="en-US" sz="2400" b="1" dirty="0"/>
              <a:t>Windows 2000</a:t>
            </a:r>
            <a:r>
              <a:rPr lang="ru-RU" sz="2400" b="1" dirty="0"/>
              <a:t> использует подсистему</a:t>
            </a:r>
            <a:r>
              <a:rPr lang="en-US" sz="2400" b="1" dirty="0"/>
              <a:t> Win32 </a:t>
            </a:r>
            <a:r>
              <a:rPr lang="ru-RU" sz="2400" b="1" dirty="0"/>
              <a:t>как основное операционное окружение</a:t>
            </a:r>
            <a:r>
              <a:rPr lang="en-US" sz="2400" b="1" dirty="0"/>
              <a:t>; Win32 </a:t>
            </a:r>
            <a:r>
              <a:rPr lang="ru-RU" sz="2400" b="1" dirty="0"/>
              <a:t>используется для запуска всех процессов</a:t>
            </a:r>
            <a:r>
              <a:rPr lang="en-US" sz="2400" b="1" dirty="0"/>
              <a:t>.  </a:t>
            </a:r>
            <a:r>
              <a:rPr lang="ru-RU" sz="2400" b="1" dirty="0"/>
              <a:t>Она также обеспечивает</a:t>
            </a:r>
            <a:r>
              <a:rPr lang="en-US" sz="2400" b="1" dirty="0"/>
              <a:t> </a:t>
            </a:r>
            <a:r>
              <a:rPr lang="ru-RU" sz="2400" b="1" dirty="0"/>
              <a:t>средства работы с мышью, клавиатурой и средства графики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Окружение </a:t>
            </a:r>
            <a:r>
              <a:rPr lang="en-US" sz="2400" b="1" dirty="0"/>
              <a:t>MS-DOS </a:t>
            </a:r>
            <a:r>
              <a:rPr lang="ru-RU" sz="2400" b="1" dirty="0"/>
              <a:t>обеспечивается приложением</a:t>
            </a:r>
            <a:r>
              <a:rPr lang="en-US" sz="2400" b="1" dirty="0"/>
              <a:t> Win32</a:t>
            </a:r>
            <a:r>
              <a:rPr lang="ru-RU" sz="2400" b="1" dirty="0"/>
              <a:t>, называемым </a:t>
            </a:r>
            <a:r>
              <a:rPr lang="en-US" sz="2400" b="1" i="1" dirty="0"/>
              <a:t>virtual dos machine</a:t>
            </a:r>
            <a:r>
              <a:rPr lang="en-US" sz="2400" b="1" dirty="0"/>
              <a:t> (VDM), </a:t>
            </a:r>
            <a:r>
              <a:rPr lang="ru-RU" sz="2400" b="1" dirty="0"/>
              <a:t>процессом пользовательского уровня, для которого поддерживается страничная организация и диспетчеризация, как и для всех других потоков</a:t>
            </a:r>
            <a:r>
              <a:rPr lang="en-US" sz="24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</p:spPr>
        <p:txBody>
          <a:bodyPr/>
          <a:lstStyle/>
          <a:p>
            <a:r>
              <a:rPr lang="ru-RU" sz="3600" b="1"/>
              <a:t>Подсистемы окружения (прод.)</a:t>
            </a:r>
            <a:endParaRPr lang="en-US" sz="3600" b="1"/>
          </a:p>
        </p:txBody>
      </p:sp>
      <p:sp>
        <p:nvSpPr>
          <p:cNvPr id="69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7750" y="1724025"/>
            <a:ext cx="7058025" cy="4114800"/>
          </a:xfrm>
        </p:spPr>
        <p:txBody>
          <a:bodyPr>
            <a:normAutofit fontScale="92500"/>
          </a:bodyPr>
          <a:lstStyle/>
          <a:p>
            <a:r>
              <a:rPr lang="ru-RU" sz="2800" b="1" dirty="0"/>
              <a:t>Окружение для 16-битовых </a:t>
            </a:r>
            <a:r>
              <a:rPr lang="en-US" sz="2800" b="1" dirty="0"/>
              <a:t>Windows:</a:t>
            </a:r>
          </a:p>
          <a:p>
            <a:pPr lvl="1"/>
            <a:r>
              <a:rPr lang="ru-RU" sz="2400" b="1" dirty="0"/>
              <a:t>Обеспечивается</a:t>
            </a:r>
            <a:r>
              <a:rPr lang="en-US" sz="2400" b="1" dirty="0"/>
              <a:t> VDM</a:t>
            </a:r>
            <a:r>
              <a:rPr lang="ru-RU" sz="2400" b="1" dirty="0"/>
              <a:t>, которая содержит</a:t>
            </a:r>
            <a:r>
              <a:rPr lang="en-US" sz="2400" b="1" dirty="0"/>
              <a:t> </a:t>
            </a:r>
            <a:r>
              <a:rPr lang="ru-RU" sz="2400" b="1" dirty="0"/>
              <a:t>подсистему</a:t>
            </a:r>
            <a:r>
              <a:rPr lang="en-US" sz="2400" b="1" dirty="0"/>
              <a:t> </a:t>
            </a:r>
            <a:r>
              <a:rPr lang="en-US" sz="2400" b="1" i="1" dirty="0"/>
              <a:t>Windows on Windows</a:t>
            </a:r>
            <a:r>
              <a:rPr lang="en-US" sz="2400" b="1" dirty="0"/>
              <a:t>.</a:t>
            </a:r>
          </a:p>
          <a:p>
            <a:pPr lvl="1"/>
            <a:r>
              <a:rPr lang="ru-RU" sz="2400" b="1" dirty="0"/>
              <a:t>Предоставляет процедуры ядра</a:t>
            </a:r>
            <a:r>
              <a:rPr lang="en-US" sz="2400" b="1" dirty="0"/>
              <a:t> Windows 3.1 </a:t>
            </a:r>
            <a:r>
              <a:rPr lang="ru-RU" sz="2400" b="1" dirty="0"/>
              <a:t>для менеджера окон и функций</a:t>
            </a:r>
            <a:r>
              <a:rPr lang="en-US" sz="2400" b="1" dirty="0"/>
              <a:t> GDI.</a:t>
            </a:r>
          </a:p>
          <a:p>
            <a:r>
              <a:rPr lang="ru-RU" sz="2800" b="1" dirty="0"/>
              <a:t>Подсистема</a:t>
            </a:r>
            <a:r>
              <a:rPr lang="en-US" sz="2800" b="1" dirty="0"/>
              <a:t> POSIX </a:t>
            </a:r>
            <a:r>
              <a:rPr lang="ru-RU" sz="2800" b="1" dirty="0"/>
              <a:t>спроектирована для исполнения</a:t>
            </a:r>
            <a:r>
              <a:rPr lang="en-US" sz="2800" b="1" dirty="0"/>
              <a:t> POSIX</a:t>
            </a:r>
            <a:r>
              <a:rPr lang="ru-RU" sz="2800" b="1" dirty="0"/>
              <a:t>-приложений, </a:t>
            </a:r>
            <a:r>
              <a:rPr lang="en-US" sz="2800" b="1" dirty="0"/>
              <a:t> </a:t>
            </a:r>
            <a:r>
              <a:rPr lang="ru-RU" sz="2800" b="1" dirty="0"/>
              <a:t>следующих</a:t>
            </a:r>
            <a:r>
              <a:rPr lang="en-US" sz="2800" b="1" dirty="0"/>
              <a:t> POSIX.1 </a:t>
            </a:r>
            <a:r>
              <a:rPr lang="ru-RU" sz="2800" b="1" dirty="0"/>
              <a:t>– стандарту, который базируется на модели</a:t>
            </a:r>
            <a:r>
              <a:rPr lang="en-US" sz="2800" b="1" dirty="0"/>
              <a:t> UNIX</a:t>
            </a:r>
            <a:r>
              <a:rPr lang="en-US" sz="2800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Подсистемы окружения (прод.)</a:t>
            </a:r>
            <a:endParaRPr lang="en-US" sz="3600" b="1"/>
          </a:p>
        </p:txBody>
      </p:sp>
      <p:sp>
        <p:nvSpPr>
          <p:cNvPr id="69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400" b="1" dirty="0"/>
              <a:t>Подсистема </a:t>
            </a:r>
            <a:r>
              <a:rPr lang="en-US" sz="2400" b="1" dirty="0"/>
              <a:t>OS/2</a:t>
            </a:r>
            <a:r>
              <a:rPr lang="ru-RU" sz="2400" b="1" dirty="0"/>
              <a:t> выполняет</a:t>
            </a:r>
            <a:r>
              <a:rPr lang="en-US" sz="2400" b="1" dirty="0"/>
              <a:t> OS/2 </a:t>
            </a:r>
            <a:r>
              <a:rPr lang="ru-RU" sz="2400" b="1" dirty="0"/>
              <a:t>- приложения</a:t>
            </a:r>
            <a:r>
              <a:rPr lang="en-US" sz="2400" b="1" dirty="0"/>
              <a:t>. </a:t>
            </a:r>
          </a:p>
          <a:p>
            <a:r>
              <a:rPr lang="ru-RU" sz="2400" b="1" dirty="0"/>
              <a:t>Подсистема входа и безопасности аутентифицирует пользователей, входящих в систему </a:t>
            </a:r>
            <a:r>
              <a:rPr lang="en-US" sz="2400" b="1" dirty="0"/>
              <a:t>Windows 2000. </a:t>
            </a:r>
            <a:r>
              <a:rPr lang="ru-RU" sz="2400" b="1" dirty="0"/>
              <a:t>Требуется, чтобы пользователи имели имя учетной записи и пароль</a:t>
            </a:r>
            <a:r>
              <a:rPr lang="en-US" sz="2400" b="1" dirty="0"/>
              <a:t>.</a:t>
            </a:r>
          </a:p>
          <a:p>
            <a:pPr>
              <a:buFontTx/>
              <a:buNone/>
            </a:pPr>
            <a:r>
              <a:rPr lang="en-US" sz="2400" b="1" dirty="0"/>
              <a:t>	- </a:t>
            </a:r>
            <a:r>
              <a:rPr lang="ru-RU" sz="2400" b="1" dirty="0"/>
              <a:t>Пакет аутентификации аутентифицирует всех пользователей,</a:t>
            </a:r>
            <a:r>
              <a:rPr lang="en-US" sz="2400" b="1" dirty="0"/>
              <a:t> </a:t>
            </a:r>
            <a:r>
              <a:rPr lang="ru-RU" sz="2400" b="1" dirty="0"/>
              <a:t>которые пытаются осуществить доступ к какому-либо объекту системы.</a:t>
            </a:r>
            <a:r>
              <a:rPr lang="en-US" sz="2400" b="1" dirty="0"/>
              <a:t> Windows 2000 </a:t>
            </a:r>
            <a:r>
              <a:rPr lang="ru-RU" sz="2400" b="1" dirty="0"/>
              <a:t>использует</a:t>
            </a:r>
            <a:r>
              <a:rPr lang="en-US" sz="2400" b="1" dirty="0"/>
              <a:t> Kerberos </a:t>
            </a:r>
            <a:r>
              <a:rPr lang="ru-RU" sz="2400" b="1" dirty="0"/>
              <a:t>как пакет аутентификации по умолчанию.</a:t>
            </a:r>
            <a:endParaRPr lang="en-US" sz="2400" b="1" dirty="0"/>
          </a:p>
          <a:p>
            <a:pPr>
              <a:buFontTx/>
              <a:buNone/>
            </a:pPr>
            <a:endParaRPr lang="en-US" sz="24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История</a:t>
            </a:r>
            <a:endParaRPr lang="en-US" b="1"/>
          </a:p>
        </p:txBody>
      </p:sp>
      <p:sp>
        <p:nvSpPr>
          <p:cNvPr id="66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ru-RU" sz="2800" b="1" dirty="0"/>
              <a:t>В </a:t>
            </a:r>
            <a:r>
              <a:rPr lang="en-US" sz="2800" b="1" dirty="0"/>
              <a:t>1988 Microsoft </a:t>
            </a:r>
            <a:r>
              <a:rPr lang="ru-RU" sz="2800" b="1" dirty="0"/>
              <a:t>приняла решение о разработке переносимой ОС </a:t>
            </a:r>
            <a:r>
              <a:rPr lang="en-US" sz="2800" b="1" dirty="0"/>
              <a:t>“new technology” (NT)</a:t>
            </a:r>
            <a:r>
              <a:rPr lang="ru-RU" sz="2800" b="1" dirty="0"/>
              <a:t>,  которая поддерживала бы </a:t>
            </a:r>
            <a:r>
              <a:rPr lang="en-US" sz="2800" b="1" dirty="0"/>
              <a:t> </a:t>
            </a:r>
            <a:r>
              <a:rPr lang="ru-RU" sz="2800" b="1" dirty="0"/>
              <a:t>и</a:t>
            </a:r>
            <a:r>
              <a:rPr lang="en-US" sz="2800" b="1" dirty="0"/>
              <a:t> OS/2</a:t>
            </a:r>
            <a:r>
              <a:rPr lang="ru-RU" sz="2800" b="1" dirty="0"/>
              <a:t>, и </a:t>
            </a:r>
            <a:r>
              <a:rPr lang="en-US" sz="2800" b="1" dirty="0"/>
              <a:t>POSIX APIs.</a:t>
            </a:r>
          </a:p>
          <a:p>
            <a:pPr>
              <a:lnSpc>
                <a:spcPct val="90000"/>
              </a:lnSpc>
            </a:pPr>
            <a:r>
              <a:rPr lang="ru-RU" sz="2800" b="1" dirty="0"/>
              <a:t>Первоначально</a:t>
            </a:r>
            <a:r>
              <a:rPr lang="en-US" sz="2800" b="1" dirty="0"/>
              <a:t> NT </a:t>
            </a:r>
            <a:r>
              <a:rPr lang="ru-RU" sz="2800" b="1" dirty="0"/>
              <a:t>должны была использовать</a:t>
            </a:r>
            <a:r>
              <a:rPr lang="en-US" sz="2800" b="1" dirty="0"/>
              <a:t> OS/2 API </a:t>
            </a:r>
            <a:r>
              <a:rPr lang="ru-RU" sz="2800" b="1" dirty="0"/>
              <a:t>как свое естественное окружение,</a:t>
            </a:r>
            <a:r>
              <a:rPr lang="en-US" sz="2800" b="1" dirty="0"/>
              <a:t> </a:t>
            </a:r>
            <a:r>
              <a:rPr lang="ru-RU" sz="2800" b="1" dirty="0"/>
              <a:t>однако в процессе разработки</a:t>
            </a:r>
            <a:r>
              <a:rPr lang="en-US" sz="2800" b="1" dirty="0"/>
              <a:t> NT </a:t>
            </a:r>
            <a:r>
              <a:rPr lang="ru-RU" sz="2800" b="1" dirty="0"/>
              <a:t>была изменена и стала использовать</a:t>
            </a:r>
            <a:r>
              <a:rPr lang="en-US" sz="2800" b="1" dirty="0"/>
              <a:t> Win32 API, </a:t>
            </a:r>
            <a:r>
              <a:rPr lang="ru-RU" sz="2800" b="1" dirty="0"/>
              <a:t>что отражает популярность</a:t>
            </a:r>
            <a:r>
              <a:rPr lang="en-US" sz="2800" b="1" dirty="0"/>
              <a:t> Windows 3.0.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848600" cy="685800"/>
          </a:xfrm>
        </p:spPr>
        <p:txBody>
          <a:bodyPr/>
          <a:lstStyle/>
          <a:p>
            <a:r>
              <a:rPr lang="ru-RU" b="1" dirty="0"/>
              <a:t>Принципы проектирования</a:t>
            </a:r>
            <a:endParaRPr lang="en-US" b="1" dirty="0"/>
          </a:p>
        </p:txBody>
      </p:sp>
      <p:sp>
        <p:nvSpPr>
          <p:cNvPr id="67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643050"/>
            <a:ext cx="7848600" cy="46482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ru-RU" sz="2000" b="1" dirty="0"/>
              <a:t>Расширяемость – многоуровневая архитектура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Ядро (</a:t>
            </a:r>
            <a:r>
              <a:rPr lang="en-US" sz="2000" b="1" dirty="0"/>
              <a:t>Executive</a:t>
            </a:r>
            <a:r>
              <a:rPr lang="ru-RU" sz="2000" b="1" dirty="0"/>
              <a:t>)</a:t>
            </a:r>
            <a:r>
              <a:rPr lang="en-US" sz="2000" b="1" dirty="0"/>
              <a:t>, </a:t>
            </a:r>
            <a:r>
              <a:rPr lang="ru-RU" sz="2000" b="1" dirty="0"/>
              <a:t>исполняемое в защищенном режиме</a:t>
            </a:r>
            <a:r>
              <a:rPr lang="en-US" sz="2000" b="1" dirty="0"/>
              <a:t>, </a:t>
            </a:r>
            <a:r>
              <a:rPr lang="ru-RU" sz="2000" b="1" dirty="0"/>
              <a:t>обеспечивает базовые системные сервисы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Поверх ядра реализованы несколько серверных подсистем,</a:t>
            </a:r>
            <a:r>
              <a:rPr lang="en-US" sz="2000" b="1" dirty="0"/>
              <a:t> </a:t>
            </a:r>
            <a:r>
              <a:rPr lang="ru-RU" sz="2000" b="1" dirty="0"/>
              <a:t>работающих в пользовательском режиме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Модульная структура позволяет добавлять новые подсистемы окружения</a:t>
            </a:r>
            <a:r>
              <a:rPr lang="en-US" sz="2000" b="1" dirty="0"/>
              <a:t> </a:t>
            </a:r>
            <a:r>
              <a:rPr lang="ru-RU" sz="2000" b="1" dirty="0"/>
              <a:t>без модификации ядра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Переносимость</a:t>
            </a:r>
            <a:r>
              <a:rPr lang="en-US" sz="2000" b="1" dirty="0"/>
              <a:t>  —  Windows 2000 </a:t>
            </a:r>
            <a:r>
              <a:rPr lang="ru-RU" sz="2000" b="1" dirty="0"/>
              <a:t>может быть перенесена с одной аппаратной архитектуры на другую со сравнительно небольшими изменениями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Написана на </a:t>
            </a:r>
            <a:r>
              <a:rPr lang="en-US" sz="2000" b="1" dirty="0"/>
              <a:t>C </a:t>
            </a:r>
            <a:r>
              <a:rPr lang="ru-RU" sz="2000" b="1" dirty="0"/>
              <a:t>и </a:t>
            </a:r>
            <a:r>
              <a:rPr lang="en-US" sz="2000" b="1" dirty="0"/>
              <a:t>C++.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Код, зависящий от процессора,</a:t>
            </a:r>
            <a:r>
              <a:rPr lang="en-US" sz="2000" b="1" dirty="0"/>
              <a:t> </a:t>
            </a:r>
            <a:r>
              <a:rPr lang="ru-RU" sz="2000" b="1" dirty="0"/>
              <a:t>изолирован в динамически линкуемую библиотеку</a:t>
            </a:r>
            <a:r>
              <a:rPr lang="en-US" sz="2000" b="1" dirty="0"/>
              <a:t> (DLL)</a:t>
            </a:r>
            <a:r>
              <a:rPr lang="ru-RU" sz="2000" b="1" dirty="0"/>
              <a:t>, называемую </a:t>
            </a:r>
            <a:r>
              <a:rPr lang="en-US" sz="2000" b="1" dirty="0"/>
              <a:t>“</a:t>
            </a:r>
            <a:r>
              <a:rPr lang="ru-RU" sz="2000" b="1" dirty="0"/>
              <a:t>уровень абстрагирования от аппаратуры</a:t>
            </a:r>
            <a:r>
              <a:rPr lang="en-US" sz="2000" b="1" dirty="0"/>
              <a:t>”</a:t>
            </a:r>
            <a:r>
              <a:rPr lang="ru-RU" sz="2000" b="1" dirty="0"/>
              <a:t>- </a:t>
            </a:r>
            <a:r>
              <a:rPr lang="en-US" sz="2000" b="1" dirty="0"/>
              <a:t> “hardware abstraction layer” (HAL).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848600" cy="762000"/>
          </a:xfrm>
        </p:spPr>
        <p:txBody>
          <a:bodyPr/>
          <a:lstStyle/>
          <a:p>
            <a:r>
              <a:rPr lang="ru-RU" sz="3600" b="1"/>
              <a:t>Принципы проектирования (прод.)</a:t>
            </a:r>
            <a:endParaRPr lang="en-US" sz="3600" b="1"/>
          </a:p>
        </p:txBody>
      </p:sp>
      <p:sp>
        <p:nvSpPr>
          <p:cNvPr id="67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848600" cy="48768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ru-RU" sz="2000" b="1" dirty="0"/>
              <a:t>Надежность</a:t>
            </a:r>
            <a:r>
              <a:rPr lang="en-US" sz="2000" b="1" dirty="0"/>
              <a:t> — Windows 2000 </a:t>
            </a:r>
            <a:r>
              <a:rPr lang="ru-RU" sz="2000" b="1" dirty="0"/>
              <a:t>использует аппаратную защиту для виртуальной памяти</a:t>
            </a:r>
            <a:r>
              <a:rPr lang="en-US" sz="2000" b="1" dirty="0"/>
              <a:t> </a:t>
            </a:r>
            <a:r>
              <a:rPr lang="ru-RU" sz="2000" b="1" dirty="0" smtClean="0"/>
              <a:t>и </a:t>
            </a:r>
            <a:r>
              <a:rPr lang="ru-RU" sz="2000" b="1" dirty="0"/>
              <a:t>программные защитные механизмы – для ресурсов ОС</a:t>
            </a:r>
            <a:r>
              <a:rPr lang="en-US" sz="2000" b="1" dirty="0" smtClean="0"/>
              <a:t>.</a:t>
            </a:r>
            <a:endParaRPr lang="ru-RU" sz="2000" b="1" dirty="0" smtClean="0"/>
          </a:p>
          <a:p>
            <a:pPr>
              <a:lnSpc>
                <a:spcPct val="90000"/>
              </a:lnSpc>
            </a:pPr>
            <a:r>
              <a:rPr lang="ru-RU" sz="2000" b="1" dirty="0" smtClean="0"/>
              <a:t>Безопасность -  именно с </a:t>
            </a:r>
            <a:r>
              <a:rPr lang="en-US" sz="2000" b="1" dirty="0" smtClean="0"/>
              <a:t>Windows 2000 </a:t>
            </a:r>
            <a:r>
              <a:rPr lang="ru-RU" sz="2000" b="1" dirty="0" smtClean="0"/>
              <a:t>началась инициатива </a:t>
            </a:r>
            <a:r>
              <a:rPr lang="en-US" sz="2000" b="1" dirty="0" smtClean="0"/>
              <a:t>TWC</a:t>
            </a:r>
            <a:endParaRPr lang="en-US" sz="2000" b="1" dirty="0"/>
          </a:p>
          <a:p>
            <a:pPr>
              <a:lnSpc>
                <a:spcPct val="90000"/>
              </a:lnSpc>
            </a:pPr>
            <a:r>
              <a:rPr lang="ru-RU" sz="2000" b="1" dirty="0"/>
              <a:t>Совместимость</a:t>
            </a:r>
            <a:r>
              <a:rPr lang="en-US" sz="2000" b="1" dirty="0"/>
              <a:t>— </a:t>
            </a:r>
            <a:r>
              <a:rPr lang="ru-RU" sz="2000" b="1" dirty="0"/>
              <a:t>приложения, которые следуют</a:t>
            </a:r>
            <a:r>
              <a:rPr lang="en-US" sz="2000" b="1" dirty="0"/>
              <a:t> IEEE 1003.1 (POSIX) </a:t>
            </a:r>
            <a:r>
              <a:rPr lang="ru-RU" sz="2000" b="1" dirty="0"/>
              <a:t>– стандарту, </a:t>
            </a:r>
            <a:r>
              <a:rPr lang="en-US" sz="2000" b="1" dirty="0"/>
              <a:t> </a:t>
            </a:r>
            <a:r>
              <a:rPr lang="ru-RU" sz="2000" b="1" dirty="0"/>
              <a:t>могут компилироваться для </a:t>
            </a:r>
            <a:r>
              <a:rPr lang="en-US" sz="2000" b="1" dirty="0"/>
              <a:t>Windows 2000 </a:t>
            </a:r>
            <a:r>
              <a:rPr lang="ru-RU" sz="2000" b="1" dirty="0"/>
              <a:t>без изменений в исходном тексте.</a:t>
            </a:r>
            <a:endParaRPr lang="en-US" sz="2000" b="1" dirty="0"/>
          </a:p>
          <a:p>
            <a:pPr>
              <a:lnSpc>
                <a:spcPct val="90000"/>
              </a:lnSpc>
            </a:pPr>
            <a:r>
              <a:rPr lang="ru-RU" sz="2000" b="1" dirty="0"/>
              <a:t>Производительность </a:t>
            </a:r>
            <a:r>
              <a:rPr lang="en-US" sz="2000" b="1" dirty="0"/>
              <a:t>— </a:t>
            </a:r>
            <a:r>
              <a:rPr lang="ru-RU" sz="2000" b="1" dirty="0"/>
              <a:t>подсистемы </a:t>
            </a:r>
            <a:r>
              <a:rPr lang="en-US" sz="2000" b="1" dirty="0"/>
              <a:t>Windows 2000 </a:t>
            </a:r>
            <a:r>
              <a:rPr lang="ru-RU" sz="2000" b="1" dirty="0"/>
              <a:t>могут взаимодействовать друг с другом</a:t>
            </a:r>
            <a:r>
              <a:rPr lang="en-US" sz="2000" b="1" dirty="0"/>
              <a:t> </a:t>
            </a:r>
            <a:r>
              <a:rPr lang="ru-RU" sz="2000" b="1" dirty="0"/>
              <a:t>с помощью высокопроизводительной передачи сообщений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Прерывание низкоприоритетных потоков </a:t>
            </a:r>
            <a:r>
              <a:rPr lang="en-US" sz="2000" b="1" dirty="0"/>
              <a:t> </a:t>
            </a:r>
            <a:r>
              <a:rPr lang="ru-RU" sz="2000" b="1" dirty="0"/>
              <a:t>позволяет системе быстро реагировать на внешние события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Спроектирована для симметричного мультипроцессирования.</a:t>
            </a:r>
            <a:endParaRPr lang="en-US" sz="2000" b="1" dirty="0"/>
          </a:p>
          <a:p>
            <a:pPr>
              <a:lnSpc>
                <a:spcPct val="90000"/>
              </a:lnSpc>
            </a:pPr>
            <a:r>
              <a:rPr lang="ru-RU" sz="2000" b="1" dirty="0"/>
              <a:t>Поддержка интернационализации </a:t>
            </a:r>
            <a:r>
              <a:rPr lang="en-US" sz="2000" b="1" dirty="0"/>
              <a:t>(i18n) </a:t>
            </a:r>
            <a:r>
              <a:rPr lang="ru-RU" sz="2000" b="1" dirty="0"/>
              <a:t>и локализации </a:t>
            </a:r>
            <a:r>
              <a:rPr lang="en-US" sz="2000" b="1" dirty="0"/>
              <a:t>(l10n)  — </a:t>
            </a:r>
            <a:r>
              <a:rPr lang="ru-RU" sz="2000" b="1" dirty="0"/>
              <a:t>поддерживает различные языки и </a:t>
            </a:r>
            <a:r>
              <a:rPr lang="en-US" sz="2000" b="1" dirty="0"/>
              <a:t>“</a:t>
            </a:r>
            <a:r>
              <a:rPr lang="ru-RU" sz="2000" b="1" dirty="0"/>
              <a:t>культуры</a:t>
            </a:r>
            <a:r>
              <a:rPr lang="en-US" sz="2000" b="1" dirty="0"/>
              <a:t>” </a:t>
            </a:r>
            <a:r>
              <a:rPr lang="ru-RU" sz="2000" b="1" dirty="0"/>
              <a:t>с помощью</a:t>
            </a:r>
            <a:r>
              <a:rPr lang="en-US" sz="2000" b="1" dirty="0"/>
              <a:t> NLS API.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Архитектура </a:t>
            </a:r>
            <a:r>
              <a:rPr lang="en-US" b="1"/>
              <a:t>Windows 2000</a:t>
            </a:r>
          </a:p>
        </p:txBody>
      </p:sp>
      <p:sp>
        <p:nvSpPr>
          <p:cNvPr id="67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ru-RU" sz="2800" b="1" dirty="0"/>
              <a:t>Многоуровневая система модулей</a:t>
            </a:r>
            <a:r>
              <a:rPr lang="en-US" sz="2800" b="1" dirty="0"/>
              <a:t>.</a:t>
            </a:r>
            <a:br>
              <a:rPr lang="en-US" sz="2800" b="1" dirty="0"/>
            </a:br>
            <a:endParaRPr lang="en-US" sz="2800" b="1" dirty="0"/>
          </a:p>
          <a:p>
            <a:pPr>
              <a:lnSpc>
                <a:spcPct val="90000"/>
              </a:lnSpc>
            </a:pPr>
            <a:r>
              <a:rPr lang="ru-RU" sz="2800" b="1" dirty="0"/>
              <a:t>Защищенный режим</a:t>
            </a:r>
            <a:r>
              <a:rPr lang="en-US" sz="2800" b="1" dirty="0"/>
              <a:t>  —  HAL, </a:t>
            </a:r>
            <a:r>
              <a:rPr lang="ru-RU" sz="2800" b="1" dirty="0"/>
              <a:t>ядро</a:t>
            </a:r>
            <a:r>
              <a:rPr lang="en-US" sz="2800" b="1" dirty="0"/>
              <a:t>, executive.</a:t>
            </a:r>
            <a:br>
              <a:rPr lang="en-US" sz="2800" b="1" dirty="0"/>
            </a:br>
            <a:endParaRPr lang="en-US" sz="2800" b="1" dirty="0"/>
          </a:p>
          <a:p>
            <a:pPr>
              <a:lnSpc>
                <a:spcPct val="90000"/>
              </a:lnSpc>
            </a:pPr>
            <a:r>
              <a:rPr lang="ru-RU" sz="2800" b="1" dirty="0"/>
              <a:t>Пользовательский режим – набор подсистем</a:t>
            </a:r>
            <a:endParaRPr lang="en-US" sz="2800" b="1" dirty="0"/>
          </a:p>
          <a:p>
            <a:pPr lvl="1">
              <a:lnSpc>
                <a:spcPct val="90000"/>
              </a:lnSpc>
            </a:pPr>
            <a:r>
              <a:rPr lang="ru-RU" sz="2400" b="1" dirty="0"/>
              <a:t>Подсистемы окружения эмулируют различные ОС</a:t>
            </a:r>
            <a:r>
              <a:rPr lang="en-US" sz="2400" b="1" dirty="0"/>
              <a:t>. </a:t>
            </a:r>
          </a:p>
          <a:p>
            <a:pPr lvl="1">
              <a:lnSpc>
                <a:spcPct val="90000"/>
              </a:lnSpc>
            </a:pPr>
            <a:r>
              <a:rPr lang="ru-RU" sz="2400" b="1" dirty="0"/>
              <a:t>Подсистемы защиты реализуют различные функции безопасности</a:t>
            </a:r>
            <a:r>
              <a:rPr lang="en-US" sz="2400" b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142852"/>
            <a:ext cx="7924800" cy="457200"/>
          </a:xfrm>
        </p:spPr>
        <p:txBody>
          <a:bodyPr/>
          <a:lstStyle/>
          <a:p>
            <a:r>
              <a:rPr lang="ru-RU" sz="3200" b="1" dirty="0"/>
              <a:t>Схема архитектуры </a:t>
            </a:r>
            <a:r>
              <a:rPr lang="en-US" sz="3200" b="1" dirty="0"/>
              <a:t>Windows 2000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  <p:pic>
        <p:nvPicPr>
          <p:cNvPr id="5" name="Picture 4" descr="Fig_27.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642918"/>
            <a:ext cx="7572428" cy="5729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57300" y="1089025"/>
            <a:ext cx="7200900" cy="5464175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ru-RU" sz="2000" b="1" dirty="0"/>
              <a:t>Основа для</a:t>
            </a:r>
            <a:r>
              <a:rPr lang="en-US" sz="2000" b="1" dirty="0"/>
              <a:t> executive </a:t>
            </a:r>
            <a:r>
              <a:rPr lang="ru-RU" sz="2000" b="1" dirty="0"/>
              <a:t>и подсистем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Отказы страниц исключены</a:t>
            </a:r>
            <a:r>
              <a:rPr lang="en-US" sz="2000" b="1" dirty="0"/>
              <a:t>; </a:t>
            </a:r>
            <a:r>
              <a:rPr lang="ru-RU" sz="2000" b="1" dirty="0"/>
              <a:t>исполнение никогда не прерывается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Четыре основных функции</a:t>
            </a:r>
            <a:r>
              <a:rPr lang="en-US" sz="2000" b="1" dirty="0"/>
              <a:t>: 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Планирование потоков</a:t>
            </a:r>
            <a:endParaRPr lang="en-US" sz="2000" b="1" dirty="0"/>
          </a:p>
          <a:p>
            <a:pPr lvl="1">
              <a:lnSpc>
                <a:spcPct val="90000"/>
              </a:lnSpc>
            </a:pPr>
            <a:r>
              <a:rPr lang="ru-RU" sz="2000" b="1" dirty="0"/>
              <a:t>Обработка прерываний и исключений</a:t>
            </a:r>
            <a:r>
              <a:rPr lang="en-US" sz="2000" b="1" dirty="0"/>
              <a:t> 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Низкоуровневая синхронизация процессов</a:t>
            </a:r>
            <a:endParaRPr lang="en-US" sz="2000" b="1" dirty="0"/>
          </a:p>
          <a:p>
            <a:pPr lvl="1">
              <a:lnSpc>
                <a:spcPct val="90000"/>
              </a:lnSpc>
            </a:pPr>
            <a:r>
              <a:rPr lang="ru-RU" sz="2000" b="1" dirty="0"/>
              <a:t>Восстановление после отказов электропитания</a:t>
            </a:r>
            <a:endParaRPr lang="en-US" sz="2000" b="1" dirty="0"/>
          </a:p>
          <a:p>
            <a:pPr>
              <a:lnSpc>
                <a:spcPct val="90000"/>
              </a:lnSpc>
            </a:pPr>
            <a:r>
              <a:rPr lang="ru-RU" sz="2000" b="1" dirty="0"/>
              <a:t>Ядро объектно-ориентированное, использует два набора объектов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</a:pPr>
            <a:r>
              <a:rPr lang="ru-RU" sz="2000" b="1" i="1" dirty="0"/>
              <a:t>Объекты-диспетчеры</a:t>
            </a:r>
            <a:r>
              <a:rPr lang="en-US" sz="2000" b="1" dirty="0"/>
              <a:t> </a:t>
            </a:r>
            <a:r>
              <a:rPr lang="ru-RU" sz="2000" b="1" dirty="0"/>
              <a:t>управляют диспетчеризацией и синхронизацией</a:t>
            </a:r>
            <a:r>
              <a:rPr lang="en-US" sz="2000" b="1" dirty="0"/>
              <a:t> (</a:t>
            </a:r>
            <a:r>
              <a:rPr lang="ru-RU" sz="2000" b="1" dirty="0"/>
              <a:t>события, </a:t>
            </a:r>
            <a:r>
              <a:rPr lang="en-US" sz="2000" b="1" dirty="0" err="1"/>
              <a:t>mutex</a:t>
            </a:r>
            <a:r>
              <a:rPr lang="en-US" sz="2000" b="1" dirty="0"/>
              <a:t>’</a:t>
            </a:r>
            <a:r>
              <a:rPr lang="ru-RU" sz="2000" b="1" dirty="0"/>
              <a:t>ы,</a:t>
            </a:r>
            <a:r>
              <a:rPr lang="en-US" sz="2000" b="1" dirty="0"/>
              <a:t> </a:t>
            </a:r>
            <a:r>
              <a:rPr lang="ru-RU" sz="2000" b="1" dirty="0"/>
              <a:t>семафоры</a:t>
            </a:r>
            <a:r>
              <a:rPr lang="en-US" sz="2000" b="1" dirty="0"/>
              <a:t>, </a:t>
            </a:r>
            <a:r>
              <a:rPr lang="ru-RU" sz="2000" b="1" dirty="0"/>
              <a:t>потоки, таймеры</a:t>
            </a:r>
            <a:r>
              <a:rPr lang="en-US" sz="2000" b="1" dirty="0"/>
              <a:t>). </a:t>
            </a:r>
          </a:p>
          <a:p>
            <a:pPr lvl="1">
              <a:lnSpc>
                <a:spcPct val="90000"/>
              </a:lnSpc>
            </a:pPr>
            <a:r>
              <a:rPr lang="ru-RU" sz="2000" b="1" i="1" dirty="0"/>
              <a:t>Управляющие объекты</a:t>
            </a:r>
            <a:r>
              <a:rPr lang="en-US" sz="2000" b="1" dirty="0"/>
              <a:t> (</a:t>
            </a:r>
            <a:r>
              <a:rPr lang="ru-RU" sz="2000" b="1" dirty="0"/>
              <a:t>асинхронные вызовы процедур</a:t>
            </a:r>
            <a:r>
              <a:rPr lang="en-US" sz="2000" b="1" dirty="0"/>
              <a:t>, </a:t>
            </a:r>
            <a:r>
              <a:rPr lang="ru-RU" sz="2000" b="1" dirty="0"/>
              <a:t>прерывание, нотификация об электропитании</a:t>
            </a:r>
            <a:r>
              <a:rPr lang="en-US" sz="2000" b="1" dirty="0"/>
              <a:t>, </a:t>
            </a:r>
            <a:r>
              <a:rPr lang="ru-RU" sz="2000" b="1" dirty="0"/>
              <a:t>состояние электропитания</a:t>
            </a:r>
            <a:r>
              <a:rPr lang="en-US" sz="2000" b="1" dirty="0"/>
              <a:t>, </a:t>
            </a:r>
            <a:r>
              <a:rPr lang="ru-RU" sz="2000" b="1" dirty="0"/>
              <a:t>профилирование</a:t>
            </a:r>
            <a:r>
              <a:rPr lang="en-US" sz="2000" b="1" dirty="0"/>
              <a:t>.)</a:t>
            </a:r>
          </a:p>
        </p:txBody>
      </p:sp>
      <p:sp>
        <p:nvSpPr>
          <p:cNvPr id="674819" name="Rectangle 3"/>
          <p:cNvSpPr>
            <a:spLocks noGrp="1" noChangeArrowheads="1"/>
          </p:cNvSpPr>
          <p:nvPr>
            <p:ph type="title"/>
          </p:nvPr>
        </p:nvSpPr>
        <p:spPr>
          <a:xfrm>
            <a:off x="647700" y="304800"/>
            <a:ext cx="7848600" cy="457200"/>
          </a:xfrm>
        </p:spPr>
        <p:txBody>
          <a:bodyPr/>
          <a:lstStyle/>
          <a:p>
            <a:r>
              <a:rPr lang="ru-RU" sz="3200" b="1"/>
              <a:t>Системные компоненты - ядро</a:t>
            </a:r>
            <a:endParaRPr lang="en-US" sz="3200" b="1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(С) В.О. Сафонов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Wildflower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Wildflowers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Wildflowers">
      <a:fillStyleLst>
        <a:solidFill>
          <a:schemeClr val="phClr">
            <a:shade val="85000"/>
            <a:satMod val="110000"/>
          </a:schemeClr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35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0800000" scaled="1"/>
        </a:gradFill>
        <a:gradFill rotWithShape="1">
          <a:gsLst>
            <a:gs pos="0">
              <a:schemeClr val="phClr">
                <a:shade val="70000"/>
                <a:satMod val="135000"/>
              </a:schemeClr>
            </a:gs>
            <a:gs pos="80000">
              <a:schemeClr val="phClr">
                <a:shade val="90000"/>
                <a:satMod val="135000"/>
              </a:schemeClr>
            </a:gs>
            <a:gs pos="100000">
              <a:schemeClr val="phClr">
                <a:shade val="95000"/>
                <a:satMod val="135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381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  <a:ln w="635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63500">
              <a:srgbClr val="FFFFFF">
                <a:alpha val="50000"/>
              </a:srgbClr>
            </a:innerShdw>
          </a:effectLst>
        </a:effectStyle>
        <a:effectStyle>
          <a:effectLst>
            <a:innerShdw blurRad="190500">
              <a:srgbClr val="FFFFFF">
                <a:alpha val="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4200000"/>
            </a:lightRig>
          </a:scene3d>
          <a:sp3d>
            <a:bevelT w="25400" h="25400" prst="relaxedInset"/>
          </a:sp3d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  <a:alpha val="7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Wildflowers</Template>
  <TotalTime>1126</TotalTime>
  <Words>1921</Words>
  <Application>Microsoft Office PowerPoint</Application>
  <PresentationFormat>Экран (4:3)</PresentationFormat>
  <Paragraphs>211</Paragraphs>
  <Slides>32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1_Wildflowers</vt:lpstr>
      <vt:lpstr>         Основы современных                  операционных систем</vt:lpstr>
      <vt:lpstr>Windows 2000 / 2003 / 2008 / 7 </vt:lpstr>
      <vt:lpstr>Windows 2000</vt:lpstr>
      <vt:lpstr>История</vt:lpstr>
      <vt:lpstr>Принципы проектирования</vt:lpstr>
      <vt:lpstr>Принципы проектирования (прод.)</vt:lpstr>
      <vt:lpstr>Архитектура Windows 2000</vt:lpstr>
      <vt:lpstr>Схема архитектуры Windows 2000</vt:lpstr>
      <vt:lpstr>Системные компоненты - ядро</vt:lpstr>
      <vt:lpstr>Ядро – процессы и потоки</vt:lpstr>
      <vt:lpstr>Ядро - планирование</vt:lpstr>
      <vt:lpstr>Ядро – планирование (прод.) </vt:lpstr>
      <vt:lpstr>Windows 2000: уровни запросов на прерывания</vt:lpstr>
      <vt:lpstr>Ядро – обработка прерываний</vt:lpstr>
      <vt:lpstr>Spin locks – реализация на ассемблере x86</vt:lpstr>
      <vt:lpstr>Executive — менеджер объектов</vt:lpstr>
      <vt:lpstr>Executive — именование объектов</vt:lpstr>
      <vt:lpstr>Executive — менеджер виртуальной памяти</vt:lpstr>
      <vt:lpstr>Распределение виртуальной памяти</vt:lpstr>
      <vt:lpstr>Менеджер виртуальной памяти (прод.)</vt:lpstr>
      <vt:lpstr>Трансляция виртуальных адресов в физические</vt:lpstr>
      <vt:lpstr>Элемент таблицы страниц</vt:lpstr>
      <vt:lpstr>Executive — менеджер процессов</vt:lpstr>
      <vt:lpstr>Executive — локальный вызов процедуры (LPC)</vt:lpstr>
      <vt:lpstr>Структура сообщения LPC</vt:lpstr>
      <vt:lpstr>Executive — менеджер ввода-вывода</vt:lpstr>
      <vt:lpstr>Файловый ввод-вывод  в Windows 2000</vt:lpstr>
      <vt:lpstr>Executive — Монитор безопасности</vt:lpstr>
      <vt:lpstr>Executive – Менеджер Plug-and-Play</vt:lpstr>
      <vt:lpstr>Подсистемы окружения</vt:lpstr>
      <vt:lpstr>Подсистемы окружения (прод.)</vt:lpstr>
      <vt:lpstr>Подсистемы окружения (прод.)</vt:lpstr>
    </vt:vector>
  </TitlesOfParts>
  <Company>St.Petersburg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современных операционных систем</dc:title>
  <dc:creator>Mir</dc:creator>
  <cp:lastModifiedBy>XXX</cp:lastModifiedBy>
  <cp:revision>147</cp:revision>
  <dcterms:created xsi:type="dcterms:W3CDTF">2001-09-03T03:38:43Z</dcterms:created>
  <dcterms:modified xsi:type="dcterms:W3CDTF">2014-01-26T12:01:02Z</dcterms:modified>
</cp:coreProperties>
</file>