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58" r:id="rId4"/>
    <p:sldId id="257"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96"/>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53" autoAdjust="0"/>
    <p:restoredTop sz="94660"/>
  </p:normalViewPr>
  <p:slideViewPr>
    <p:cSldViewPr>
      <p:cViewPr>
        <p:scale>
          <a:sx n="77" d="100"/>
          <a:sy n="77" d="100"/>
        </p:scale>
        <p:origin x="-1206" y="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CC60FA1F-2818-4540-B9BC-B20EEA51C91D}" type="datetimeFigureOut">
              <a:rPr lang="ru-RU" smtClean="0"/>
              <a:pPr/>
              <a:t>29.05.2013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4756263-720C-4BDB-A42D-6DEA8DBE1451}"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C60FA1F-2818-4540-B9BC-B20EEA51C91D}" type="datetimeFigureOut">
              <a:rPr lang="ru-RU" smtClean="0"/>
              <a:pPr/>
              <a:t>29.05.2013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4756263-720C-4BDB-A42D-6DEA8DBE1451}"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C60FA1F-2818-4540-B9BC-B20EEA51C91D}" type="datetimeFigureOut">
              <a:rPr lang="ru-RU" smtClean="0"/>
              <a:pPr/>
              <a:t>29.05.2013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4756263-720C-4BDB-A42D-6DEA8DBE1451}"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C60FA1F-2818-4540-B9BC-B20EEA51C91D}" type="datetimeFigureOut">
              <a:rPr lang="ru-RU" smtClean="0"/>
              <a:pPr/>
              <a:t>29.05.2013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4756263-720C-4BDB-A42D-6DEA8DBE1451}"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CC60FA1F-2818-4540-B9BC-B20EEA51C91D}" type="datetimeFigureOut">
              <a:rPr lang="ru-RU" smtClean="0"/>
              <a:pPr/>
              <a:t>29.05.2013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4756263-720C-4BDB-A42D-6DEA8DBE1451}"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CC60FA1F-2818-4540-B9BC-B20EEA51C91D}" type="datetimeFigureOut">
              <a:rPr lang="ru-RU" smtClean="0"/>
              <a:pPr/>
              <a:t>29.05.2013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4756263-720C-4BDB-A42D-6DEA8DBE1451}"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CC60FA1F-2818-4540-B9BC-B20EEA51C91D}" type="datetimeFigureOut">
              <a:rPr lang="ru-RU" smtClean="0"/>
              <a:pPr/>
              <a:t>29.05.2013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F4756263-720C-4BDB-A42D-6DEA8DBE1451}"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CC60FA1F-2818-4540-B9BC-B20EEA51C91D}" type="datetimeFigureOut">
              <a:rPr lang="ru-RU" smtClean="0"/>
              <a:pPr/>
              <a:t>29.05.2013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F4756263-720C-4BDB-A42D-6DEA8DBE1451}"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CC60FA1F-2818-4540-B9BC-B20EEA51C91D}" type="datetimeFigureOut">
              <a:rPr lang="ru-RU" smtClean="0"/>
              <a:pPr/>
              <a:t>29.05.2013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F4756263-720C-4BDB-A42D-6DEA8DBE1451}"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CC60FA1F-2818-4540-B9BC-B20EEA51C91D}" type="datetimeFigureOut">
              <a:rPr lang="ru-RU" smtClean="0"/>
              <a:pPr/>
              <a:t>29.05.2013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4756263-720C-4BDB-A42D-6DEA8DBE1451}"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CC60FA1F-2818-4540-B9BC-B20EEA51C91D}" type="datetimeFigureOut">
              <a:rPr lang="ru-RU" smtClean="0"/>
              <a:pPr/>
              <a:t>29.05.2013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4756263-720C-4BDB-A42D-6DEA8DBE1451}"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C60FA1F-2818-4540-B9BC-B20EEA51C91D}" type="datetimeFigureOut">
              <a:rPr lang="ru-RU" smtClean="0"/>
              <a:pPr/>
              <a:t>29.05.2013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756263-720C-4BDB-A42D-6DEA8DBE1451}"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332656"/>
            <a:ext cx="7848872" cy="461665"/>
          </a:xfrm>
          <a:prstGeom prst="rect">
            <a:avLst/>
          </a:prstGeom>
          <a:noFill/>
        </p:spPr>
        <p:txBody>
          <a:bodyPr wrap="square" rtlCol="0">
            <a:spAutoFit/>
          </a:bodyPr>
          <a:lstStyle/>
          <a:p>
            <a:pPr algn="ctr"/>
            <a:r>
              <a:rPr lang="ru-RU" sz="2400" dirty="0" smtClean="0">
                <a:solidFill>
                  <a:schemeClr val="accent2">
                    <a:lumMod val="50000"/>
                  </a:schemeClr>
                </a:solidFill>
              </a:rPr>
              <a:t>ГБОУ СПО «Орехово-Зуевский медицинский колледж»</a:t>
            </a:r>
            <a:endParaRPr lang="ru-RU" sz="2400" dirty="0">
              <a:solidFill>
                <a:schemeClr val="accent2">
                  <a:lumMod val="50000"/>
                </a:schemeClr>
              </a:solidFill>
            </a:endParaRPr>
          </a:p>
        </p:txBody>
      </p:sp>
      <p:sp>
        <p:nvSpPr>
          <p:cNvPr id="3" name="TextBox 2"/>
          <p:cNvSpPr txBox="1"/>
          <p:nvPr/>
        </p:nvSpPr>
        <p:spPr>
          <a:xfrm>
            <a:off x="1115616" y="1340768"/>
            <a:ext cx="6696744" cy="2431435"/>
          </a:xfrm>
          <a:prstGeom prst="rect">
            <a:avLst/>
          </a:prstGeom>
          <a:noFill/>
        </p:spPr>
        <p:txBody>
          <a:bodyPr wrap="square" rtlCol="0">
            <a:spAutoFit/>
          </a:bodyPr>
          <a:lstStyle/>
          <a:p>
            <a:pPr algn="ctr"/>
            <a:r>
              <a:rPr lang="ru-RU" sz="4400" dirty="0" smtClean="0">
                <a:solidFill>
                  <a:schemeClr val="accent2">
                    <a:lumMod val="50000"/>
                  </a:schemeClr>
                </a:solidFill>
              </a:rPr>
              <a:t>Презентация на тему:</a:t>
            </a:r>
          </a:p>
          <a:p>
            <a:pPr algn="ctr"/>
            <a:r>
              <a:rPr lang="ru-RU" sz="5400" dirty="0" smtClean="0">
                <a:solidFill>
                  <a:schemeClr val="accent2">
                    <a:lumMod val="50000"/>
                  </a:schemeClr>
                </a:solidFill>
              </a:rPr>
              <a:t>Особенности кровотечения</a:t>
            </a:r>
            <a:endParaRPr lang="ru-RU" sz="5400" dirty="0">
              <a:solidFill>
                <a:schemeClr val="accent2">
                  <a:lumMod val="50000"/>
                </a:schemeClr>
              </a:solidFill>
            </a:endParaRPr>
          </a:p>
        </p:txBody>
      </p:sp>
      <p:pic>
        <p:nvPicPr>
          <p:cNvPr id="4" name="Рисунок 3" descr="кр.jpg"/>
          <p:cNvPicPr>
            <a:picLocks noChangeAspect="1"/>
          </p:cNvPicPr>
          <p:nvPr/>
        </p:nvPicPr>
        <p:blipFill>
          <a:blip r:embed="rId2" cstate="print"/>
          <a:stretch>
            <a:fillRect/>
          </a:stretch>
        </p:blipFill>
        <p:spPr>
          <a:xfrm>
            <a:off x="179512" y="2996952"/>
            <a:ext cx="1863418" cy="2636912"/>
          </a:xfrm>
          <a:prstGeom prst="rect">
            <a:avLst/>
          </a:prstGeom>
        </p:spPr>
      </p:pic>
      <p:pic>
        <p:nvPicPr>
          <p:cNvPr id="5" name="Рисунок 4" descr="кр1.jpg"/>
          <p:cNvPicPr>
            <a:picLocks noChangeAspect="1"/>
          </p:cNvPicPr>
          <p:nvPr/>
        </p:nvPicPr>
        <p:blipFill>
          <a:blip r:embed="rId3" cstate="print"/>
          <a:stretch>
            <a:fillRect/>
          </a:stretch>
        </p:blipFill>
        <p:spPr>
          <a:xfrm>
            <a:off x="1763688" y="4509120"/>
            <a:ext cx="1944216" cy="2016224"/>
          </a:xfrm>
          <a:prstGeom prst="rect">
            <a:avLst/>
          </a:prstGeom>
        </p:spPr>
      </p:pic>
      <p:sp>
        <p:nvSpPr>
          <p:cNvPr id="6" name="TextBox 5"/>
          <p:cNvSpPr txBox="1"/>
          <p:nvPr/>
        </p:nvSpPr>
        <p:spPr>
          <a:xfrm>
            <a:off x="5076056" y="5517232"/>
            <a:ext cx="3816424" cy="923330"/>
          </a:xfrm>
          <a:prstGeom prst="rect">
            <a:avLst/>
          </a:prstGeom>
          <a:noFill/>
        </p:spPr>
        <p:txBody>
          <a:bodyPr wrap="square" rtlCol="0">
            <a:spAutoFit/>
          </a:bodyPr>
          <a:lstStyle/>
          <a:p>
            <a:r>
              <a:rPr lang="ru-RU" dirty="0" smtClean="0">
                <a:solidFill>
                  <a:schemeClr val="accent2">
                    <a:lumMod val="50000"/>
                  </a:schemeClr>
                </a:solidFill>
              </a:rPr>
              <a:t>Выполнила студентка группы 11фарм </a:t>
            </a:r>
            <a:r>
              <a:rPr lang="ru-RU" dirty="0" err="1" smtClean="0">
                <a:solidFill>
                  <a:schemeClr val="accent2">
                    <a:lumMod val="50000"/>
                  </a:schemeClr>
                </a:solidFill>
              </a:rPr>
              <a:t>Лобачева.А</a:t>
            </a:r>
            <a:endParaRPr lang="ru-RU" dirty="0" smtClean="0">
              <a:solidFill>
                <a:schemeClr val="accent2">
                  <a:lumMod val="50000"/>
                </a:schemeClr>
              </a:solidFill>
            </a:endParaRPr>
          </a:p>
          <a:p>
            <a:r>
              <a:rPr lang="ru-RU" dirty="0" smtClean="0">
                <a:solidFill>
                  <a:schemeClr val="accent2">
                    <a:lumMod val="50000"/>
                  </a:schemeClr>
                </a:solidFill>
              </a:rPr>
              <a:t>Проверила </a:t>
            </a:r>
            <a:r>
              <a:rPr lang="ru-RU" dirty="0" err="1" smtClean="0">
                <a:solidFill>
                  <a:schemeClr val="accent2">
                    <a:lumMod val="50000"/>
                  </a:schemeClr>
                </a:solidFill>
              </a:rPr>
              <a:t>Доронькина.Л.П</a:t>
            </a:r>
            <a:endParaRPr lang="ru-RU" dirty="0">
              <a:solidFill>
                <a:schemeClr val="accent2">
                  <a:lumMod val="50000"/>
                </a:schemeClr>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476672"/>
            <a:ext cx="3816424" cy="2246769"/>
          </a:xfrm>
          <a:prstGeom prst="rect">
            <a:avLst/>
          </a:prstGeom>
        </p:spPr>
        <p:txBody>
          <a:bodyPr wrap="square">
            <a:spAutoFit/>
          </a:bodyPr>
          <a:lstStyle/>
          <a:p>
            <a:r>
              <a:rPr lang="ru-RU" sz="2800" dirty="0" smtClean="0">
                <a:solidFill>
                  <a:schemeClr val="accent2">
                    <a:lumMod val="50000"/>
                  </a:schemeClr>
                </a:solidFill>
              </a:rPr>
              <a:t>капиллярное — возникает при поверхностных ранах. </a:t>
            </a:r>
            <a:br>
              <a:rPr lang="ru-RU" sz="2800" dirty="0" smtClean="0">
                <a:solidFill>
                  <a:schemeClr val="accent2">
                    <a:lumMod val="50000"/>
                  </a:schemeClr>
                </a:solidFill>
              </a:rPr>
            </a:br>
            <a:r>
              <a:rPr lang="ru-RU" sz="2800" dirty="0" smtClean="0">
                <a:solidFill>
                  <a:schemeClr val="accent2">
                    <a:lumMod val="50000"/>
                  </a:schemeClr>
                </a:solidFill>
              </a:rPr>
              <a:t>Кровь из раны вытекает по каплям</a:t>
            </a:r>
            <a:r>
              <a:rPr lang="ru-RU" dirty="0" smtClean="0"/>
              <a:t>.</a:t>
            </a:r>
          </a:p>
        </p:txBody>
      </p:sp>
      <p:pic>
        <p:nvPicPr>
          <p:cNvPr id="3" name="Рисунок 2" descr="кр9.jpg"/>
          <p:cNvPicPr>
            <a:picLocks noChangeAspect="1"/>
          </p:cNvPicPr>
          <p:nvPr/>
        </p:nvPicPr>
        <p:blipFill>
          <a:blip r:embed="rId2" cstate="print"/>
          <a:stretch>
            <a:fillRect/>
          </a:stretch>
        </p:blipFill>
        <p:spPr>
          <a:xfrm>
            <a:off x="323528" y="3140968"/>
            <a:ext cx="2592288" cy="2952328"/>
          </a:xfrm>
          <a:prstGeom prst="rect">
            <a:avLst/>
          </a:prstGeom>
        </p:spPr>
      </p:pic>
      <p:sp>
        <p:nvSpPr>
          <p:cNvPr id="4" name="Прямоугольник 3"/>
          <p:cNvSpPr/>
          <p:nvPr/>
        </p:nvSpPr>
        <p:spPr>
          <a:xfrm>
            <a:off x="4139952" y="548680"/>
            <a:ext cx="4572000" cy="3539430"/>
          </a:xfrm>
          <a:prstGeom prst="rect">
            <a:avLst/>
          </a:prstGeom>
        </p:spPr>
        <p:txBody>
          <a:bodyPr>
            <a:spAutoFit/>
          </a:bodyPr>
          <a:lstStyle/>
          <a:p>
            <a:r>
              <a:rPr lang="ru-RU" sz="2800" dirty="0" smtClean="0">
                <a:solidFill>
                  <a:schemeClr val="accent2">
                    <a:lumMod val="50000"/>
                  </a:schemeClr>
                </a:solidFill>
              </a:rPr>
              <a:t>смешанное кровотечение — возникает в тех случаях, когда в ране кровоточат одновременно вены и артерии </a:t>
            </a:r>
            <a:br>
              <a:rPr lang="ru-RU" sz="2800" dirty="0" smtClean="0">
                <a:solidFill>
                  <a:schemeClr val="accent2">
                    <a:lumMod val="50000"/>
                  </a:schemeClr>
                </a:solidFill>
              </a:rPr>
            </a:br>
            <a:r>
              <a:rPr lang="ru-RU" sz="2800" dirty="0" smtClean="0">
                <a:solidFill>
                  <a:schemeClr val="accent2">
                    <a:lumMod val="50000"/>
                  </a:schemeClr>
                </a:solidFill>
              </a:rPr>
              <a:t>Чаще всего такое кровотечение наблюдается при более глубоких ранах</a:t>
            </a:r>
            <a:endParaRPr lang="ru-RU" sz="2800" dirty="0">
              <a:solidFill>
                <a:schemeClr val="accent2">
                  <a:lumMod val="50000"/>
                </a:schemeClr>
              </a:solidFill>
            </a:endParaRPr>
          </a:p>
        </p:txBody>
      </p:sp>
      <p:pic>
        <p:nvPicPr>
          <p:cNvPr id="5" name="Рисунок 4" descr="кр10.jpg"/>
          <p:cNvPicPr>
            <a:picLocks noChangeAspect="1"/>
          </p:cNvPicPr>
          <p:nvPr/>
        </p:nvPicPr>
        <p:blipFill>
          <a:blip r:embed="rId3" cstate="print"/>
          <a:stretch>
            <a:fillRect/>
          </a:stretch>
        </p:blipFill>
        <p:spPr>
          <a:xfrm>
            <a:off x="5220072" y="4344075"/>
            <a:ext cx="3160762" cy="2097851"/>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86000" y="1582341"/>
            <a:ext cx="4572000" cy="369332"/>
          </a:xfrm>
          <a:prstGeom prst="rect">
            <a:avLst/>
          </a:prstGeom>
        </p:spPr>
        <p:txBody>
          <a:bodyPr>
            <a:spAutoFit/>
          </a:bodyPr>
          <a:lstStyle/>
          <a:p>
            <a:endParaRPr lang="ru-RU" b="1" dirty="0">
              <a:solidFill>
                <a:schemeClr val="tx2">
                  <a:lumMod val="50000"/>
                </a:schemeClr>
              </a:solidFill>
            </a:endParaRPr>
          </a:p>
        </p:txBody>
      </p:sp>
      <p:sp>
        <p:nvSpPr>
          <p:cNvPr id="3" name="TextBox 2"/>
          <p:cNvSpPr txBox="1"/>
          <p:nvPr/>
        </p:nvSpPr>
        <p:spPr>
          <a:xfrm>
            <a:off x="755576" y="260648"/>
            <a:ext cx="7776864" cy="769441"/>
          </a:xfrm>
          <a:prstGeom prst="rect">
            <a:avLst/>
          </a:prstGeom>
          <a:noFill/>
        </p:spPr>
        <p:txBody>
          <a:bodyPr wrap="square" rtlCol="0">
            <a:spAutoFit/>
          </a:bodyPr>
          <a:lstStyle/>
          <a:p>
            <a:pPr algn="ctr"/>
            <a:r>
              <a:rPr lang="ru-RU" sz="4400" dirty="0" smtClean="0">
                <a:solidFill>
                  <a:schemeClr val="accent2">
                    <a:lumMod val="50000"/>
                  </a:schemeClr>
                </a:solidFill>
              </a:rPr>
              <a:t>Остановка кровотечений</a:t>
            </a:r>
            <a:endParaRPr lang="ru-RU" sz="4400" dirty="0">
              <a:solidFill>
                <a:schemeClr val="accent2">
                  <a:lumMod val="50000"/>
                </a:schemeClr>
              </a:solidFill>
            </a:endParaRPr>
          </a:p>
        </p:txBody>
      </p:sp>
      <p:pic>
        <p:nvPicPr>
          <p:cNvPr id="4" name="Рисунок 3" descr="Рисунок2.jpg"/>
          <p:cNvPicPr>
            <a:picLocks noChangeAspect="1"/>
          </p:cNvPicPr>
          <p:nvPr/>
        </p:nvPicPr>
        <p:blipFill>
          <a:blip r:embed="rId2" cstate="print"/>
          <a:stretch>
            <a:fillRect/>
          </a:stretch>
        </p:blipFill>
        <p:spPr>
          <a:xfrm>
            <a:off x="683568" y="1124744"/>
            <a:ext cx="7776864" cy="5328592"/>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27584" y="332656"/>
            <a:ext cx="7776864" cy="646331"/>
          </a:xfrm>
          <a:prstGeom prst="rect">
            <a:avLst/>
          </a:prstGeom>
          <a:noFill/>
        </p:spPr>
        <p:txBody>
          <a:bodyPr wrap="square" rtlCol="0">
            <a:spAutoFit/>
          </a:bodyPr>
          <a:lstStyle/>
          <a:p>
            <a:pPr algn="ctr"/>
            <a:r>
              <a:rPr lang="ru-RU" sz="3600" dirty="0" smtClean="0">
                <a:solidFill>
                  <a:schemeClr val="accent2">
                    <a:lumMod val="50000"/>
                  </a:schemeClr>
                </a:solidFill>
              </a:rPr>
              <a:t>Остановка венозного кровотечения</a:t>
            </a:r>
            <a:endParaRPr lang="ru-RU" sz="3600" dirty="0">
              <a:solidFill>
                <a:schemeClr val="accent2">
                  <a:lumMod val="50000"/>
                </a:schemeClr>
              </a:solidFill>
            </a:endParaRPr>
          </a:p>
        </p:txBody>
      </p:sp>
      <p:sp>
        <p:nvSpPr>
          <p:cNvPr id="4" name="TextBox 3"/>
          <p:cNvSpPr txBox="1"/>
          <p:nvPr/>
        </p:nvSpPr>
        <p:spPr>
          <a:xfrm>
            <a:off x="251520" y="836712"/>
            <a:ext cx="8496944" cy="5324535"/>
          </a:xfrm>
          <a:prstGeom prst="rect">
            <a:avLst/>
          </a:prstGeom>
          <a:noFill/>
        </p:spPr>
        <p:txBody>
          <a:bodyPr wrap="square" rtlCol="0">
            <a:spAutoFit/>
          </a:bodyPr>
          <a:lstStyle/>
          <a:p>
            <a:r>
              <a:rPr lang="ru-RU" sz="2000" dirty="0" smtClean="0">
                <a:solidFill>
                  <a:schemeClr val="accent2">
                    <a:lumMod val="50000"/>
                  </a:schemeClr>
                </a:solidFill>
              </a:rPr>
              <a:t/>
            </a:r>
            <a:br>
              <a:rPr lang="ru-RU" sz="2000" dirty="0" smtClean="0">
                <a:solidFill>
                  <a:schemeClr val="accent2">
                    <a:lumMod val="50000"/>
                  </a:schemeClr>
                </a:solidFill>
              </a:rPr>
            </a:br>
            <a:r>
              <a:rPr lang="ru-RU" sz="2000" dirty="0" smtClean="0">
                <a:solidFill>
                  <a:schemeClr val="accent2">
                    <a:lumMod val="50000"/>
                  </a:schemeClr>
                </a:solidFill>
              </a:rPr>
              <a:t>Венозное кровотечение лучше всего останавливается давящей повязкой. </a:t>
            </a:r>
            <a:br>
              <a:rPr lang="ru-RU" sz="2000" dirty="0" smtClean="0">
                <a:solidFill>
                  <a:schemeClr val="accent2">
                    <a:lumMod val="50000"/>
                  </a:schemeClr>
                </a:solidFill>
              </a:rPr>
            </a:br>
            <a:r>
              <a:rPr lang="ru-RU" sz="2000" dirty="0" smtClean="0">
                <a:solidFill>
                  <a:schemeClr val="accent2">
                    <a:lumMod val="50000"/>
                  </a:schemeClr>
                </a:solidFill>
              </a:rPr>
              <a:t>На кровоточащий участок накладывают чистую марлю, поверх нее неразвернутый бинт или сложенную в несколько раз марлю, в крайнем случае — сложенный чистый носовой платок. </a:t>
            </a:r>
            <a:br>
              <a:rPr lang="ru-RU" sz="2000" dirty="0" smtClean="0">
                <a:solidFill>
                  <a:schemeClr val="accent2">
                    <a:lumMod val="50000"/>
                  </a:schemeClr>
                </a:solidFill>
              </a:rPr>
            </a:br>
            <a:r>
              <a:rPr lang="ru-RU" sz="2000" dirty="0" smtClean="0">
                <a:solidFill>
                  <a:schemeClr val="accent2">
                    <a:lumMod val="50000"/>
                  </a:schemeClr>
                </a:solidFill>
              </a:rPr>
              <a:t>Примененные подобным образом средства действуют в качестве давящего фактора, который прижимает зияющие концы поврежденных сосудов. </a:t>
            </a:r>
            <a:br>
              <a:rPr lang="ru-RU" sz="2000" dirty="0" smtClean="0">
                <a:solidFill>
                  <a:schemeClr val="accent2">
                    <a:lumMod val="50000"/>
                  </a:schemeClr>
                </a:solidFill>
              </a:rPr>
            </a:br>
            <a:r>
              <a:rPr lang="ru-RU" sz="2000" dirty="0" smtClean="0">
                <a:solidFill>
                  <a:schemeClr val="accent2">
                    <a:lumMod val="50000"/>
                  </a:schemeClr>
                </a:solidFill>
              </a:rPr>
              <a:t>При прижатии бинтом такого давящего предмета к ране просветы сосудов сдавливаются, и кровотечение прекращается.</a:t>
            </a:r>
            <a:br>
              <a:rPr lang="ru-RU" sz="2000" dirty="0" smtClean="0">
                <a:solidFill>
                  <a:schemeClr val="accent2">
                    <a:lumMod val="50000"/>
                  </a:schemeClr>
                </a:solidFill>
              </a:rPr>
            </a:br>
            <a:r>
              <a:rPr lang="ru-RU" sz="2000" dirty="0" smtClean="0">
                <a:solidFill>
                  <a:schemeClr val="accent2">
                    <a:lumMod val="50000"/>
                  </a:schemeClr>
                </a:solidFill>
              </a:rPr>
              <a:t>В том случае, если у оказывающего помощь нет под рукой давящей повязки, причем пострадавший сильно кровоточит из поврежденной вены, то кровоточащее место надо сразу же прижать пальцами. </a:t>
            </a:r>
            <a:br>
              <a:rPr lang="ru-RU" sz="2000" dirty="0" smtClean="0">
                <a:solidFill>
                  <a:schemeClr val="accent2">
                    <a:lumMod val="50000"/>
                  </a:schemeClr>
                </a:solidFill>
              </a:rPr>
            </a:br>
            <a:r>
              <a:rPr lang="ru-RU" sz="2000" dirty="0" smtClean="0">
                <a:solidFill>
                  <a:schemeClr val="accent2">
                    <a:lumMod val="50000"/>
                  </a:schemeClr>
                </a:solidFill>
              </a:rPr>
              <a:t>При кровотечении из вены верхней конечности в некоторых случаях достаточно просто поднять вверх руку. </a:t>
            </a:r>
            <a:br>
              <a:rPr lang="ru-RU" sz="2000" dirty="0" smtClean="0">
                <a:solidFill>
                  <a:schemeClr val="accent2">
                    <a:lumMod val="50000"/>
                  </a:schemeClr>
                </a:solidFill>
              </a:rPr>
            </a:br>
            <a:r>
              <a:rPr lang="ru-RU" sz="2000" dirty="0" smtClean="0">
                <a:solidFill>
                  <a:schemeClr val="accent2">
                    <a:lumMod val="50000"/>
                  </a:schemeClr>
                </a:solidFill>
              </a:rPr>
              <a:t>В обоих случаях после этого на рану следует наложить давящую повязку.</a:t>
            </a:r>
            <a:br>
              <a:rPr lang="ru-RU" sz="2000" dirty="0" smtClean="0">
                <a:solidFill>
                  <a:schemeClr val="accent2">
                    <a:lumMod val="50000"/>
                  </a:schemeClr>
                </a:solidFill>
              </a:rPr>
            </a:br>
            <a:r>
              <a:rPr lang="ru-RU" sz="2000" dirty="0" smtClean="0">
                <a:solidFill>
                  <a:schemeClr val="accent2">
                    <a:lumMod val="50000"/>
                  </a:schemeClr>
                </a:solidFill>
              </a:rPr>
              <a:t>Наиболее удобной для этих целей является карманная давящая повязка, индивидуальный пакет, который продается в аптеках.</a:t>
            </a:r>
            <a:endParaRPr lang="ru-RU" sz="2000" dirty="0">
              <a:solidFill>
                <a:schemeClr val="accent2">
                  <a:lumMod val="50000"/>
                </a:schemeClr>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1268760"/>
            <a:ext cx="8136904" cy="5539978"/>
          </a:xfrm>
          <a:prstGeom prst="rect">
            <a:avLst/>
          </a:prstGeom>
        </p:spPr>
        <p:txBody>
          <a:bodyPr wrap="square">
            <a:spAutoFit/>
          </a:bodyPr>
          <a:lstStyle/>
          <a:p>
            <a:r>
              <a:rPr lang="ru-RU" sz="2400" dirty="0" smtClean="0">
                <a:solidFill>
                  <a:schemeClr val="accent2">
                    <a:lumMod val="50000"/>
                  </a:schemeClr>
                </a:solidFill>
              </a:rPr>
              <a:t>Артериальное кровотечение, точно также, как и венозное, можно с успехом остановить при помощи давящей повязки.</a:t>
            </a:r>
            <a:br>
              <a:rPr lang="ru-RU" sz="2400" dirty="0" smtClean="0">
                <a:solidFill>
                  <a:schemeClr val="accent2">
                    <a:lumMod val="50000"/>
                  </a:schemeClr>
                </a:solidFill>
              </a:rPr>
            </a:br>
            <a:r>
              <a:rPr lang="ru-RU" sz="2400" dirty="0" smtClean="0">
                <a:solidFill>
                  <a:schemeClr val="accent2">
                    <a:lumMod val="50000"/>
                  </a:schemeClr>
                </a:solidFill>
              </a:rPr>
              <a:t>При кровотечении из крупной артерии следует немедленно остановить приток крови к раненному участку, придавив артерию пальцем выше места ранения. </a:t>
            </a:r>
            <a:br>
              <a:rPr lang="ru-RU" sz="2400" dirty="0" smtClean="0">
                <a:solidFill>
                  <a:schemeClr val="accent2">
                    <a:lumMod val="50000"/>
                  </a:schemeClr>
                </a:solidFill>
              </a:rPr>
            </a:br>
            <a:r>
              <a:rPr lang="ru-RU" sz="2400" dirty="0" smtClean="0">
                <a:solidFill>
                  <a:schemeClr val="accent2">
                    <a:lumMod val="50000"/>
                  </a:schemeClr>
                </a:solidFill>
              </a:rPr>
              <a:t>Таким путем предотвращают приток крови к поврежденному месту артерии. </a:t>
            </a:r>
            <a:br>
              <a:rPr lang="ru-RU" sz="2400" dirty="0" smtClean="0">
                <a:solidFill>
                  <a:schemeClr val="accent2">
                    <a:lumMod val="50000"/>
                  </a:schemeClr>
                </a:solidFill>
              </a:rPr>
            </a:br>
            <a:r>
              <a:rPr lang="ru-RU" sz="2400" dirty="0" smtClean="0">
                <a:solidFill>
                  <a:schemeClr val="accent2">
                    <a:lumMod val="50000"/>
                  </a:schemeClr>
                </a:solidFill>
              </a:rPr>
              <a:t>Однако эта мера является только временной. Артерию прижимают пальцем до тех пор, пока не подготовят и не наложат давящую повязку. </a:t>
            </a:r>
            <a:br>
              <a:rPr lang="ru-RU" sz="2400" dirty="0" smtClean="0">
                <a:solidFill>
                  <a:schemeClr val="accent2">
                    <a:lumMod val="50000"/>
                  </a:schemeClr>
                </a:solidFill>
              </a:rPr>
            </a:br>
            <a:r>
              <a:rPr lang="ru-RU" sz="2400" dirty="0" smtClean="0">
                <a:solidFill>
                  <a:schemeClr val="accent2">
                    <a:lumMod val="50000"/>
                  </a:schemeClr>
                </a:solidFill>
              </a:rPr>
              <a:t>При кровотечении из бедренной артерии наложение одной только давящей повязки иногда оказывается недостаточным. В таких случаях приходится накладывать петлю, жгут или же импровизированный жгут. </a:t>
            </a:r>
            <a:r>
              <a:rPr lang="ru-RU" dirty="0" smtClean="0"/>
              <a:t/>
            </a:r>
            <a:br>
              <a:rPr lang="ru-RU" dirty="0" smtClean="0"/>
            </a:br>
            <a:endParaRPr lang="ru-RU" dirty="0"/>
          </a:p>
        </p:txBody>
      </p:sp>
      <p:sp>
        <p:nvSpPr>
          <p:cNvPr id="3" name="TextBox 2"/>
          <p:cNvSpPr txBox="1"/>
          <p:nvPr/>
        </p:nvSpPr>
        <p:spPr>
          <a:xfrm>
            <a:off x="323528" y="188640"/>
            <a:ext cx="8352928" cy="646331"/>
          </a:xfrm>
          <a:prstGeom prst="rect">
            <a:avLst/>
          </a:prstGeom>
          <a:noFill/>
        </p:spPr>
        <p:txBody>
          <a:bodyPr wrap="square" rtlCol="0">
            <a:spAutoFit/>
          </a:bodyPr>
          <a:lstStyle/>
          <a:p>
            <a:pPr algn="ctr"/>
            <a:r>
              <a:rPr lang="ru-RU" sz="3600" dirty="0" smtClean="0">
                <a:solidFill>
                  <a:schemeClr val="accent2">
                    <a:lumMod val="50000"/>
                  </a:schemeClr>
                </a:solidFill>
              </a:rPr>
              <a:t>Остановка артериального кровотечения</a:t>
            </a:r>
            <a:endParaRPr lang="ru-RU" sz="3600" dirty="0">
              <a:solidFill>
                <a:schemeClr val="accent2">
                  <a:lumMod val="50000"/>
                </a:schemeClr>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332656"/>
            <a:ext cx="8280920" cy="646331"/>
          </a:xfrm>
          <a:prstGeom prst="rect">
            <a:avLst/>
          </a:prstGeom>
          <a:noFill/>
        </p:spPr>
        <p:txBody>
          <a:bodyPr wrap="square" rtlCol="0">
            <a:spAutoFit/>
          </a:bodyPr>
          <a:lstStyle/>
          <a:p>
            <a:pPr algn="ctr"/>
            <a:r>
              <a:rPr lang="ru-RU" sz="3600" dirty="0" smtClean="0">
                <a:solidFill>
                  <a:schemeClr val="accent2">
                    <a:lumMod val="50000"/>
                  </a:schemeClr>
                </a:solidFill>
              </a:rPr>
              <a:t>Остановка капиллярного кровотечения </a:t>
            </a:r>
            <a:endParaRPr lang="ru-RU" sz="3600" dirty="0">
              <a:solidFill>
                <a:schemeClr val="accent2">
                  <a:lumMod val="50000"/>
                </a:schemeClr>
              </a:solidFill>
            </a:endParaRPr>
          </a:p>
        </p:txBody>
      </p:sp>
      <p:sp>
        <p:nvSpPr>
          <p:cNvPr id="3" name="TextBox 2"/>
          <p:cNvSpPr txBox="1"/>
          <p:nvPr/>
        </p:nvSpPr>
        <p:spPr>
          <a:xfrm>
            <a:off x="467544" y="1052736"/>
            <a:ext cx="8424936" cy="4524315"/>
          </a:xfrm>
          <a:prstGeom prst="rect">
            <a:avLst/>
          </a:prstGeom>
          <a:noFill/>
        </p:spPr>
        <p:txBody>
          <a:bodyPr wrap="square" rtlCol="0">
            <a:spAutoFit/>
          </a:bodyPr>
          <a:lstStyle/>
          <a:p>
            <a:r>
              <a:rPr lang="ru-RU" sz="2400" dirty="0" smtClean="0">
                <a:solidFill>
                  <a:schemeClr val="accent2">
                    <a:lumMod val="50000"/>
                  </a:schemeClr>
                </a:solidFill>
              </a:rPr>
              <a:t>При капиллярном кровотечении потеря крови сравнительно небольшая. </a:t>
            </a:r>
            <a:br>
              <a:rPr lang="ru-RU" sz="2400" dirty="0" smtClean="0">
                <a:solidFill>
                  <a:schemeClr val="accent2">
                    <a:lumMod val="50000"/>
                  </a:schemeClr>
                </a:solidFill>
              </a:rPr>
            </a:br>
            <a:r>
              <a:rPr lang="ru-RU" sz="2400" dirty="0" smtClean="0">
                <a:solidFill>
                  <a:schemeClr val="accent2">
                    <a:lumMod val="50000"/>
                  </a:schemeClr>
                </a:solidFill>
              </a:rPr>
              <a:t>Такое кровотечение можно быстро остановить, наложив на кровоточащий участок чистую марлю. </a:t>
            </a:r>
            <a:br>
              <a:rPr lang="ru-RU" sz="2400" dirty="0" smtClean="0">
                <a:solidFill>
                  <a:schemeClr val="accent2">
                    <a:lumMod val="50000"/>
                  </a:schemeClr>
                </a:solidFill>
              </a:rPr>
            </a:br>
            <a:r>
              <a:rPr lang="ru-RU" sz="2400" dirty="0" smtClean="0">
                <a:solidFill>
                  <a:schemeClr val="accent2">
                    <a:lumMod val="50000"/>
                  </a:schemeClr>
                </a:solidFill>
              </a:rPr>
              <a:t>Поверх марли кладут слой ваты и рану перевязывают. </a:t>
            </a:r>
            <a:br>
              <a:rPr lang="ru-RU" sz="2400" dirty="0" smtClean="0">
                <a:solidFill>
                  <a:schemeClr val="accent2">
                    <a:lumMod val="50000"/>
                  </a:schemeClr>
                </a:solidFill>
              </a:rPr>
            </a:br>
            <a:r>
              <a:rPr lang="ru-RU" sz="2400" dirty="0" smtClean="0">
                <a:solidFill>
                  <a:schemeClr val="accent2">
                    <a:lumMod val="50000"/>
                  </a:schemeClr>
                </a:solidFill>
              </a:rPr>
              <a:t>Если в распоряжении нет ни марли, ни бинта, то кровоточащее место можно перевязать чистым носовым платком. Накладывать прямо на рану мохнатую ткань нельзя, так как на ее ворсинках находится большое количество бактерий, которые вызывают заражение раны. По этой же причине непосредственно на открытую рану нельзя накладывать и вату.</a:t>
            </a:r>
            <a:endParaRPr lang="ru-RU" sz="2400" dirty="0">
              <a:solidFill>
                <a:schemeClr val="accent2">
                  <a:lumMod val="50000"/>
                </a:schemeClr>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5536" y="1305342"/>
            <a:ext cx="6192688" cy="5262979"/>
          </a:xfrm>
          <a:prstGeom prst="rect">
            <a:avLst/>
          </a:prstGeom>
        </p:spPr>
        <p:txBody>
          <a:bodyPr wrap="square">
            <a:spAutoFit/>
          </a:bodyPr>
          <a:lstStyle/>
          <a:p>
            <a:r>
              <a:rPr lang="ru-RU" sz="2400" dirty="0" smtClean="0">
                <a:solidFill>
                  <a:schemeClr val="accent2">
                    <a:lumMod val="50000"/>
                  </a:schemeClr>
                </a:solidFill>
              </a:rPr>
              <a:t>Такое кровотечение возникает при ударе в нос, при сильном сморкании или же чихании, при тяжелых травмах черепа, а также при некоторых заболеваниях, например, гриппе. </a:t>
            </a:r>
            <a:br>
              <a:rPr lang="ru-RU" sz="2400" dirty="0" smtClean="0">
                <a:solidFill>
                  <a:schemeClr val="accent2">
                    <a:lumMod val="50000"/>
                  </a:schemeClr>
                </a:solidFill>
              </a:rPr>
            </a:br>
            <a:r>
              <a:rPr lang="ru-RU" sz="2400" dirty="0" smtClean="0">
                <a:solidFill>
                  <a:schemeClr val="accent2">
                    <a:lumMod val="50000"/>
                  </a:schemeClr>
                </a:solidFill>
              </a:rPr>
              <a:t>Пострадавшего укладывают на спину с несколько приподнятой головой, на переносицу, шею и область сердца кладут холодные компрессы или же лед. </a:t>
            </a:r>
            <a:br>
              <a:rPr lang="ru-RU" sz="2400" dirty="0" smtClean="0">
                <a:solidFill>
                  <a:schemeClr val="accent2">
                    <a:lumMod val="50000"/>
                  </a:schemeClr>
                </a:solidFill>
              </a:rPr>
            </a:br>
            <a:r>
              <a:rPr lang="ru-RU" sz="2400" dirty="0" smtClean="0">
                <a:solidFill>
                  <a:schemeClr val="accent2">
                    <a:lumMod val="50000"/>
                  </a:schemeClr>
                </a:solidFill>
              </a:rPr>
              <a:t>Пострадавший сжимает пальцами крылья носа. </a:t>
            </a:r>
            <a:br>
              <a:rPr lang="ru-RU" sz="2400" dirty="0" smtClean="0">
                <a:solidFill>
                  <a:schemeClr val="accent2">
                    <a:lumMod val="50000"/>
                  </a:schemeClr>
                </a:solidFill>
              </a:rPr>
            </a:br>
            <a:r>
              <a:rPr lang="ru-RU" sz="2400" dirty="0" smtClean="0">
                <a:solidFill>
                  <a:schemeClr val="accent2">
                    <a:lumMod val="50000"/>
                  </a:schemeClr>
                </a:solidFill>
              </a:rPr>
              <a:t>При носовом кровотечении нельзя сморкаться и промывать нос водой. </a:t>
            </a:r>
            <a:br>
              <a:rPr lang="ru-RU" sz="2400" dirty="0" smtClean="0">
                <a:solidFill>
                  <a:schemeClr val="accent2">
                    <a:lumMod val="50000"/>
                  </a:schemeClr>
                </a:solidFill>
              </a:rPr>
            </a:br>
            <a:r>
              <a:rPr lang="ru-RU" sz="2400" dirty="0" smtClean="0">
                <a:solidFill>
                  <a:schemeClr val="accent2">
                    <a:lumMod val="50000"/>
                  </a:schemeClr>
                </a:solidFill>
              </a:rPr>
              <a:t>Кровь, стекающую в носоглотку, пострадавший должен выплевывать.</a:t>
            </a:r>
            <a:endParaRPr lang="ru-RU" sz="2400" dirty="0">
              <a:solidFill>
                <a:schemeClr val="accent2">
                  <a:lumMod val="50000"/>
                </a:schemeClr>
              </a:solidFill>
            </a:endParaRPr>
          </a:p>
        </p:txBody>
      </p:sp>
      <p:sp>
        <p:nvSpPr>
          <p:cNvPr id="3" name="TextBox 2"/>
          <p:cNvSpPr txBox="1"/>
          <p:nvPr/>
        </p:nvSpPr>
        <p:spPr>
          <a:xfrm>
            <a:off x="539552" y="404664"/>
            <a:ext cx="7992888" cy="769441"/>
          </a:xfrm>
          <a:prstGeom prst="rect">
            <a:avLst/>
          </a:prstGeom>
          <a:noFill/>
        </p:spPr>
        <p:txBody>
          <a:bodyPr wrap="square" rtlCol="0">
            <a:spAutoFit/>
          </a:bodyPr>
          <a:lstStyle/>
          <a:p>
            <a:pPr algn="ctr"/>
            <a:r>
              <a:rPr lang="ru-RU" sz="4400" dirty="0" smtClean="0">
                <a:solidFill>
                  <a:schemeClr val="accent2">
                    <a:lumMod val="50000"/>
                  </a:schemeClr>
                </a:solidFill>
              </a:rPr>
              <a:t>Кровотечение из носа</a:t>
            </a:r>
            <a:endParaRPr lang="ru-RU" sz="4400" dirty="0">
              <a:solidFill>
                <a:schemeClr val="accent2">
                  <a:lumMod val="50000"/>
                </a:schemeClr>
              </a:solidFill>
            </a:endParaRPr>
          </a:p>
        </p:txBody>
      </p:sp>
      <p:pic>
        <p:nvPicPr>
          <p:cNvPr id="4" name="Рисунок 3" descr="кр11.jpg"/>
          <p:cNvPicPr>
            <a:picLocks noChangeAspect="1"/>
          </p:cNvPicPr>
          <p:nvPr/>
        </p:nvPicPr>
        <p:blipFill>
          <a:blip r:embed="rId2" cstate="print"/>
          <a:stretch>
            <a:fillRect/>
          </a:stretch>
        </p:blipFill>
        <p:spPr>
          <a:xfrm>
            <a:off x="6300192" y="3429000"/>
            <a:ext cx="2300461" cy="3053709"/>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Рисунок3.jpg"/>
          <p:cNvPicPr>
            <a:picLocks noChangeAspect="1"/>
          </p:cNvPicPr>
          <p:nvPr/>
        </p:nvPicPr>
        <p:blipFill>
          <a:blip r:embed="rId2" cstate="print"/>
          <a:stretch>
            <a:fillRect/>
          </a:stretch>
        </p:blipFill>
        <p:spPr>
          <a:xfrm>
            <a:off x="11519" y="0"/>
            <a:ext cx="9120961" cy="6858000"/>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260648"/>
            <a:ext cx="7632848" cy="769441"/>
          </a:xfrm>
          <a:prstGeom prst="rect">
            <a:avLst/>
          </a:prstGeom>
          <a:noFill/>
        </p:spPr>
        <p:txBody>
          <a:bodyPr wrap="square" rtlCol="0">
            <a:spAutoFit/>
          </a:bodyPr>
          <a:lstStyle/>
          <a:p>
            <a:pPr algn="ctr"/>
            <a:r>
              <a:rPr lang="ru-RU" sz="4400" dirty="0" smtClean="0">
                <a:solidFill>
                  <a:schemeClr val="accent2">
                    <a:lumMod val="50000"/>
                  </a:schemeClr>
                </a:solidFill>
              </a:rPr>
              <a:t>Кровотечение из легких</a:t>
            </a:r>
            <a:endParaRPr lang="ru-RU" sz="4400" dirty="0">
              <a:solidFill>
                <a:schemeClr val="accent2">
                  <a:lumMod val="50000"/>
                </a:schemeClr>
              </a:solidFill>
            </a:endParaRPr>
          </a:p>
        </p:txBody>
      </p:sp>
      <p:sp>
        <p:nvSpPr>
          <p:cNvPr id="3" name="TextBox 2"/>
          <p:cNvSpPr txBox="1"/>
          <p:nvPr/>
        </p:nvSpPr>
        <p:spPr>
          <a:xfrm>
            <a:off x="1475656" y="2060848"/>
            <a:ext cx="5616624" cy="369332"/>
          </a:xfrm>
          <a:prstGeom prst="rect">
            <a:avLst/>
          </a:prstGeom>
          <a:noFill/>
        </p:spPr>
        <p:txBody>
          <a:bodyPr wrap="square" rtlCol="0">
            <a:spAutoFit/>
          </a:bodyPr>
          <a:lstStyle/>
          <a:p>
            <a:endParaRPr lang="ru-RU" dirty="0"/>
          </a:p>
        </p:txBody>
      </p:sp>
      <p:sp>
        <p:nvSpPr>
          <p:cNvPr id="4" name="TextBox 3"/>
          <p:cNvSpPr txBox="1"/>
          <p:nvPr/>
        </p:nvSpPr>
        <p:spPr>
          <a:xfrm>
            <a:off x="1475656" y="2060848"/>
            <a:ext cx="4824536" cy="369332"/>
          </a:xfrm>
          <a:prstGeom prst="rect">
            <a:avLst/>
          </a:prstGeom>
          <a:noFill/>
        </p:spPr>
        <p:txBody>
          <a:bodyPr wrap="square" rtlCol="0">
            <a:spAutoFit/>
          </a:bodyPr>
          <a:lstStyle/>
          <a:p>
            <a:endParaRPr lang="ru-RU" dirty="0"/>
          </a:p>
        </p:txBody>
      </p:sp>
      <p:sp>
        <p:nvSpPr>
          <p:cNvPr id="5" name="TextBox 4"/>
          <p:cNvSpPr txBox="1"/>
          <p:nvPr/>
        </p:nvSpPr>
        <p:spPr>
          <a:xfrm>
            <a:off x="395536" y="1196752"/>
            <a:ext cx="6192688" cy="4893647"/>
          </a:xfrm>
          <a:prstGeom prst="rect">
            <a:avLst/>
          </a:prstGeom>
          <a:noFill/>
        </p:spPr>
        <p:txBody>
          <a:bodyPr wrap="square" rtlCol="0">
            <a:spAutoFit/>
          </a:bodyPr>
          <a:lstStyle/>
          <a:p>
            <a:r>
              <a:rPr lang="ru-RU" sz="2400" dirty="0" smtClean="0">
                <a:solidFill>
                  <a:schemeClr val="accent2">
                    <a:lumMod val="50000"/>
                  </a:schemeClr>
                </a:solidFill>
              </a:rPr>
              <a:t>При сильных ударах в грудную клетку, при переломах ребер, при туберкулезе, когда очаг заболевания разъедает какой-либо легочной сосуд, возникает легочное кровотечение. </a:t>
            </a:r>
            <a:br>
              <a:rPr lang="ru-RU" sz="2400" dirty="0" smtClean="0">
                <a:solidFill>
                  <a:schemeClr val="accent2">
                    <a:lumMod val="50000"/>
                  </a:schemeClr>
                </a:solidFill>
              </a:rPr>
            </a:br>
            <a:r>
              <a:rPr lang="ru-RU" sz="2400" dirty="0" smtClean="0">
                <a:solidFill>
                  <a:schemeClr val="accent2">
                    <a:lumMod val="50000"/>
                  </a:schemeClr>
                </a:solidFill>
              </a:rPr>
              <a:t>Пострадавший откашливает ярко-красную вспененную кровь, дыхание затруднено. </a:t>
            </a:r>
            <a:br>
              <a:rPr lang="ru-RU" sz="2400" dirty="0" smtClean="0">
                <a:solidFill>
                  <a:schemeClr val="accent2">
                    <a:lumMod val="50000"/>
                  </a:schemeClr>
                </a:solidFill>
              </a:rPr>
            </a:br>
            <a:r>
              <a:rPr lang="ru-RU" sz="2400" dirty="0" smtClean="0">
                <a:solidFill>
                  <a:schemeClr val="accent2">
                    <a:lumMod val="50000"/>
                  </a:schemeClr>
                </a:solidFill>
              </a:rPr>
              <a:t>Пострадавшего укладывают в </a:t>
            </a:r>
            <a:r>
              <a:rPr lang="ru-RU" sz="2400" dirty="0" err="1" smtClean="0">
                <a:solidFill>
                  <a:schemeClr val="accent2">
                    <a:lumMod val="50000"/>
                  </a:schemeClr>
                </a:solidFill>
              </a:rPr>
              <a:t>полусидячем</a:t>
            </a:r>
            <a:r>
              <a:rPr lang="ru-RU" sz="2400" dirty="0" smtClean="0">
                <a:solidFill>
                  <a:schemeClr val="accent2">
                    <a:lumMod val="50000"/>
                  </a:schemeClr>
                </a:solidFill>
              </a:rPr>
              <a:t> положении, под спину ему подкладывают валик, на который он может опереться. </a:t>
            </a:r>
            <a:br>
              <a:rPr lang="ru-RU" sz="2400" dirty="0" smtClean="0">
                <a:solidFill>
                  <a:schemeClr val="accent2">
                    <a:lumMod val="50000"/>
                  </a:schemeClr>
                </a:solidFill>
              </a:rPr>
            </a:br>
            <a:r>
              <a:rPr lang="ru-RU" sz="2400" dirty="0" smtClean="0">
                <a:solidFill>
                  <a:schemeClr val="accent2">
                    <a:lumMod val="50000"/>
                  </a:schemeClr>
                </a:solidFill>
              </a:rPr>
              <a:t>На открытую грудь кладут холодный компресс. Больному запрещают говорить и двигаться.</a:t>
            </a:r>
            <a:endParaRPr lang="ru-RU" sz="2400" dirty="0">
              <a:solidFill>
                <a:schemeClr val="accent2">
                  <a:lumMod val="50000"/>
                </a:schemeClr>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3568" y="332656"/>
            <a:ext cx="7632848" cy="769441"/>
          </a:xfrm>
          <a:prstGeom prst="rect">
            <a:avLst/>
          </a:prstGeom>
          <a:noFill/>
        </p:spPr>
        <p:txBody>
          <a:bodyPr wrap="square" rtlCol="0">
            <a:spAutoFit/>
          </a:bodyPr>
          <a:lstStyle/>
          <a:p>
            <a:pPr algn="ctr"/>
            <a:r>
              <a:rPr lang="ru-RU" sz="4400" dirty="0" smtClean="0">
                <a:solidFill>
                  <a:schemeClr val="accent2">
                    <a:lumMod val="50000"/>
                  </a:schemeClr>
                </a:solidFill>
              </a:rPr>
              <a:t>Кровотечение из уха</a:t>
            </a:r>
            <a:endParaRPr lang="ru-RU" sz="4400" dirty="0">
              <a:solidFill>
                <a:schemeClr val="accent2">
                  <a:lumMod val="50000"/>
                </a:schemeClr>
              </a:solidFill>
            </a:endParaRPr>
          </a:p>
        </p:txBody>
      </p:sp>
      <p:sp>
        <p:nvSpPr>
          <p:cNvPr id="3" name="Прямоугольник 2"/>
          <p:cNvSpPr/>
          <p:nvPr/>
        </p:nvSpPr>
        <p:spPr>
          <a:xfrm>
            <a:off x="611560" y="1412776"/>
            <a:ext cx="4968552" cy="3785652"/>
          </a:xfrm>
          <a:prstGeom prst="rect">
            <a:avLst/>
          </a:prstGeom>
        </p:spPr>
        <p:txBody>
          <a:bodyPr wrap="square">
            <a:spAutoFit/>
          </a:bodyPr>
          <a:lstStyle/>
          <a:p>
            <a:r>
              <a:rPr lang="ru-RU" sz="2400" dirty="0" smtClean="0"/>
              <a:t>Кровотечение из уха наблюдается при ранениях внешнего слухового прохода и при переломах черепа. </a:t>
            </a:r>
            <a:br>
              <a:rPr lang="ru-RU" sz="2400" dirty="0" smtClean="0"/>
            </a:br>
            <a:r>
              <a:rPr lang="ru-RU" sz="2400" dirty="0" smtClean="0"/>
              <a:t>На раненное ухо накладывают чистую марлю, а затем его перевязывают. </a:t>
            </a:r>
            <a:br>
              <a:rPr lang="ru-RU" sz="2400" dirty="0" smtClean="0"/>
            </a:br>
            <a:r>
              <a:rPr lang="ru-RU" sz="2400" dirty="0" smtClean="0"/>
              <a:t>Пострадавший лежит с несколько приподнятой головой на здоровом боку (ухе). </a:t>
            </a:r>
            <a:br>
              <a:rPr lang="ru-RU" sz="2400" dirty="0" smtClean="0"/>
            </a:br>
            <a:r>
              <a:rPr lang="ru-RU" sz="2400" dirty="0" smtClean="0"/>
              <a:t>Делать промывания уха нельзя.</a:t>
            </a:r>
            <a:endParaRPr lang="ru-RU" sz="2400" dirty="0"/>
          </a:p>
        </p:txBody>
      </p:sp>
      <p:pic>
        <p:nvPicPr>
          <p:cNvPr id="4" name="Рисунок 3" descr="кр12.jpg"/>
          <p:cNvPicPr>
            <a:picLocks noChangeAspect="1"/>
          </p:cNvPicPr>
          <p:nvPr/>
        </p:nvPicPr>
        <p:blipFill>
          <a:blip r:embed="rId2" cstate="print"/>
          <a:stretch>
            <a:fillRect/>
          </a:stretch>
        </p:blipFill>
        <p:spPr>
          <a:xfrm>
            <a:off x="5436096" y="2996952"/>
            <a:ext cx="3312368" cy="3312368"/>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1772816"/>
            <a:ext cx="8496944" cy="4893647"/>
          </a:xfrm>
          <a:prstGeom prst="rect">
            <a:avLst/>
          </a:prstGeom>
        </p:spPr>
        <p:txBody>
          <a:bodyPr wrap="square">
            <a:spAutoFit/>
          </a:bodyPr>
          <a:lstStyle/>
          <a:p>
            <a:r>
              <a:rPr lang="ru-RU" sz="2400" dirty="0" smtClean="0"/>
              <a:t>В результате уменьшения объема крови в кровеносной системе органы тела страдают из-за недостаточного снабжения организма кислородом. </a:t>
            </a:r>
            <a:br>
              <a:rPr lang="ru-RU" sz="2400" dirty="0" smtClean="0"/>
            </a:br>
            <a:r>
              <a:rPr lang="ru-RU" sz="2400" dirty="0" smtClean="0"/>
              <a:t>Больше всего это отражается на деятельности мозга и на общем обмене веществ. </a:t>
            </a:r>
            <a:br>
              <a:rPr lang="ru-RU" sz="2400" dirty="0" smtClean="0"/>
            </a:br>
            <a:r>
              <a:rPr lang="ru-RU" sz="2400" dirty="0" smtClean="0"/>
              <a:t>Несмотря на целый ряд адаптационных защитных механизмов, мозг и гормональная система не в состоянии уравновесить патологические перемены, происходящие в организме. </a:t>
            </a:r>
            <a:br>
              <a:rPr lang="ru-RU" sz="2400" dirty="0" smtClean="0"/>
            </a:br>
            <a:r>
              <a:rPr lang="ru-RU" sz="2400" dirty="0" smtClean="0"/>
              <a:t>Если и в этой фазе пострадавшему не будет оказана соответствующая помощь, то в результате паралича расположенных в продолговатом мозгу дыхательного и кровеносного центров, обусловленного недостатком кислорода, наступает смерть больного.</a:t>
            </a:r>
            <a:endParaRPr lang="ru-RU" sz="2400" dirty="0"/>
          </a:p>
        </p:txBody>
      </p:sp>
      <p:sp>
        <p:nvSpPr>
          <p:cNvPr id="3" name="TextBox 2"/>
          <p:cNvSpPr txBox="1"/>
          <p:nvPr/>
        </p:nvSpPr>
        <p:spPr>
          <a:xfrm>
            <a:off x="323528" y="404664"/>
            <a:ext cx="8640960" cy="1200329"/>
          </a:xfrm>
          <a:prstGeom prst="rect">
            <a:avLst/>
          </a:prstGeom>
          <a:noFill/>
        </p:spPr>
        <p:txBody>
          <a:bodyPr wrap="square" rtlCol="0">
            <a:spAutoFit/>
          </a:bodyPr>
          <a:lstStyle/>
          <a:p>
            <a:r>
              <a:rPr lang="ru-RU" sz="3600" dirty="0" smtClean="0">
                <a:solidFill>
                  <a:schemeClr val="accent2">
                    <a:lumMod val="50000"/>
                  </a:schemeClr>
                </a:solidFill>
              </a:rPr>
              <a:t>Что происходит в организме при большой кровопотере?</a:t>
            </a:r>
            <a:endParaRPr lang="ru-RU" sz="3600" dirty="0">
              <a:solidFill>
                <a:schemeClr val="accent2">
                  <a:lumMod val="50000"/>
                </a:schemeClr>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03648" y="404664"/>
            <a:ext cx="4968552" cy="923330"/>
          </a:xfrm>
          <a:prstGeom prst="rect">
            <a:avLst/>
          </a:prstGeom>
          <a:noFill/>
        </p:spPr>
        <p:txBody>
          <a:bodyPr wrap="square" rtlCol="0">
            <a:spAutoFit/>
          </a:bodyPr>
          <a:lstStyle/>
          <a:p>
            <a:pPr algn="ctr"/>
            <a:r>
              <a:rPr lang="ru-RU" sz="5400" dirty="0" smtClean="0">
                <a:solidFill>
                  <a:schemeClr val="accent2">
                    <a:lumMod val="50000"/>
                  </a:schemeClr>
                </a:solidFill>
              </a:rPr>
              <a:t>Содержание:</a:t>
            </a:r>
            <a:endParaRPr lang="ru-RU" sz="5400" dirty="0">
              <a:solidFill>
                <a:schemeClr val="accent2">
                  <a:lumMod val="50000"/>
                </a:schemeClr>
              </a:solidFill>
            </a:endParaRPr>
          </a:p>
        </p:txBody>
      </p:sp>
      <p:sp>
        <p:nvSpPr>
          <p:cNvPr id="3" name="TextBox 2"/>
          <p:cNvSpPr txBox="1"/>
          <p:nvPr/>
        </p:nvSpPr>
        <p:spPr>
          <a:xfrm>
            <a:off x="323528" y="1556792"/>
            <a:ext cx="5832648" cy="4801314"/>
          </a:xfrm>
          <a:prstGeom prst="rect">
            <a:avLst/>
          </a:prstGeom>
          <a:noFill/>
        </p:spPr>
        <p:txBody>
          <a:bodyPr wrap="square" rtlCol="0">
            <a:spAutoFit/>
          </a:bodyPr>
          <a:lstStyle/>
          <a:p>
            <a:r>
              <a:rPr lang="ru-RU" sz="2400" dirty="0" smtClean="0">
                <a:solidFill>
                  <a:schemeClr val="accent2">
                    <a:lumMod val="50000"/>
                  </a:schemeClr>
                </a:solidFill>
              </a:rPr>
              <a:t>1.Что такое кровотечение?</a:t>
            </a:r>
          </a:p>
          <a:p>
            <a:r>
              <a:rPr lang="ru-RU" sz="2400" dirty="0" smtClean="0">
                <a:solidFill>
                  <a:schemeClr val="accent2">
                    <a:lumMod val="50000"/>
                  </a:schemeClr>
                </a:solidFill>
              </a:rPr>
              <a:t>2.Свертывание крови</a:t>
            </a:r>
          </a:p>
          <a:p>
            <a:r>
              <a:rPr lang="ru-RU" sz="2400" dirty="0" smtClean="0">
                <a:solidFill>
                  <a:schemeClr val="accent2">
                    <a:lumMod val="50000"/>
                  </a:schemeClr>
                </a:solidFill>
              </a:rPr>
              <a:t>3.Кровоточивость </a:t>
            </a:r>
          </a:p>
          <a:p>
            <a:r>
              <a:rPr lang="ru-RU" sz="2400" dirty="0" smtClean="0">
                <a:solidFill>
                  <a:schemeClr val="accent2">
                    <a:lumMod val="50000"/>
                  </a:schemeClr>
                </a:solidFill>
              </a:rPr>
              <a:t>4.Последствия кровотечений</a:t>
            </a:r>
          </a:p>
          <a:p>
            <a:r>
              <a:rPr lang="ru-RU" sz="2400" dirty="0">
                <a:solidFill>
                  <a:schemeClr val="accent2">
                    <a:lumMod val="50000"/>
                  </a:schemeClr>
                </a:solidFill>
              </a:rPr>
              <a:t>5</a:t>
            </a:r>
            <a:r>
              <a:rPr lang="ru-RU" sz="2400" dirty="0" smtClean="0">
                <a:solidFill>
                  <a:schemeClr val="accent2">
                    <a:lumMod val="50000"/>
                  </a:schemeClr>
                </a:solidFill>
              </a:rPr>
              <a:t>.Виды кровотечений</a:t>
            </a:r>
          </a:p>
          <a:p>
            <a:r>
              <a:rPr lang="ru-RU" sz="2400" dirty="0">
                <a:solidFill>
                  <a:schemeClr val="accent2">
                    <a:lumMod val="50000"/>
                  </a:schemeClr>
                </a:solidFill>
              </a:rPr>
              <a:t>6</a:t>
            </a:r>
            <a:r>
              <a:rPr lang="ru-RU" sz="2400" dirty="0" smtClean="0">
                <a:solidFill>
                  <a:schemeClr val="accent2">
                    <a:lumMod val="50000"/>
                  </a:schemeClr>
                </a:solidFill>
              </a:rPr>
              <a:t>.Остановка кровотечений</a:t>
            </a:r>
          </a:p>
          <a:p>
            <a:r>
              <a:rPr lang="ru-RU" sz="2400" dirty="0">
                <a:solidFill>
                  <a:schemeClr val="accent2">
                    <a:lumMod val="50000"/>
                  </a:schemeClr>
                </a:solidFill>
              </a:rPr>
              <a:t>7</a:t>
            </a:r>
            <a:r>
              <a:rPr lang="ru-RU" sz="2400" dirty="0" smtClean="0">
                <a:solidFill>
                  <a:schemeClr val="accent2">
                    <a:lumMod val="50000"/>
                  </a:schemeClr>
                </a:solidFill>
              </a:rPr>
              <a:t>.Кровотечение из носа</a:t>
            </a:r>
          </a:p>
          <a:p>
            <a:r>
              <a:rPr lang="ru-RU" sz="2400" dirty="0">
                <a:solidFill>
                  <a:schemeClr val="accent2">
                    <a:lumMod val="50000"/>
                  </a:schemeClr>
                </a:solidFill>
              </a:rPr>
              <a:t>8</a:t>
            </a:r>
            <a:r>
              <a:rPr lang="ru-RU" sz="2400" dirty="0" smtClean="0">
                <a:solidFill>
                  <a:schemeClr val="accent2">
                    <a:lumMod val="50000"/>
                  </a:schemeClr>
                </a:solidFill>
              </a:rPr>
              <a:t>.Кровотечение из уха</a:t>
            </a:r>
          </a:p>
          <a:p>
            <a:r>
              <a:rPr lang="ru-RU" sz="2400" dirty="0">
                <a:solidFill>
                  <a:schemeClr val="accent2">
                    <a:lumMod val="50000"/>
                  </a:schemeClr>
                </a:solidFill>
              </a:rPr>
              <a:t>9</a:t>
            </a:r>
            <a:r>
              <a:rPr lang="ru-RU" sz="2400" dirty="0" smtClean="0">
                <a:solidFill>
                  <a:schemeClr val="accent2">
                    <a:lumMod val="50000"/>
                  </a:schemeClr>
                </a:solidFill>
              </a:rPr>
              <a:t>.Кровотечение из легких</a:t>
            </a:r>
          </a:p>
          <a:p>
            <a:r>
              <a:rPr lang="ru-RU" sz="2400" dirty="0" smtClean="0">
                <a:solidFill>
                  <a:schemeClr val="accent2">
                    <a:lumMod val="50000"/>
                  </a:schemeClr>
                </a:solidFill>
              </a:rPr>
              <a:t>10.Что происходит при большой кровопотере?</a:t>
            </a:r>
          </a:p>
          <a:p>
            <a:r>
              <a:rPr lang="ru-RU" sz="2400" dirty="0" smtClean="0">
                <a:solidFill>
                  <a:schemeClr val="accent2">
                    <a:lumMod val="50000"/>
                  </a:schemeClr>
                </a:solidFill>
              </a:rPr>
              <a:t>11.Первая помощь</a:t>
            </a:r>
          </a:p>
          <a:p>
            <a:endParaRPr lang="ru-RU"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476672"/>
            <a:ext cx="8136904" cy="769441"/>
          </a:xfrm>
          <a:prstGeom prst="rect">
            <a:avLst/>
          </a:prstGeom>
          <a:noFill/>
        </p:spPr>
        <p:txBody>
          <a:bodyPr wrap="square" rtlCol="0">
            <a:spAutoFit/>
          </a:bodyPr>
          <a:lstStyle/>
          <a:p>
            <a:pPr algn="ctr"/>
            <a:r>
              <a:rPr lang="ru-RU" sz="4400" dirty="0" smtClean="0">
                <a:solidFill>
                  <a:schemeClr val="accent2">
                    <a:lumMod val="50000"/>
                  </a:schemeClr>
                </a:solidFill>
              </a:rPr>
              <a:t>Первая помощь</a:t>
            </a:r>
            <a:endParaRPr lang="ru-RU" sz="4400" dirty="0">
              <a:solidFill>
                <a:schemeClr val="accent2">
                  <a:lumMod val="50000"/>
                </a:schemeClr>
              </a:solidFill>
            </a:endParaRPr>
          </a:p>
        </p:txBody>
      </p:sp>
      <p:sp>
        <p:nvSpPr>
          <p:cNvPr id="3" name="Прямоугольник 2"/>
          <p:cNvSpPr/>
          <p:nvPr/>
        </p:nvSpPr>
        <p:spPr>
          <a:xfrm>
            <a:off x="539552" y="1484784"/>
            <a:ext cx="8280920" cy="4801314"/>
          </a:xfrm>
          <a:prstGeom prst="rect">
            <a:avLst/>
          </a:prstGeom>
        </p:spPr>
        <p:txBody>
          <a:bodyPr wrap="square">
            <a:spAutoFit/>
          </a:bodyPr>
          <a:lstStyle/>
          <a:p>
            <a:r>
              <a:rPr lang="ru-RU" dirty="0" smtClean="0"/>
              <a:t>Больного, потерявшего значительное количество крови, можно спасти, но для этого необходимо срочно принять меры первой помощи. Прежде всего необходимо остановить кровотечение, если еще не произошло его спонтанного прекращения в результате потери сосудами тонуса, что наблюдается при значительных кровопотерях. </a:t>
            </a:r>
            <a:br>
              <a:rPr lang="ru-RU" dirty="0" smtClean="0"/>
            </a:br>
            <a:r>
              <a:rPr lang="ru-RU" dirty="0" smtClean="0"/>
              <a:t>Даже если кровотечение прекратилось, тем не менее на рану следует наложить давящую повязку. </a:t>
            </a:r>
            <a:br>
              <a:rPr lang="ru-RU" dirty="0" smtClean="0"/>
            </a:br>
            <a:r>
              <a:rPr lang="ru-RU" dirty="0" smtClean="0"/>
              <a:t>Затем пострадавшему расстегивают платье, воротник. </a:t>
            </a:r>
            <a:br>
              <a:rPr lang="ru-RU" dirty="0" smtClean="0"/>
            </a:br>
            <a:r>
              <a:rPr lang="ru-RU" dirty="0" smtClean="0"/>
              <a:t>При сохранении сознания и отсутствии ранений пищеварительного тракта больного следует напоить чаем. </a:t>
            </a:r>
            <a:br>
              <a:rPr lang="ru-RU" dirty="0" smtClean="0"/>
            </a:br>
            <a:r>
              <a:rPr lang="ru-RU" dirty="0" smtClean="0"/>
              <a:t>Давать черный кофе в таких случаях не рекомендуется. </a:t>
            </a:r>
            <a:br>
              <a:rPr lang="ru-RU" dirty="0" smtClean="0"/>
            </a:br>
            <a:r>
              <a:rPr lang="ru-RU" dirty="0" smtClean="0"/>
              <a:t>Затем пострадавшего кладут на спину с несколько опущенной головой, руки и ноги приподнимают и даже подвешивают. </a:t>
            </a:r>
            <a:br>
              <a:rPr lang="ru-RU" dirty="0" smtClean="0"/>
            </a:br>
            <a:r>
              <a:rPr lang="ru-RU" dirty="0" smtClean="0"/>
              <a:t>Такое положение способствует кровенаполнению мозга и тем самым поддерживает его деятельность. </a:t>
            </a:r>
            <a:br>
              <a:rPr lang="ru-RU" dirty="0" smtClean="0"/>
            </a:br>
            <a:r>
              <a:rPr lang="ru-RU" dirty="0" smtClean="0"/>
              <a:t>После этого пострадавшего необходимо срочно транспортировать в лечебное учреждение.</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кр13.jpg"/>
          <p:cNvPicPr>
            <a:picLocks noChangeAspect="1"/>
          </p:cNvPicPr>
          <p:nvPr/>
        </p:nvPicPr>
        <p:blipFill>
          <a:blip r:embed="rId2" cstate="print"/>
          <a:stretch>
            <a:fillRect/>
          </a:stretch>
        </p:blipFill>
        <p:spPr>
          <a:xfrm>
            <a:off x="0" y="-96554"/>
            <a:ext cx="9144000" cy="6954554"/>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71600" y="1052736"/>
            <a:ext cx="7056784" cy="2308324"/>
          </a:xfrm>
          <a:prstGeom prst="rect">
            <a:avLst/>
          </a:prstGeom>
          <a:noFill/>
        </p:spPr>
        <p:txBody>
          <a:bodyPr wrap="square" rtlCol="0">
            <a:spAutoFit/>
          </a:bodyPr>
          <a:lstStyle/>
          <a:p>
            <a:pPr algn="ctr"/>
            <a:r>
              <a:rPr lang="ru-RU" sz="7200" dirty="0" smtClean="0">
                <a:solidFill>
                  <a:schemeClr val="accent2">
                    <a:lumMod val="50000"/>
                  </a:schemeClr>
                </a:solidFill>
              </a:rPr>
              <a:t>Спасибо за внимание!</a:t>
            </a:r>
            <a:endParaRPr lang="ru-RU" sz="7200" dirty="0">
              <a:solidFill>
                <a:schemeClr val="accent2">
                  <a:lumMod val="50000"/>
                </a:schemeClr>
              </a:solidFill>
            </a:endParaRPr>
          </a:p>
        </p:txBody>
      </p:sp>
      <p:pic>
        <p:nvPicPr>
          <p:cNvPr id="3" name="Рисунок 2" descr="кр10.jpg"/>
          <p:cNvPicPr>
            <a:picLocks noChangeAspect="1"/>
          </p:cNvPicPr>
          <p:nvPr/>
        </p:nvPicPr>
        <p:blipFill>
          <a:blip r:embed="rId2" cstate="print"/>
          <a:stretch>
            <a:fillRect/>
          </a:stretch>
        </p:blipFill>
        <p:spPr>
          <a:xfrm>
            <a:off x="2123728" y="3356992"/>
            <a:ext cx="5184576" cy="324036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15616" y="260648"/>
            <a:ext cx="7344816" cy="830997"/>
          </a:xfrm>
          <a:prstGeom prst="rect">
            <a:avLst/>
          </a:prstGeom>
          <a:noFill/>
        </p:spPr>
        <p:txBody>
          <a:bodyPr wrap="square" rtlCol="0">
            <a:spAutoFit/>
          </a:bodyPr>
          <a:lstStyle/>
          <a:p>
            <a:pPr algn="ctr"/>
            <a:r>
              <a:rPr lang="ru-RU" sz="4800" dirty="0" smtClean="0">
                <a:solidFill>
                  <a:schemeClr val="accent2">
                    <a:lumMod val="50000"/>
                  </a:schemeClr>
                </a:solidFill>
              </a:rPr>
              <a:t>Что такое кровотечение?</a:t>
            </a:r>
            <a:endParaRPr lang="ru-RU" sz="4800" dirty="0">
              <a:solidFill>
                <a:schemeClr val="accent2">
                  <a:lumMod val="50000"/>
                </a:schemeClr>
              </a:solidFill>
            </a:endParaRPr>
          </a:p>
        </p:txBody>
      </p:sp>
      <p:sp>
        <p:nvSpPr>
          <p:cNvPr id="3" name="TextBox 2"/>
          <p:cNvSpPr txBox="1"/>
          <p:nvPr/>
        </p:nvSpPr>
        <p:spPr>
          <a:xfrm>
            <a:off x="899592" y="1268760"/>
            <a:ext cx="7848872" cy="3477875"/>
          </a:xfrm>
          <a:prstGeom prst="rect">
            <a:avLst/>
          </a:prstGeom>
          <a:noFill/>
        </p:spPr>
        <p:txBody>
          <a:bodyPr wrap="square" rtlCol="0">
            <a:spAutoFit/>
          </a:bodyPr>
          <a:lstStyle/>
          <a:p>
            <a:pPr>
              <a:buNone/>
            </a:pPr>
            <a:r>
              <a:rPr lang="ru-RU" sz="2200" dirty="0" smtClean="0">
                <a:solidFill>
                  <a:schemeClr val="accent2">
                    <a:lumMod val="50000"/>
                  </a:schemeClr>
                </a:solidFill>
              </a:rPr>
              <a:t>Кровотечение — это истечение крови из сосудов, наступающее чаще всего в результате их повреждения. </a:t>
            </a:r>
            <a:br>
              <a:rPr lang="ru-RU" sz="2200" dirty="0" smtClean="0">
                <a:solidFill>
                  <a:schemeClr val="accent2">
                    <a:lumMod val="50000"/>
                  </a:schemeClr>
                </a:solidFill>
              </a:rPr>
            </a:br>
            <a:r>
              <a:rPr lang="ru-RU" sz="2200" dirty="0" smtClean="0">
                <a:solidFill>
                  <a:schemeClr val="accent2">
                    <a:lumMod val="50000"/>
                  </a:schemeClr>
                </a:solidFill>
              </a:rPr>
              <a:t>При этом речь идет о травматическом кровотечении. </a:t>
            </a:r>
            <a:br>
              <a:rPr lang="ru-RU" sz="2200" dirty="0" smtClean="0">
                <a:solidFill>
                  <a:schemeClr val="accent2">
                    <a:lumMod val="50000"/>
                  </a:schemeClr>
                </a:solidFill>
              </a:rPr>
            </a:br>
            <a:r>
              <a:rPr lang="ru-RU" sz="2200" dirty="0" smtClean="0">
                <a:solidFill>
                  <a:schemeClr val="accent2">
                    <a:lumMod val="50000"/>
                  </a:schemeClr>
                </a:solidFill>
              </a:rPr>
              <a:t>Кровотечение может также возникнуть при разъедании сосуда болезненным очагом (туберкулезным, раковым, язвенным). </a:t>
            </a:r>
            <a:br>
              <a:rPr lang="ru-RU" sz="2200" dirty="0" smtClean="0">
                <a:solidFill>
                  <a:schemeClr val="accent2">
                    <a:lumMod val="50000"/>
                  </a:schemeClr>
                </a:solidFill>
              </a:rPr>
            </a:br>
            <a:r>
              <a:rPr lang="ru-RU" sz="2200" dirty="0" smtClean="0">
                <a:solidFill>
                  <a:schemeClr val="accent2">
                    <a:lumMod val="50000"/>
                  </a:schemeClr>
                </a:solidFill>
              </a:rPr>
              <a:t>Таким образом возникает нетравматическое кровотечение.</a:t>
            </a:r>
            <a:br>
              <a:rPr lang="ru-RU" sz="2200" dirty="0" smtClean="0">
                <a:solidFill>
                  <a:schemeClr val="accent2">
                    <a:lumMod val="50000"/>
                  </a:schemeClr>
                </a:solidFill>
              </a:rPr>
            </a:br>
            <a:r>
              <a:rPr lang="ru-RU" sz="2200" dirty="0" smtClean="0">
                <a:solidFill>
                  <a:schemeClr val="accent2">
                    <a:lumMod val="50000"/>
                  </a:schemeClr>
                </a:solidFill>
              </a:rPr>
              <a:t>Травматическое кровотечение является одним из основных признаков каждой раны. </a:t>
            </a:r>
            <a:br>
              <a:rPr lang="ru-RU" sz="2200" dirty="0" smtClean="0">
                <a:solidFill>
                  <a:schemeClr val="accent2">
                    <a:lumMod val="50000"/>
                  </a:schemeClr>
                </a:solidFill>
              </a:rPr>
            </a:br>
            <a:r>
              <a:rPr lang="ru-RU" sz="2200" dirty="0" smtClean="0">
                <a:solidFill>
                  <a:schemeClr val="accent2">
                    <a:lumMod val="50000"/>
                  </a:schemeClr>
                </a:solidFill>
              </a:rPr>
              <a:t>Удар, разрез, укол нарушают стенки сосудов, в результате чего из них вытекает кровь</a:t>
            </a:r>
            <a:endParaRPr lang="ru-RU" sz="2200" dirty="0">
              <a:solidFill>
                <a:schemeClr val="accent2">
                  <a:lumMod val="50000"/>
                </a:schemeClr>
              </a:solidFill>
            </a:endParaRPr>
          </a:p>
        </p:txBody>
      </p:sp>
      <p:pic>
        <p:nvPicPr>
          <p:cNvPr id="4" name="Рисунок 3" descr="кр2.jpg"/>
          <p:cNvPicPr>
            <a:picLocks noChangeAspect="1"/>
          </p:cNvPicPr>
          <p:nvPr/>
        </p:nvPicPr>
        <p:blipFill>
          <a:blip r:embed="rId2" cstate="print"/>
          <a:stretch>
            <a:fillRect/>
          </a:stretch>
        </p:blipFill>
        <p:spPr>
          <a:xfrm>
            <a:off x="6012160" y="4437112"/>
            <a:ext cx="2863205" cy="1944216"/>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Рисунок1.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028" y="0"/>
            <a:ext cx="9139943" cy="685800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75656" y="260648"/>
            <a:ext cx="5256584" cy="769441"/>
          </a:xfrm>
          <a:prstGeom prst="rect">
            <a:avLst/>
          </a:prstGeom>
          <a:noFill/>
        </p:spPr>
        <p:txBody>
          <a:bodyPr wrap="square" rtlCol="0">
            <a:spAutoFit/>
          </a:bodyPr>
          <a:lstStyle/>
          <a:p>
            <a:pPr algn="ctr"/>
            <a:r>
              <a:rPr lang="ru-RU" sz="4400" dirty="0" smtClean="0">
                <a:solidFill>
                  <a:schemeClr val="accent2">
                    <a:lumMod val="50000"/>
                  </a:schemeClr>
                </a:solidFill>
              </a:rPr>
              <a:t>Свертывание крови</a:t>
            </a:r>
            <a:endParaRPr lang="ru-RU" sz="4400" dirty="0">
              <a:solidFill>
                <a:schemeClr val="accent2">
                  <a:lumMod val="50000"/>
                </a:schemeClr>
              </a:solidFill>
            </a:endParaRPr>
          </a:p>
        </p:txBody>
      </p:sp>
      <p:sp>
        <p:nvSpPr>
          <p:cNvPr id="3" name="TextBox 2"/>
          <p:cNvSpPr txBox="1"/>
          <p:nvPr/>
        </p:nvSpPr>
        <p:spPr>
          <a:xfrm>
            <a:off x="0" y="1052736"/>
            <a:ext cx="6120680" cy="3785652"/>
          </a:xfrm>
          <a:prstGeom prst="rect">
            <a:avLst/>
          </a:prstGeom>
          <a:noFill/>
        </p:spPr>
        <p:txBody>
          <a:bodyPr wrap="square" rtlCol="0">
            <a:spAutoFit/>
          </a:bodyPr>
          <a:lstStyle/>
          <a:p>
            <a:r>
              <a:rPr lang="ru-RU" sz="2400" dirty="0" smtClean="0">
                <a:solidFill>
                  <a:schemeClr val="accent2">
                    <a:lumMod val="50000"/>
                  </a:schemeClr>
                </a:solidFill>
              </a:rPr>
              <a:t>Кровь обладает важным защитным свойством — свертываемостью. </a:t>
            </a:r>
            <a:br>
              <a:rPr lang="ru-RU" sz="2400" dirty="0" smtClean="0">
                <a:solidFill>
                  <a:schemeClr val="accent2">
                    <a:lumMod val="50000"/>
                  </a:schemeClr>
                </a:solidFill>
              </a:rPr>
            </a:br>
            <a:r>
              <a:rPr lang="ru-RU" sz="2400" dirty="0" smtClean="0">
                <a:solidFill>
                  <a:schemeClr val="accent2">
                    <a:lumMod val="50000"/>
                  </a:schemeClr>
                </a:solidFill>
              </a:rPr>
              <a:t>Благодаря способности крови свертываться, происходит спонтанная остановка любого небольшого, главным образом капиллярного кровотечения. </a:t>
            </a:r>
            <a:br>
              <a:rPr lang="ru-RU" sz="2400" dirty="0" smtClean="0">
                <a:solidFill>
                  <a:schemeClr val="accent2">
                    <a:lumMod val="50000"/>
                  </a:schemeClr>
                </a:solidFill>
              </a:rPr>
            </a:br>
            <a:r>
              <a:rPr lang="ru-RU" sz="2400" dirty="0" smtClean="0">
                <a:solidFill>
                  <a:schemeClr val="accent2">
                    <a:lumMod val="50000"/>
                  </a:schemeClr>
                </a:solidFill>
              </a:rPr>
              <a:t>Сгусток свернувшейся крови закупоривает возникшее при ранении отверстие сосуда. </a:t>
            </a:r>
            <a:br>
              <a:rPr lang="ru-RU" sz="2400" dirty="0" smtClean="0">
                <a:solidFill>
                  <a:schemeClr val="accent2">
                    <a:lumMod val="50000"/>
                  </a:schemeClr>
                </a:solidFill>
              </a:rPr>
            </a:br>
            <a:r>
              <a:rPr lang="ru-RU" sz="2400" dirty="0" smtClean="0">
                <a:solidFill>
                  <a:schemeClr val="accent2">
                    <a:lumMod val="50000"/>
                  </a:schemeClr>
                </a:solidFill>
              </a:rPr>
              <a:t>В некоторых случаях кровотечение останавливается в результате сжатия сосуда.</a:t>
            </a:r>
            <a:endParaRPr lang="ru-RU" sz="2400" dirty="0">
              <a:solidFill>
                <a:schemeClr val="accent2">
                  <a:lumMod val="50000"/>
                </a:schemeClr>
              </a:solidFill>
            </a:endParaRPr>
          </a:p>
        </p:txBody>
      </p:sp>
      <p:pic>
        <p:nvPicPr>
          <p:cNvPr id="4" name="Рисунок 3" descr="кр3.jpg"/>
          <p:cNvPicPr>
            <a:picLocks noChangeAspect="1"/>
          </p:cNvPicPr>
          <p:nvPr/>
        </p:nvPicPr>
        <p:blipFill>
          <a:blip r:embed="rId2" cstate="print"/>
          <a:stretch>
            <a:fillRect/>
          </a:stretch>
        </p:blipFill>
        <p:spPr>
          <a:xfrm>
            <a:off x="5868144" y="4005064"/>
            <a:ext cx="3057128" cy="2292846"/>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31640" y="260648"/>
            <a:ext cx="6120680" cy="769441"/>
          </a:xfrm>
          <a:prstGeom prst="rect">
            <a:avLst/>
          </a:prstGeom>
          <a:noFill/>
        </p:spPr>
        <p:txBody>
          <a:bodyPr wrap="square" rtlCol="0">
            <a:spAutoFit/>
          </a:bodyPr>
          <a:lstStyle/>
          <a:p>
            <a:pPr algn="ctr"/>
            <a:r>
              <a:rPr lang="ru-RU" sz="4400" dirty="0">
                <a:solidFill>
                  <a:schemeClr val="accent2">
                    <a:lumMod val="50000"/>
                  </a:schemeClr>
                </a:solidFill>
              </a:rPr>
              <a:t>К</a:t>
            </a:r>
            <a:r>
              <a:rPr lang="ru-RU" sz="4400" dirty="0" smtClean="0">
                <a:solidFill>
                  <a:schemeClr val="accent2">
                    <a:lumMod val="50000"/>
                  </a:schemeClr>
                </a:solidFill>
              </a:rPr>
              <a:t>ровоточивость</a:t>
            </a:r>
            <a:endParaRPr lang="ru-RU" sz="4400" dirty="0">
              <a:solidFill>
                <a:schemeClr val="accent2">
                  <a:lumMod val="50000"/>
                </a:schemeClr>
              </a:solidFill>
            </a:endParaRPr>
          </a:p>
        </p:txBody>
      </p:sp>
      <p:sp>
        <p:nvSpPr>
          <p:cNvPr id="3" name="TextBox 2"/>
          <p:cNvSpPr txBox="1"/>
          <p:nvPr/>
        </p:nvSpPr>
        <p:spPr>
          <a:xfrm>
            <a:off x="395536" y="1484784"/>
            <a:ext cx="7704856" cy="3816429"/>
          </a:xfrm>
          <a:prstGeom prst="rect">
            <a:avLst/>
          </a:prstGeom>
          <a:noFill/>
        </p:spPr>
        <p:txBody>
          <a:bodyPr wrap="square" rtlCol="0">
            <a:spAutoFit/>
          </a:bodyPr>
          <a:lstStyle/>
          <a:p>
            <a:r>
              <a:rPr lang="ru-RU" sz="2800" dirty="0" smtClean="0">
                <a:solidFill>
                  <a:schemeClr val="accent2">
                    <a:lumMod val="50000"/>
                  </a:schemeClr>
                </a:solidFill>
              </a:rPr>
              <a:t>При недостаточной свертываемости, проявляющейся несоразмерно длительным, замедленным свертыванием, возникает кровоточивость. </a:t>
            </a:r>
            <a:br>
              <a:rPr lang="ru-RU" sz="2800" dirty="0" smtClean="0">
                <a:solidFill>
                  <a:schemeClr val="accent2">
                    <a:lumMod val="50000"/>
                  </a:schemeClr>
                </a:solidFill>
              </a:rPr>
            </a:br>
            <a:r>
              <a:rPr lang="ru-RU" sz="2800" dirty="0" smtClean="0">
                <a:solidFill>
                  <a:schemeClr val="accent2">
                    <a:lumMod val="50000"/>
                  </a:schemeClr>
                </a:solidFill>
              </a:rPr>
              <a:t>Лица, страдающие этим заболеванием, могут потерять значительное количество крови при кровотечении из мелких сосудов, малых ран, причем даже может наступить смерть.</a:t>
            </a:r>
            <a:r>
              <a:rPr lang="ru-RU" dirty="0" smtClean="0"/>
              <a:t/>
            </a:r>
            <a:br>
              <a:rPr lang="ru-RU" dirty="0" smtClean="0"/>
            </a:br>
            <a:endParaRPr lang="ru-RU"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7584" y="404664"/>
            <a:ext cx="7488832" cy="707886"/>
          </a:xfrm>
          <a:prstGeom prst="rect">
            <a:avLst/>
          </a:prstGeom>
          <a:noFill/>
        </p:spPr>
        <p:txBody>
          <a:bodyPr wrap="square" rtlCol="0">
            <a:spAutoFit/>
          </a:bodyPr>
          <a:lstStyle/>
          <a:p>
            <a:r>
              <a:rPr lang="ru-RU" sz="4000" dirty="0" smtClean="0">
                <a:solidFill>
                  <a:schemeClr val="accent2">
                    <a:lumMod val="50000"/>
                  </a:schemeClr>
                </a:solidFill>
              </a:rPr>
              <a:t>Последствия кровотечений</a:t>
            </a:r>
            <a:endParaRPr lang="ru-RU" sz="4000" dirty="0">
              <a:solidFill>
                <a:schemeClr val="accent2">
                  <a:lumMod val="50000"/>
                </a:schemeClr>
              </a:solidFill>
            </a:endParaRPr>
          </a:p>
        </p:txBody>
      </p:sp>
      <p:sp>
        <p:nvSpPr>
          <p:cNvPr id="3" name="TextBox 2"/>
          <p:cNvSpPr txBox="1"/>
          <p:nvPr/>
        </p:nvSpPr>
        <p:spPr>
          <a:xfrm>
            <a:off x="539552" y="1268760"/>
            <a:ext cx="7992888" cy="4524315"/>
          </a:xfrm>
          <a:prstGeom prst="rect">
            <a:avLst/>
          </a:prstGeom>
          <a:noFill/>
        </p:spPr>
        <p:txBody>
          <a:bodyPr wrap="square" rtlCol="0">
            <a:spAutoFit/>
          </a:bodyPr>
          <a:lstStyle/>
          <a:p>
            <a:r>
              <a:rPr lang="ru-RU" sz="3200" dirty="0" smtClean="0">
                <a:solidFill>
                  <a:schemeClr val="accent2">
                    <a:lumMod val="50000"/>
                  </a:schemeClr>
                </a:solidFill>
              </a:rPr>
              <a:t/>
            </a:r>
            <a:br>
              <a:rPr lang="ru-RU" sz="3200" dirty="0" smtClean="0">
                <a:solidFill>
                  <a:schemeClr val="accent2">
                    <a:lumMod val="50000"/>
                  </a:schemeClr>
                </a:solidFill>
              </a:rPr>
            </a:br>
            <a:r>
              <a:rPr lang="ru-RU" sz="3200" dirty="0" smtClean="0">
                <a:solidFill>
                  <a:schemeClr val="accent2">
                    <a:lumMod val="50000"/>
                  </a:schemeClr>
                </a:solidFill>
              </a:rPr>
              <a:t>При кровотечениях главная опасность связана с возникновением острого недостаточного кровоснабжения тканей, потери крови, которые, обусловливая недостаточное снабжение органов кислородом, вызывают нарушение их деятельности; в первую очередь, это касается мозга, сердца и легких.</a:t>
            </a:r>
            <a:endParaRPr lang="ru-RU" sz="3200" dirty="0">
              <a:solidFill>
                <a:schemeClr val="accent2">
                  <a:lumMod val="50000"/>
                </a:schemeClr>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3568" y="188640"/>
            <a:ext cx="7632848" cy="769441"/>
          </a:xfrm>
          <a:prstGeom prst="rect">
            <a:avLst/>
          </a:prstGeom>
          <a:noFill/>
        </p:spPr>
        <p:txBody>
          <a:bodyPr wrap="square" rtlCol="0">
            <a:spAutoFit/>
          </a:bodyPr>
          <a:lstStyle/>
          <a:p>
            <a:pPr algn="ctr"/>
            <a:r>
              <a:rPr lang="ru-RU" sz="4400" dirty="0" smtClean="0">
                <a:solidFill>
                  <a:schemeClr val="accent2">
                    <a:lumMod val="50000"/>
                  </a:schemeClr>
                </a:solidFill>
              </a:rPr>
              <a:t>Виды кровотечений</a:t>
            </a:r>
            <a:endParaRPr lang="ru-RU" sz="4400" dirty="0">
              <a:solidFill>
                <a:schemeClr val="accent2">
                  <a:lumMod val="50000"/>
                </a:schemeClr>
              </a:solidFill>
            </a:endParaRPr>
          </a:p>
        </p:txBody>
      </p:sp>
      <p:sp>
        <p:nvSpPr>
          <p:cNvPr id="3" name="Прямоугольник 2"/>
          <p:cNvSpPr/>
          <p:nvPr/>
        </p:nvSpPr>
        <p:spPr>
          <a:xfrm>
            <a:off x="539552" y="908720"/>
            <a:ext cx="3888432" cy="3539430"/>
          </a:xfrm>
          <a:prstGeom prst="rect">
            <a:avLst/>
          </a:prstGeom>
        </p:spPr>
        <p:txBody>
          <a:bodyPr wrap="square">
            <a:spAutoFit/>
          </a:bodyPr>
          <a:lstStyle/>
          <a:p>
            <a:r>
              <a:rPr lang="ru-RU" sz="2800" dirty="0" smtClean="0">
                <a:solidFill>
                  <a:schemeClr val="accent2">
                    <a:lumMod val="50000"/>
                  </a:schemeClr>
                </a:solidFill>
              </a:rPr>
              <a:t>Кровотечения, при которых кровь вытекает из раны или же естественных отверстий тела наружу, принято называть наружными кровотечениями. </a:t>
            </a:r>
            <a:r>
              <a:rPr lang="ru-RU" sz="2800" b="1" dirty="0" smtClean="0"/>
              <a:t/>
            </a:r>
            <a:br>
              <a:rPr lang="ru-RU" sz="2800" b="1" dirty="0" smtClean="0"/>
            </a:br>
            <a:endParaRPr lang="ru-RU" sz="2800" b="1" dirty="0"/>
          </a:p>
        </p:txBody>
      </p:sp>
      <p:sp>
        <p:nvSpPr>
          <p:cNvPr id="4" name="TextBox 3"/>
          <p:cNvSpPr txBox="1"/>
          <p:nvPr/>
        </p:nvSpPr>
        <p:spPr>
          <a:xfrm>
            <a:off x="5220072" y="980728"/>
            <a:ext cx="3456384" cy="3108543"/>
          </a:xfrm>
          <a:prstGeom prst="rect">
            <a:avLst/>
          </a:prstGeom>
          <a:noFill/>
        </p:spPr>
        <p:txBody>
          <a:bodyPr wrap="square" rtlCol="0">
            <a:spAutoFit/>
          </a:bodyPr>
          <a:lstStyle/>
          <a:p>
            <a:r>
              <a:rPr lang="ru-RU" sz="2800" dirty="0" smtClean="0">
                <a:solidFill>
                  <a:schemeClr val="accent2">
                    <a:lumMod val="50000"/>
                  </a:schemeClr>
                </a:solidFill>
              </a:rPr>
              <a:t>Кровотечения, при которых кровь скапливается в полостях тела, называются внутренними кровотечениями.</a:t>
            </a:r>
            <a:endParaRPr lang="ru-RU" sz="2800" dirty="0">
              <a:solidFill>
                <a:schemeClr val="accent2">
                  <a:lumMod val="50000"/>
                </a:schemeClr>
              </a:solidFill>
            </a:endParaRPr>
          </a:p>
        </p:txBody>
      </p:sp>
      <p:pic>
        <p:nvPicPr>
          <p:cNvPr id="5" name="Рисунок 4" descr="кр.jpg"/>
          <p:cNvPicPr>
            <a:picLocks noChangeAspect="1"/>
          </p:cNvPicPr>
          <p:nvPr/>
        </p:nvPicPr>
        <p:blipFill>
          <a:blip r:embed="rId2" cstate="print"/>
          <a:stretch>
            <a:fillRect/>
          </a:stretch>
        </p:blipFill>
        <p:spPr>
          <a:xfrm>
            <a:off x="611560" y="4293096"/>
            <a:ext cx="1584176" cy="2241759"/>
          </a:xfrm>
          <a:prstGeom prst="rect">
            <a:avLst/>
          </a:prstGeom>
        </p:spPr>
      </p:pic>
      <p:pic>
        <p:nvPicPr>
          <p:cNvPr id="6" name="Рисунок 5" descr="кр4.jpg"/>
          <p:cNvPicPr>
            <a:picLocks noChangeAspect="1"/>
          </p:cNvPicPr>
          <p:nvPr/>
        </p:nvPicPr>
        <p:blipFill>
          <a:blip r:embed="rId3" cstate="print"/>
          <a:stretch>
            <a:fillRect/>
          </a:stretch>
        </p:blipFill>
        <p:spPr>
          <a:xfrm>
            <a:off x="5652120" y="4293096"/>
            <a:ext cx="2769096" cy="2076822"/>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692696"/>
            <a:ext cx="4464496" cy="3970318"/>
          </a:xfrm>
          <a:prstGeom prst="rect">
            <a:avLst/>
          </a:prstGeom>
        </p:spPr>
        <p:txBody>
          <a:bodyPr wrap="square">
            <a:spAutoFit/>
          </a:bodyPr>
          <a:lstStyle/>
          <a:p>
            <a:pPr lvl="0">
              <a:spcBef>
                <a:spcPct val="0"/>
              </a:spcBef>
            </a:pPr>
            <a:r>
              <a:rPr lang="ru-RU" sz="2800" dirty="0" smtClean="0">
                <a:solidFill>
                  <a:schemeClr val="accent2">
                    <a:lumMod val="50000"/>
                  </a:schemeClr>
                </a:solidFill>
              </a:rPr>
              <a:t>Венозное кровотечение возникает при более глубоких ранах, как например, резаных, колотых</a:t>
            </a:r>
            <a:br>
              <a:rPr lang="ru-RU" sz="2800" dirty="0" smtClean="0">
                <a:solidFill>
                  <a:schemeClr val="accent2">
                    <a:lumMod val="50000"/>
                  </a:schemeClr>
                </a:solidFill>
              </a:rPr>
            </a:br>
            <a:r>
              <a:rPr lang="ru-RU" sz="2800" dirty="0" smtClean="0">
                <a:solidFill>
                  <a:schemeClr val="accent2">
                    <a:lumMod val="50000"/>
                  </a:schemeClr>
                </a:solidFill>
              </a:rPr>
              <a:t>При этом виде кровотечения наблюдается обильное вытекание крови темно-красного цвета.</a:t>
            </a:r>
            <a:endParaRPr lang="ru-RU" sz="2800" dirty="0">
              <a:solidFill>
                <a:schemeClr val="accent2">
                  <a:lumMod val="50000"/>
                </a:schemeClr>
              </a:solidFill>
              <a:effectLst>
                <a:outerShdw blurRad="50000" dist="30000" dir="5400000" algn="tl" rotWithShape="0">
                  <a:srgbClr val="000000">
                    <a:alpha val="30000"/>
                  </a:srgbClr>
                </a:outerShdw>
              </a:effectLst>
            </a:endParaRPr>
          </a:p>
        </p:txBody>
      </p:sp>
      <p:pic>
        <p:nvPicPr>
          <p:cNvPr id="3" name="Рисунок 2" descr="кр6.jpg"/>
          <p:cNvPicPr>
            <a:picLocks noChangeAspect="1"/>
          </p:cNvPicPr>
          <p:nvPr/>
        </p:nvPicPr>
        <p:blipFill>
          <a:blip r:embed="rId2" cstate="print"/>
          <a:stretch>
            <a:fillRect/>
          </a:stretch>
        </p:blipFill>
        <p:spPr>
          <a:xfrm>
            <a:off x="827584" y="4653136"/>
            <a:ext cx="2448272" cy="1985085"/>
          </a:xfrm>
          <a:prstGeom prst="rect">
            <a:avLst/>
          </a:prstGeom>
        </p:spPr>
      </p:pic>
      <p:sp>
        <p:nvSpPr>
          <p:cNvPr id="4" name="Прямоугольник 3"/>
          <p:cNvSpPr/>
          <p:nvPr/>
        </p:nvSpPr>
        <p:spPr>
          <a:xfrm>
            <a:off x="4644008" y="548680"/>
            <a:ext cx="4248472" cy="4401205"/>
          </a:xfrm>
          <a:prstGeom prst="rect">
            <a:avLst/>
          </a:prstGeom>
        </p:spPr>
        <p:txBody>
          <a:bodyPr wrap="square">
            <a:spAutoFit/>
          </a:bodyPr>
          <a:lstStyle/>
          <a:p>
            <a:r>
              <a:rPr lang="ru-RU" sz="2800" dirty="0" smtClean="0">
                <a:solidFill>
                  <a:schemeClr val="accent2">
                    <a:lumMod val="50000"/>
                  </a:schemeClr>
                </a:solidFill>
              </a:rPr>
              <a:t>Артериальное кровотечение возникает при глубоких рубленых, колотых ранах</a:t>
            </a:r>
            <a:br>
              <a:rPr lang="ru-RU" sz="2800" dirty="0" smtClean="0">
                <a:solidFill>
                  <a:schemeClr val="accent2">
                    <a:lumMod val="50000"/>
                  </a:schemeClr>
                </a:solidFill>
              </a:rPr>
            </a:br>
            <a:r>
              <a:rPr lang="ru-RU" sz="2800" dirty="0" smtClean="0">
                <a:solidFill>
                  <a:schemeClr val="accent2">
                    <a:lumMod val="50000"/>
                  </a:schemeClr>
                </a:solidFill>
              </a:rPr>
              <a:t>Артериальная кровь ярко красного цвета бьет струей из поврежденных артерий, в которых она находится под большим давлением</a:t>
            </a:r>
            <a:endParaRPr lang="ru-RU" sz="2800" dirty="0">
              <a:solidFill>
                <a:schemeClr val="accent2">
                  <a:lumMod val="50000"/>
                </a:schemeClr>
              </a:solidFill>
            </a:endParaRPr>
          </a:p>
        </p:txBody>
      </p:sp>
      <p:pic>
        <p:nvPicPr>
          <p:cNvPr id="5" name="Рисунок 4" descr="кр8.jpg"/>
          <p:cNvPicPr>
            <a:picLocks noChangeAspect="1"/>
          </p:cNvPicPr>
          <p:nvPr/>
        </p:nvPicPr>
        <p:blipFill>
          <a:blip r:embed="rId3" cstate="print"/>
          <a:stretch>
            <a:fillRect/>
          </a:stretch>
        </p:blipFill>
        <p:spPr>
          <a:xfrm>
            <a:off x="6516216" y="4509120"/>
            <a:ext cx="2376264" cy="2088232"/>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134</TotalTime>
  <Words>374</Words>
  <Application>Microsoft Office PowerPoint</Application>
  <PresentationFormat>Экран (4:3)</PresentationFormat>
  <Paragraphs>50</Paragraphs>
  <Slides>22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22</vt:i4>
      </vt:variant>
    </vt:vector>
  </HeadingPairs>
  <TitlesOfParts>
    <vt:vector size="23"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Алена</dc:creator>
  <cp:lastModifiedBy>Good Devil</cp:lastModifiedBy>
  <cp:revision>17</cp:revision>
  <dcterms:created xsi:type="dcterms:W3CDTF">2013-01-17T11:26:22Z</dcterms:created>
  <dcterms:modified xsi:type="dcterms:W3CDTF">2013-05-29T17:42:18Z</dcterms:modified>
</cp:coreProperties>
</file>