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sldIdLst>
    <p:sldId id="256" r:id="rId2"/>
    <p:sldId id="28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70" d="100"/>
          <a:sy n="70" d="100"/>
        </p:scale>
        <p:origin x="-13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584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C70B05-70D2-4DB3-B344-0510ED08FF3E}" type="datetimeFigureOut">
              <a:rPr lang="ru-RU" smtClean="0"/>
              <a:pPr/>
              <a:t>16.10.2015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6184A2-0F78-44CF-BE5C-1B7C6EB2AB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571480"/>
            <a:ext cx="7772400" cy="1828800"/>
          </a:xfrm>
        </p:spPr>
        <p:txBody>
          <a:bodyPr/>
          <a:lstStyle/>
          <a:p>
            <a:r>
              <a:rPr lang="uk-UA" dirty="0" smtClean="0"/>
              <a:t>Фізіологічні основи тренінгу коней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31745" name="Picture 1" descr="C:\Users\Andrey\Desktop\x_ea36ab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3571876"/>
            <a:ext cx="4463435" cy="2928959"/>
          </a:xfrm>
          <a:prstGeom prst="rect">
            <a:avLst/>
          </a:prstGeom>
          <a:noFill/>
        </p:spPr>
      </p:pic>
      <p:pic>
        <p:nvPicPr>
          <p:cNvPr id="31746" name="Picture 2" descr="C:\Users\Andrey\Desktop\1236019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876"/>
            <a:ext cx="4143403" cy="29987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Рухова гіпоксія і механізми адаптації до неї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6120680"/>
          </a:xfrm>
        </p:spPr>
        <p:txBody>
          <a:bodyPr>
            <a:noAutofit/>
          </a:bodyPr>
          <a:lstStyle/>
          <a:p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нормальної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у коней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характеру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напруги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виробленої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індивідуальних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особливостей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нервової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регуляції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цим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припускати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повільне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відновлення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пульсу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показником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недостатньої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пристосованості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регуляторних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механізмів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до умов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високим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рівнем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серцевих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скороченнях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утворюється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просування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по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мережі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судин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Розрізняють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максимальний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діастолічний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мінімальний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середній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пульсовий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Значні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м'язовій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відображають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характер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серцево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судинної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Неодноразово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зазначалося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міру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стані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відносного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спокою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знижуються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Разом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зазначено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високотренований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інтенсивному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навантаженні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дає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великі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фізіологічні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зрушення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Незважаючи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те,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максимальний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досягати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високих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меж ( 180 мм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відновний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тренувань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помітно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коротшає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.</a:t>
            </a:r>
          </a:p>
          <a:p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Артеріальний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коней,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вимірюється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хвостовій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становить: 85-120 мм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ст. 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максимальний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тиск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45-65 мм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мінімальне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у коней в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більшості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випадків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відзначається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максимального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на 25-80 мм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ст.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мінімального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на 10-20 мм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рт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ст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фізичного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пояснюється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посиленням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зміною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тонусу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артерій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Динаміка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артеріального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кров'яного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тиску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відіграє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важливу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роль при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вивченні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коня до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напруженої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так як вона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певною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характеризує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потенційні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можливості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кисневотранспортной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500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5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14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360040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Рухова гіпоксія і механізми адаптації до неї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6120680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Одним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пристосування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функцій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серцево-судинної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підвищеного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споживання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організмом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служить величина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систолічного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хвилинного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об'ємів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серця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коней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систолічний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об'єм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збільшуватися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2-3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рази,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хвилинний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- в 10-25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Відомо,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важливою властивістю капілярної системи є непостійність її ємності.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включення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капілярів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наповнених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кров'ю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спокої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функціонуючих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капілярів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м'язах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збільшуватися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10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разів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створюючи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оптимальні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якнайшвидшого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переходу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м'язову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тканину.</a:t>
            </a:r>
          </a:p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достатньому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кровопостачанні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працюючих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м'язів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ступінь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насичення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оксигенація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киснем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не повинна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знижуватися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порівнянні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станом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спокою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більше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швидкість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течії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збільшується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час контакту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протікаючої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м'язовою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тканиною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зменшується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недостатньому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кровопостачанні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оксигенація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різко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падати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Залежність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величини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кисневого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боргу та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обумовлена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​​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тісним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зв'язком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анаеробним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аеробним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енергоутворенням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Продукти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гліколізу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субстратом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окислення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недостатній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доставці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тканин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призводить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посиленої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деоксигенації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. 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найбільша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киснева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недостатність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у коней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утворюється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повторних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роботах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>
                <a:latin typeface="Times New Roman" pitchFamily="18" charset="0"/>
                <a:cs typeface="Times New Roman" pitchFamily="18" charset="0"/>
              </a:rPr>
              <a:t>максимальним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навантаженням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pPr algn="just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Рухова гіпоксія і механізми адаптації до неї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832648"/>
          </a:xfrm>
        </p:spPr>
        <p:txBody>
          <a:bodyPr>
            <a:noAutofit/>
          </a:bodyPr>
          <a:lstStyle/>
          <a:p>
            <a:pPr algn="just"/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Дослідження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верхових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конях при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триразовому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максимальної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інтенсивності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виявили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певну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закономірність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повній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мірі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розкриває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механізм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вищевказаної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працездатності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Вершники 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піддослідних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конях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граничною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жвавістю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долали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підйом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крутизною до 20-25 ° на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дистанції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200 м.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Інтервал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відпочинку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між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повторними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м'язовими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навантаженнями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дорівнював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10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першого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викликало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у коней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значне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пульсу та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Повторне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подолання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дистанції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випадках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було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жвавіше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супроводжувалося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значними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зрушеннями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пульсу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Насичення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киснем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знижувалось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Нарешті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третього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крайніх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зрушеннях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пульсу та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спостерігали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значне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насичення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киснем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падіння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працездатності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Поліпшення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жвавості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при повторному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можна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пояснити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фазою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підвищеної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працездатності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яка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високими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функціональними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можливостями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первісної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надмірне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забезпеченні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киснем,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яке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утворюється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тільки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результаті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активного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розгортання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кіслородтранспортних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систем,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але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рахунок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переважної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течії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дуже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лабільних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анаеробних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На тлі високої забезпеченості організму </a:t>
            </a:r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киснем створюються 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умови для </a:t>
            </a:r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вчинення, 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після короткого інтервалу </a:t>
            </a:r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відпочинку, 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більш інтенсивної </a:t>
            </a:r>
            <a:r>
              <a:rPr lang="uk-UA" sz="1300" dirty="0" smtClean="0">
                <a:latin typeface="Times New Roman" pitchFamily="18" charset="0"/>
                <a:cs typeface="Times New Roman" pitchFamily="18" charset="0"/>
              </a:rPr>
              <a:t>роботи, </a:t>
            </a:r>
            <a:r>
              <a:rPr lang="uk-UA" sz="1300" dirty="0">
                <a:latin typeface="Times New Roman" pitchFamily="18" charset="0"/>
                <a:cs typeface="Times New Roman" pitchFamily="18" charset="0"/>
              </a:rPr>
              <a:t>що й спостерігається при повторному виконанні навантаження.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Однак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повторне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граничне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веде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свідчить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вкрай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високий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рівень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окислювальних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вичерпання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компенсаторних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можливостей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кисневотранспортних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систем .</a:t>
            </a:r>
          </a:p>
          <a:p>
            <a:pPr algn="just"/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Працездатність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недостатній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забезпеченості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киснем,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безсумнівно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знижується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спостерігається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третьому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граничного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більшим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падінням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Отже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падіння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показником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розвитку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рухової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гіпоксії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резервних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можливостей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забезпечують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працездатність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момент.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Таким чином,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рухової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гіпоксії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неї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характеризуватися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зміною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кисневого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боргу,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біохімічних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процесів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венозної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динамікою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компенсаторних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реакцій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err="1">
                <a:latin typeface="Times New Roman" pitchFamily="18" charset="0"/>
                <a:cs typeface="Times New Roman" pitchFamily="18" charset="0"/>
              </a:rPr>
              <a:t>кіслородтранспортних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систем .</a:t>
            </a:r>
          </a:p>
          <a:p>
            <a:pPr algn="just"/>
            <a:endParaRPr lang="ru-RU" sz="1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648072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accent1"/>
                </a:solidFill>
              </a:rPr>
              <a:t>3.Фізіологічна характеристика різних робіт скакових коней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16624"/>
          </a:xfrm>
        </p:spPr>
        <p:txBody>
          <a:bodyPr>
            <a:normAutofit fontScale="32500" lnSpcReduction="20000"/>
          </a:bodyPr>
          <a:lstStyle/>
          <a:p>
            <a:pPr>
              <a:lnSpc>
                <a:spcPct val="120000"/>
              </a:lnSpc>
            </a:pP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М'язова робота коней пов'язана із збільшенням енергетичних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витрат,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тому найбільш важливе значення має адаптація фізіологічних систем організму, спрямована на забезпечення кисневого запиту. У зв'язку з цим найбільші зрушення відзначаються в системі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дихання,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кровообігу та дихальної функції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крові.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Інтенсивне навантаження супроводжується збільшенням частоти і глибини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дихання,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що призводить до значного збільшення легеневої вентиляції.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Ритміка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дихання,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будучи результатом складних рефлекторних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взаємовідносин,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відображає загальну динаміку адаптації організму до м'язової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роботи.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Вона значно змінюється залежно від алюру та інтенсивності руху.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Навантаження середньої інтенсивності ( стандартна ) у скакових коней викликає почастішання дихання в 4-5 разів в порівнянні з даними відносного спокою. Відновна реакція носить односпрямований характер і триває 40-50 хв.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При максимальному навантаженні (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стрибка,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жвавий галоп ) частота дихання збільшується в 6-10 разів. Відновлювальні процеси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носять,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односпрямований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характер,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однак на початку періоду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змагань,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коли пристосувальні механізми не досягли свого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розвитку,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нерідко спостерігається почастішання дихання в перші хвилини відновлення. При цьому дихання стає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поверхневим.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Почастішання дихання після роботи забезпечує достатньо високий рівень легеневої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вентиляції,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необхідний для ліквідації кисневої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заборгованості,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і сприяє якнайшвидшій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тепловіддачі,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оскільки при скачках у коней підвищується температура тіла. Відомо , що м'язова робота викликає значне збільшення теплопродукції в результаті інтенсифікації в організмі енергетичних процесів . Температура тіла у коней різних порід як у стані відносного </a:t>
            </a:r>
            <a:r>
              <a:rPr lang="uk-UA" sz="4600" dirty="0" smtClean="0">
                <a:latin typeface="Times New Roman" pitchFamily="18" charset="0"/>
                <a:cs typeface="Times New Roman" pitchFamily="18" charset="0"/>
              </a:rPr>
              <a:t>спокою, </a:t>
            </a:r>
            <a:r>
              <a:rPr lang="uk-UA" sz="4600" dirty="0">
                <a:latin typeface="Times New Roman" pitchFamily="18" charset="0"/>
                <a:cs typeface="Times New Roman" pitchFamily="18" charset="0"/>
              </a:rPr>
              <a:t>так і залежно від м'язової роботи не має виражених відмінностей.</a:t>
            </a:r>
            <a:endParaRPr lang="ru-RU" sz="4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accent1"/>
                </a:solidFill>
              </a:rPr>
              <a:t>Фізіологічна характеристика різних робіт скакових коней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Autofit/>
          </a:bodyPr>
          <a:lstStyle/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Під час інтенсивної м'язової роботи при посиленому споживанні кисню і недостатньому постачанні їм організму спостерігаються зрушення в діяльності </a:t>
            </a:r>
            <a:r>
              <a:rPr lang="uk-UA" sz="1500" dirty="0" err="1" smtClean="0">
                <a:latin typeface="Times New Roman" pitchFamily="18" charset="0"/>
                <a:cs typeface="Times New Roman" pitchFamily="18" charset="0"/>
              </a:rPr>
              <a:t>серцево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 - судинної системи,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спрямовані на компенсацію порушеного кисневого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балансу.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Підвищуються частота пульсу і рівень артеріального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тиску,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збільшується швидкість кровообігу.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При дослідженні пульсу у скакових коней різних порід не виявили достовірних відмінностей як в стані відносного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спокою,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так і під впливом інтенсивної м'язової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роботи.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Відмінності в частоті пульсу в стані відносного спокою спостерігаються у коней різних вікових груп.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Відмічуване з віком уражень частоти пульсу пояснюється посиленням впливу парасимпатичної нервової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системи,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гіпертрофією серця і іншими змінами морфологічного і функціонального характеру багатьох систем і органів при регулярному впливі м'язової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роботи.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На кроці частота пульсу зазвичай збільшується в 2 рази в порівнянні зі спокоєм і становить 60-64 удари на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хвилину,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при русі риссю - 160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ударів,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а при русі галопом зі швидкістю 450 м / </a:t>
            </a:r>
            <a:r>
              <a:rPr lang="uk-UA" sz="1500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 досягає 230-240 ударів на хвилину. Збільшення швидкості руху до 650-700 м / </a:t>
            </a:r>
            <a:r>
              <a:rPr lang="uk-UA" sz="1500" dirty="0" err="1">
                <a:latin typeface="Times New Roman" pitchFamily="18" charset="0"/>
                <a:cs typeface="Times New Roman" pitchFamily="18" charset="0"/>
              </a:rPr>
              <a:t>хв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 призводить до почастішання пульсу до 260 ударів на хвилину.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Таким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чином,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можна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відзначити,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що частота пульсу відображає адаптивні зміни, що відбуваються в організмі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тренованої тварини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як у стані відносного спокою , так і при м'язових навантаженнях.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При аналізі показників артеріального тиску можна відзначити найбільш виражену динаміку максимального тиску. Як у стані відносного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спокою,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так і при виконанні однакових навантажень у коней різних верхових порід не виявлено відмінностей за багатьма показниками артеріального тиску. Більш чітко виражена вікова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гіпотонія, що, безперечно,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пов'язано з більшою тривалістю тренувань.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Autofit/>
          </a:bodyPr>
          <a:lstStyle/>
          <a:p>
            <a:r>
              <a:rPr lang="uk-UA" sz="2400" dirty="0" smtClean="0">
                <a:solidFill>
                  <a:schemeClr val="accent1"/>
                </a:solidFill>
              </a:rPr>
              <a:t>Фізіологічна характеристика різних робіт скакових коней</a:t>
            </a:r>
            <a:endParaRPr lang="ru-RU" sz="24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904656"/>
          </a:xfrm>
        </p:spPr>
        <p:txBody>
          <a:bodyPr>
            <a:noAutofit/>
          </a:bodyPr>
          <a:lstStyle/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Періодичні , через 40-50 днів , дослідження під час підготовки до змагань виявили поступове зниження показників артеріального тиску в стані відносного спокою. Таким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чином,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динаміка артеріального тиску у коней під впливом тренінгу характеризується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гіпотонічною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реакцією. Артеріальний тиск при м'язовій роботі насамперед залежить від її інтенсивності і може досягати великих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величин.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м'язовій роботі виникають зміни і в морфологічному складі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крові,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головним чином в кількості еритроцитів і гемоглобіну. Слід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зазначити,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період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тренінгу,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характеризується в основному навантаженнями середньої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інтенсивності,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викликає відносно невеликі зміни числа еритроцитів і вмісту гемоглобіну. Включення в тренінг жвавих робіт та участь у скачках або змаганнях призводить до більш вираженого збільшення цих показників червоної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крові,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беруть участь в переносі кисню до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тканин.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Під час м'язової роботи у всіх випадках спостерігається збільшення кількості еритроцитів і вмісту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гемоглобіну,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обумовлює підвищення кисневої ємності крові. Рівень змін цих показників залежить від інтенсивності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роботи.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Протягом однієї години після роботи як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середньої,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так і високої інтенсивності кількість еритроцитів і вміст гемоглобіну не знижуються до вихідних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даних.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Для повного відновлення їх показників потрібно не менше 20-24 ч.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Оксигенозна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можливість крові в значній мірі задовольняє безпосередньо під час роботи зростаючий кисневий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запит.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процесі тренінгу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оксигенація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венозної крові у коней в стані відносного спокою поступово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підвищується,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особливо в період найбільш інтенсивних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навантажень.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цьому у скакових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коней,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окремі тренування яких відрізняються дуже високою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інтенсивністю,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відзначений більший зсув у насиченні киснем венозної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крові,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ніж у коней інших видів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спорту,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наприклад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триборства.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Підвищення </a:t>
            </a:r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оксигенації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венозної крові в стані відносного спокою залежить від морфологічних і функціональних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змін,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відбуваються в організмі під впливом тренінгу.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14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Фізіологічна характеристика різних робіт скакових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55000" lnSpcReduction="20000"/>
          </a:bodyPr>
          <a:lstStyle/>
          <a:p>
            <a:pPr algn="just">
              <a:lnSpc>
                <a:spcPct val="120000"/>
              </a:lnSpc>
              <a:spcAft>
                <a:spcPts val="1000"/>
              </a:spcAft>
            </a:pP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У добре тренованих коней навіть при інтенсивному навантаженні (стрибка) </a:t>
            </a:r>
            <a:r>
              <a:rPr lang="uk-UA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оксигенація</a:t>
            </a: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 венозної крові залишається незмінною або підвищується в порівнянні з вихідними даними в спокої. Це свідчить про достатній кровопостачанні працюючих тканин, про корелятивною діяльності серцево-судинної та дихальної систем. У таких випадках коні, як правило, показують високі спортивні результати у випробуваннях 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20000"/>
              </a:lnSpc>
              <a:spcAft>
                <a:spcPts val="1000"/>
              </a:spcAft>
            </a:pP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При недостатній підготовці коней до заданої навантаженні знижується </a:t>
            </a:r>
            <a:r>
              <a:rPr lang="uk-UA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оксигенація</a:t>
            </a: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 венозної крові , незважаючи на значні зрушення в її складі і в діяльності систем дихання і кровообігу. Кисневий режим - важлива функція організму, і його порушення супроводжується зниженням працездатності. Разом з тим киснева недостатність, супроводжуюча м'язові напруги, - основний компонент впливу на організм, що призводить до розвитку пристосувальних механізмів, що визначають підвищення працездатності.</a:t>
            </a:r>
            <a:endParaRPr lang="ru-RU" sz="24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20000"/>
              </a:lnSpc>
            </a:pP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У процесі систематичного тренінгу відзначається кумулятивний характер впливу на організм м'язової роботи, що відбивається па динаміці фізіологічних функцій як у стані відносного спокою, так і при русі. Під впливом тренінгу спостерігаються брадикардія, збільшення кількості еритроцитів і вмісту гемоглобіну, підвищення </a:t>
            </a:r>
            <a:r>
              <a:rPr lang="uk-UA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оксигенації</a:t>
            </a: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 венозної крові, що є результатом комплексної адаптації організму. При навантаженнях середньої інтенсивності у більш тренованих коней відзначаються менш виражені зрушення з боку функціональних систем організму. При м'язовій роботі максимальної інтенсивності у них проявляється здатність до більш виражених фізіологічним зрушень, що є відмінною рисою тренованого організму, зумовленою вдосконаленням його нейрогуморальної регуляції і </a:t>
            </a:r>
            <a:r>
              <a:rPr lang="uk-UA" dirty="0" err="1" smtClean="0">
                <a:latin typeface="Times New Roman" pitchFamily="18" charset="0"/>
                <a:ea typeface="Calibri"/>
                <a:cs typeface="Times New Roman" pitchFamily="18" charset="0"/>
              </a:rPr>
              <a:t>морфофункціональною</a:t>
            </a:r>
            <a:r>
              <a:rPr lang="uk-UA" dirty="0" smtClean="0">
                <a:latin typeface="Times New Roman" pitchFamily="18" charset="0"/>
                <a:ea typeface="Calibri"/>
                <a:cs typeface="Times New Roman" pitchFamily="18" charset="0"/>
              </a:rPr>
              <a:t> перебудовою </a:t>
            </a:r>
            <a:r>
              <a:rPr lang="uk-UA" dirty="0" smtClean="0">
                <a:latin typeface="Times New Roman"/>
                <a:ea typeface="Calibri"/>
              </a:rPr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4848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4</a:t>
            </a:r>
            <a:r>
              <a:rPr lang="uk-UA" sz="2400" dirty="0" smtClean="0">
                <a:solidFill>
                  <a:schemeClr val="accent1"/>
                </a:solidFill>
              </a:rPr>
              <a:t>. Регуляція і </a:t>
            </a:r>
            <a:r>
              <a:rPr lang="uk-UA" sz="2400" dirty="0" err="1" smtClean="0">
                <a:solidFill>
                  <a:schemeClr val="accent1"/>
                </a:solidFill>
              </a:rPr>
              <a:t>взаємозв</a:t>
            </a:r>
            <a:r>
              <a:rPr lang="en-US" sz="2400" dirty="0" smtClean="0">
                <a:solidFill>
                  <a:schemeClr val="accent1"/>
                </a:solidFill>
              </a:rPr>
              <a:t>’</a:t>
            </a:r>
            <a:r>
              <a:rPr lang="uk-UA" sz="2400" dirty="0" err="1" smtClean="0">
                <a:solidFill>
                  <a:schemeClr val="accent1"/>
                </a:solidFill>
              </a:rPr>
              <a:t>язок</a:t>
            </a:r>
            <a:r>
              <a:rPr lang="uk-UA" sz="2400" dirty="0" smtClean="0">
                <a:solidFill>
                  <a:schemeClr val="accent1"/>
                </a:solidFill>
              </a:rPr>
              <a:t> 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Центральна нервова система здійснює координацію діяльності різних систем організму і його взаємодії із зовнішнім середовищем за механізмом рефлексу.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Рефлекс - це відповідна реакція організму на будь-яке подразнення зовнішнього або внутрішнього середовища 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Здійснюються рефлекторні реакції за так званою рефлекторної дузі і вони неможливі без участі центральної нервової системи. Будь-яке роздратування з периферії йде від рецепторів по доцентрових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(аферентним)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нервах до центральної нервової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системи,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де воно зазнає складні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зміни,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переходить на відцентровий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(еферентної) нерв,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який і доносить відповідний сигнал до робочого органу, що відповідає на подразнення зовнішнім проявом.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Усі рефлекси вищих тварин і людини І. П. Павлов розділив на безумовні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(природжені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) і умовні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(набуті).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Рефлекторну реакцію може викликати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подразник,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який досяг певної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сили,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так званого порога. Однак часто повторювані підпорогові подразники можуть підсумовуватися і викликати ту чи іншу реакцію у відповідь. Клітини нервової системи мають властивість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іррадіації,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тобто поширення збудження по центральній нервовій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системі,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яке залежить як від сили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подразника,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так і від функціонального стану нервових центрів.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 smtClean="0">
                <a:solidFill>
                  <a:schemeClr val="accent1"/>
                </a:solidFill>
              </a:rPr>
              <a:t>взаємозв</a:t>
            </a:r>
            <a:r>
              <a:rPr lang="en-US" sz="2400" dirty="0" smtClean="0">
                <a:solidFill>
                  <a:schemeClr val="accent1"/>
                </a:solidFill>
              </a:rPr>
              <a:t>’</a:t>
            </a:r>
            <a:r>
              <a:rPr lang="uk-UA" sz="2400" dirty="0" err="1" smtClean="0">
                <a:solidFill>
                  <a:schemeClr val="accent1"/>
                </a:solidFill>
              </a:rPr>
              <a:t>язок</a:t>
            </a:r>
            <a:r>
              <a:rPr lang="uk-UA" sz="2400" dirty="0" smtClean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</p:spPr>
        <p:txBody>
          <a:bodyPr>
            <a:no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У центральній нервовій системі процес порушення завжди супроводжується процесом гальмування. Всі рефлекторні реакції є функцією багатьох систем і органів живого організму і мають строго координований характер.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Основою координації діяльності організму є певне співвідношення між збудженням і гальмуванням в усіх відділах центральної нервової системи під провідним впливом кори великих півкуль. Правильне розуміння взаємовідносин процесів збудження і гальмування в практиці кінного спорту може надати тренеру і вершнику неоціненну послугу при практичній роботі з конем. За допомогою методів умовних рефлексів І. П. Павлов з'ясував закономірності протікання процесів збудження і гальмування в корі великих півкуль. Він розрізняв два види гальмування - зовнішнє і внутрішнє.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Гальмування умовних рефлексів при впливі на організм будь-якого стороннього подразника називається зовнішнім гальмуванням.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Воно,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пов'язане з появою іншого вогнища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збудження,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виникає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несподівано,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дуже швидко і при повторному впливі подразника зникає.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Наприклад, кінь,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що потрапила вперше в обстановку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змагань,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де багато відволікаючих моментів (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музика,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публіка і т д.). Майже не реагує на команди вершника і не виконує їх : не йде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вперед, закидається.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Після неодноразових виступів сторонні подразники не викликають гальмування основний </a:t>
            </a:r>
            <a:r>
              <a:rPr lang="uk-UA" sz="1800" dirty="0" err="1" smtClean="0">
                <a:latin typeface="Times New Roman" pitchFamily="18" charset="0"/>
                <a:cs typeface="Times New Roman" pitchFamily="18" charset="0"/>
              </a:rPr>
              <a:t>умовнорефлекторной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рухової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uk-UA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 smtClean="0">
                <a:solidFill>
                  <a:schemeClr val="accent1"/>
                </a:solidFill>
              </a:rPr>
              <a:t>взаємозв</a:t>
            </a:r>
            <a:r>
              <a:rPr lang="en-US" sz="2400" dirty="0" smtClean="0">
                <a:solidFill>
                  <a:schemeClr val="accent1"/>
                </a:solidFill>
              </a:rPr>
              <a:t>’</a:t>
            </a:r>
            <a:r>
              <a:rPr lang="uk-UA" sz="2400" dirty="0" err="1" smtClean="0">
                <a:solidFill>
                  <a:schemeClr val="accent1"/>
                </a:solidFill>
              </a:rPr>
              <a:t>язок</a:t>
            </a:r>
            <a:r>
              <a:rPr lang="uk-UA" sz="2400" dirty="0" smtClean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760640"/>
          </a:xfrm>
        </p:spPr>
        <p:txBody>
          <a:bodyPr>
            <a:normAutofit fontScale="25000" lnSpcReduction="20000"/>
          </a:bodyPr>
          <a:lstStyle/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Зовнішнє гальмування, що виникає відразу і не потребує попередньої вироблення , є вродженим , безумовним і притаманне як вищим, так і нижчим відділам нервової системи.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Внутрішнє гальмування на відміну від зовнішнього виробляється поступово і тільки в корі великих півкуль при дії умовного подразника. Воно є процесом вироблення нової реакції організму на будь умовний подразник.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Внутрішнє гальмування - основа аналізаторної функції кори великих півкуль. Воно забезпечує суворе уточнення та диференціювання утворюється умовного рефлексу.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Об'єднання збудливих і гальмівних процесів у процесі </a:t>
            </a:r>
            <a:r>
              <a:rPr lang="uk-UA" sz="5600" dirty="0" err="1" smtClean="0">
                <a:latin typeface="Times New Roman" pitchFamily="18" charset="0"/>
                <a:cs typeface="Times New Roman" pitchFamily="18" charset="0"/>
              </a:rPr>
              <a:t>умовнорефлекторної</a:t>
            </a:r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 діяльності носять назву стереотипи (постійної послідовності). Тимчасові зв'язки, що виникають при різноманітних формах діяльності організму, утворюють певну функціональну систему, звану динамічним стереотипом 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Всі тварини здатні виробляти пристосувальні реакції до нового середовища і умов існування на основі утворення тимчасових зв'язків. Якщо при впливі ззовні внутрішні реакції організму, координовані корою головного мозку, можуть виражатися в посиленні або уповільненні діяльності серця, підвищення або зниження обміну речовин і так далі, то зовнішні реакції виражаються зміною м'язової діяльності.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Вивчення індивідуальних особливостей нервової системи живого організму дозволило І.П. Павлову створити класифікацію типів вищої нервової діяльності. За цією класифікацією тварини, в тому числі і коні, мають чотири основних типи вищої нервової діяльності, що характеризуються силою, врівноваженістю і рухливістю нервових процесів.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Під силою нервової системи коні розуміється її здатність управляти всіма функціями організму при напруженій роботі в обстановці сильних зовнішніх подразників. Це як би міцність нервової системи.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Врівноваженість визначається злагодженістю взаємодії збуджувальних і гальмівних процесів. Вона особливо важлива при напруженій ритмічній роботі, під час якої взаємодіє велика кількість збуджувальних і гальмівних процесів , що змінюють один одного в численних пунктах кори головного мозку коні. Сильне, добре розвинене внутрішнє гальмування - основа врівноваженості нервової системи.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5600" dirty="0" smtClean="0">
                <a:latin typeface="Times New Roman" pitchFamily="18" charset="0"/>
                <a:cs typeface="Times New Roman" pitchFamily="18" charset="0"/>
              </a:rPr>
              <a:t>Рухливість процесів вищої нервової діяльності визначає здатність тварини до швидкої перебудови різних умовно - рефлекторних зв'язків, привчання його до нової обстановки.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346050"/>
          </a:xfrm>
        </p:spPr>
        <p:txBody>
          <a:bodyPr>
            <a:noAutofit/>
          </a:bodyPr>
          <a:lstStyle/>
          <a:p>
            <a:r>
              <a:rPr lang="uk-UA" sz="2800" dirty="0" smtClean="0"/>
              <a:t>Зміст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Вступ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Енергетичне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язової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2. Рухова гіпоксія і механізми адаптації до неї.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3.Фізіологічна характеристика різних робіт скакових коней.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4. Регуляція і 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взаємозв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800" dirty="0" err="1" smtClean="0">
                <a:latin typeface="Times New Roman" pitchFamily="18" charset="0"/>
                <a:cs typeface="Times New Roman" pitchFamily="18" charset="0"/>
              </a:rPr>
              <a:t>язок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 фізіологічних функцій.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Фізіологічні механізми формування рухових навичок і якостей у коней.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Висновок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2800" dirty="0" smtClean="0">
                <a:latin typeface="Times New Roman" pitchFamily="18" charset="0"/>
                <a:cs typeface="Times New Roman" pitchFamily="18" charset="0"/>
              </a:rPr>
              <a:t>Список використаних джерел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>
                <a:solidFill>
                  <a:schemeClr val="accent1"/>
                </a:solidFill>
              </a:rPr>
              <a:t>взаємозвязок</a:t>
            </a:r>
            <a:r>
              <a:rPr lang="uk-UA" sz="2400" dirty="0">
                <a:solidFill>
                  <a:schemeClr val="accent1"/>
                </a:solidFill>
              </a:rPr>
              <a:t> 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Autofit/>
          </a:bodyPr>
          <a:lstStyle/>
          <a:p>
            <a:r>
              <a:rPr lang="en-US" sz="1200" dirty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тип - сильний урівноважений рухливий - володіє великою силою і врівноваженістю збуджувального і гальмівного процесів при гарній їх рухливості. У коней цього типу швидко утворюються і втрачаються умовні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рефлекси,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легко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виробляються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всі види внутрішнього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гальмування.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Більшість коней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покійні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і досить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енергійні.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На зміну обстановки реагують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жваво,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цікавістю,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швидко заспокоюються. Характерна риса цих тварин - сміливість. У їзді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спокійні,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проте багато хто, особливо на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стрибках,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вимагають енергійного </a:t>
            </a:r>
            <a:r>
              <a:rPr lang="uk-UA" sz="1200" dirty="0" err="1" smtClean="0">
                <a:latin typeface="Times New Roman" pitchFamily="18" charset="0"/>
                <a:cs typeface="Times New Roman" pitchFamily="18" charset="0"/>
              </a:rPr>
              <a:t>посилу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Після важких випробувань швидко відновлюють свою форму.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II тип - сильний урівноважений малорухливий - тобто володіє силою і врівноваженістю нервових процесів при малій їх рухливості. У коней цього типу утворюються міцні умовні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рефлекси.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Зміна одного нервового процесу іншим здійснюється дуже повільно. Тварини спокійні при їх чищенні та прибирання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денників.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При зміні обстановки повільно звикають і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освоюються,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тому у них відзначається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лякливість.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Після важких випробувань повільно відновлюють свою форму.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III тип - сильний неврівноважений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«нестримний»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- характеризується різким переважанням процесу збудження над процесом гальмування. У коней цього типу швидко утворюються умовні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рефлекси.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Коні в більшості енергійні. У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денниках,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при прибирання та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чищенні,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строгі і полохливі . При зміні обстановки всі реакції виражені дуже різко.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IV тип слабкий - характеризується слабкою силою як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збудливого,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так і гальмівного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процесів.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Тварини цього типу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легко піддаються зовнішньому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гальмуванню.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При дії сильних подразників у них швидко розвивається позамежне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гальмування.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Коні цього типу болісно реагують на зміну обстановки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(сильне збудження,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відмова від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корму,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потіння і т.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д. ).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схильні до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опору,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часто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закидають.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Крім перерахованих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типів,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можуть зустрічатися і різні проміжні варіанти. Знання типологічних особливостей вищої нервової діяльності дає можливість вести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продуману,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цілеспрямовану підготовку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коня до змагань.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Рефлекторна теорія має лінійний принцип пояснення поширення збудження від подразника в центральну нервову систему і на периферичний кінець рефлекторної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дуги,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що приводить до скорочення м'язів. В принципі вона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передбачає,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що дія повинна бути відразу правильним. Але в природі часто буває необхідно отримати сигнал про результат виконаної дії на основі зворотного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зв'язку.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У цьому відношенні сучасна теорія функціональних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систем,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розроблена П. К.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Анохіним,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все ширше залучається для розуміння різних сторін життєдіяльності та поведінки тварин.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Діяльність функціональної системи базується на </a:t>
            </a:r>
            <a:r>
              <a:rPr lang="uk-UA" sz="1200" dirty="0" err="1" smtClean="0">
                <a:latin typeface="Times New Roman" pitchFamily="18" charset="0"/>
                <a:cs typeface="Times New Roman" pitchFamily="18" charset="0"/>
              </a:rPr>
              <a:t>афферентному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 синтезі, обробці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 центральній нервовій системі організму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інформації що надходить,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необхідної для вироблення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програми, </a:t>
            </a:r>
            <a:r>
              <a:rPr lang="uk-UA" sz="1200" dirty="0">
                <a:latin typeface="Times New Roman" pitchFamily="18" charset="0"/>
                <a:cs typeface="Times New Roman" pitchFamily="18" charset="0"/>
              </a:rPr>
              <a:t>в якій передбачається координація численних рухових елементів майбутніх </a:t>
            </a:r>
            <a:r>
              <a:rPr lang="uk-UA" sz="1200" dirty="0" smtClean="0">
                <a:latin typeface="Times New Roman" pitchFamily="18" charset="0"/>
                <a:cs typeface="Times New Roman" pitchFamily="18" charset="0"/>
              </a:rPr>
              <a:t>дій.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  <a:p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 smtClean="0">
                <a:solidFill>
                  <a:schemeClr val="accent1"/>
                </a:solidFill>
              </a:rPr>
              <a:t>взаємозв</a:t>
            </a:r>
            <a:r>
              <a:rPr lang="en-US" sz="2400" dirty="0" smtClean="0">
                <a:solidFill>
                  <a:schemeClr val="accent1"/>
                </a:solidFill>
              </a:rPr>
              <a:t>’</a:t>
            </a:r>
            <a:r>
              <a:rPr lang="uk-UA" sz="2400" dirty="0" err="1" smtClean="0">
                <a:solidFill>
                  <a:schemeClr val="accent1"/>
                </a:solidFill>
              </a:rPr>
              <a:t>язок</a:t>
            </a:r>
            <a:r>
              <a:rPr lang="uk-UA" sz="2400" dirty="0" smtClean="0">
                <a:solidFill>
                  <a:schemeClr val="accent1"/>
                </a:solidFill>
              </a:rPr>
              <a:t> </a:t>
            </a:r>
            <a:r>
              <a:rPr lang="uk-UA" sz="2400" dirty="0">
                <a:solidFill>
                  <a:schemeClr val="accent1"/>
                </a:solidFill>
              </a:rPr>
              <a:t>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Autofit/>
          </a:bodyPr>
          <a:lstStyle/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Важливим елементом аферентного синтезу є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пам'ять,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 поняття якої входить сукупність процесів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фіксації,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зберігання та вилучення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інформації,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одержуваної нервовою системою організму протягом його життя.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err="1">
                <a:latin typeface="Times New Roman" pitchFamily="18" charset="0"/>
                <a:cs typeface="Times New Roman" pitchFamily="18" charset="0"/>
              </a:rPr>
              <a:t>Умовнорефлекторні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зв'язку,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є основою рухових навичок спортивних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коней,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утворюються у вищих відділах центральної нервової системи та вкарбовуються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спочатку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у вигляді короткострокової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(оперативної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пам'яті,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яка потім протягом декількох годин трансформується в довготривалу.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виконанні дії одночасно відбувається оцінка його результату за рахунок зворотного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зв'язку,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повідомляє про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те,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відбувається на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периферії,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який корисний результат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отримано?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достатній цей результат для задоволення потреб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організму?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Зворотній зв'язок несе в собі інформацію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всіх головних параметрах результатів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дії,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 в центральних апаратах нервової системи відбувається процес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звірення. Чи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зходяться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параметри результату дії з параметрами прийнятого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рішення.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Сукупність наведених компонентів академік П. К. Анохін назвав функціональною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системою.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Рухова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активність коня є фізіологічно домінуючою формою прояву її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життєдіяльності,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 рухові нервові центри, які здійснюють функцію координації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рухів,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досягають виключно високого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розвитку.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Кожне скорочення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м'яза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 взагалі будь-яка діяльність будь-якого робочого органу обумовлюється збудженим станом відповідного нервового центру , що посилає до нього імпульси збудження. Коли ж цей центр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(група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клітин у центральній нервовій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системі)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переходить у загальмований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стан,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відповідний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м'яз розслабляється.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Наприклад,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біжить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риссю, скаче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галопом або здійснює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стрибок,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сотні м'язів і сухожиль функціонують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координовано, злагоджено.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У кожен момент одні м'язи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скорочуються,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інші -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розслабляються,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 в наступний момент діє вже інша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комбінація.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цьому узгодження виробляється взаємодією відповідних нервових центрів. Імпульси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збудження,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викликають скорочення сотень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приходять до них з центральної нервової системи в чітко координованої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послідовності.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Інтенсивна м'язова діяльність коні на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рисі,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на галопі і особливо в такий напружений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момент,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як поштовх при виконанні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стрибка,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потребує великої функціональної активності збуджувального процесу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360040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>
                <a:solidFill>
                  <a:schemeClr val="accent1"/>
                </a:solidFill>
              </a:rPr>
              <a:t>взаємозв</a:t>
            </a:r>
            <a:r>
              <a:rPr lang="en-US" sz="2400" dirty="0">
                <a:solidFill>
                  <a:schemeClr val="accent1"/>
                </a:solidFill>
              </a:rPr>
              <a:t>’</a:t>
            </a:r>
            <a:r>
              <a:rPr lang="uk-UA" sz="2400" dirty="0" err="1">
                <a:solidFill>
                  <a:schemeClr val="accent1"/>
                </a:solidFill>
              </a:rPr>
              <a:t>язок</a:t>
            </a:r>
            <a:r>
              <a:rPr lang="uk-UA" sz="2400" dirty="0">
                <a:solidFill>
                  <a:schemeClr val="accent1"/>
                </a:solidFill>
              </a:rPr>
              <a:t> 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264696"/>
          </a:xfrm>
        </p:spPr>
        <p:txBody>
          <a:bodyPr>
            <a:no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Роль збуджувального процесу в центральній нервовій системі коні зазвичай не викликає сумнівів. Водночас розуміння функцій гальмівного процесу набагато складніше. Ще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І.П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. Павлов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вказував,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що ці два протилежні процеси однаково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важливі,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однаково істотні в нервової діяльності організму.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здійснення акту руху необхідно не тільки скорочення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що настає в моменти збудженого стану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центрів,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але і своєчасне їх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розслаблення.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Також і для здійснення дихальної функції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важливо,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щоб збудженню центру вдиху відповідало гальмування центру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видиху,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а збудженню центру видиху - гальмування центру вдиху. Тільки тоді може відбуватися якась корисна для організму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діяльність,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коли вона протікає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координовано,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тобто коли збудливий і гальмівної процеси послідовно змінюють один одного у відповідних нервових центрах.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У коней збудливий процес винятково швидко розвивається. Цьому сприяє вся обстановка змагань : різні умовно - рефлекторні сигнали передстартового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стану,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що пробігають повз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коні,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обстановка іподрому або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поля,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музика і шум на заповнених публікою трибунах і т. д.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У цих умовах надмірне збудження для нервової системи коні - негативний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фактор,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оскільки внаслідок випадання гальмівної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фази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порушується координація рухів і якісно виконати спортивне вправу тварина не може.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Тому розвиток гальмівного процесу вимагає від нервової системи коні значного напруження і відповідної тренованості 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288032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Регуляція і </a:t>
            </a:r>
            <a:r>
              <a:rPr lang="uk-UA" sz="2400" dirty="0" err="1">
                <a:solidFill>
                  <a:schemeClr val="accent1"/>
                </a:solidFill>
              </a:rPr>
              <a:t>взаємозв</a:t>
            </a:r>
            <a:r>
              <a:rPr lang="en-US" sz="2400" dirty="0">
                <a:solidFill>
                  <a:schemeClr val="accent1"/>
                </a:solidFill>
              </a:rPr>
              <a:t>’</a:t>
            </a:r>
            <a:r>
              <a:rPr lang="uk-UA" sz="2400" dirty="0" err="1">
                <a:solidFill>
                  <a:schemeClr val="accent1"/>
                </a:solidFill>
              </a:rPr>
              <a:t>язок</a:t>
            </a:r>
            <a:r>
              <a:rPr lang="uk-UA" sz="2400" dirty="0">
                <a:solidFill>
                  <a:schemeClr val="accent1"/>
                </a:solidFill>
              </a:rPr>
              <a:t> фізіологічних функцій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264696"/>
          </a:xfrm>
        </p:spPr>
        <p:txBody>
          <a:bodyPr>
            <a:noAutofit/>
          </a:bodyPr>
          <a:lstStyle/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Спортсмени та тренери повинні обрати такий стиль роботи з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конем,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при якому засобами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виїздки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тренування і вироблення корисних умовно - рефлекторних навиків зміцнюється взаємодія нервових процесів . При цьому слід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пам'ятати,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чим інтенсивніше відбувається в організмі будь-яка координована діяльність, тим більшої напруги вона вимагає і від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збудливого,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 від гальмівного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процесів.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Фізіологічна діяльність організму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коня в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тій чи іншій мірі пов'язана з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рухом,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 всі нервові центри найтіснішим чином взаємодіють з руховим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аналізатором.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Інформаційні зв'язки рухового аналізатора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з усіма іншими центрами знаходять своє відображення в більшості її умовних і безумовних реакцій. Тому функціональний стан рухового аналізатора певною мірою може відображати характер координаційних взаємовідносин в організмі.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коней відзначені такі основні форми функціонального стану центральної нервової системи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1) висока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активність процесів збудження 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гальмування,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коли спостерігається адекватність і чіткість відповідних реакцій коні на застосовувані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подразники,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і відсутність будь-яких додаткових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явищ 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2) достатня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активність процесів збудження 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гальмування,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оли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адекватним і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чітким,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добре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координованим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відповідям супроводжують незначні додаткові реакції 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3) переважання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активності гальмівного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процесу,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виражається в поступовому згасанні відповідних реакцій 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4) переважання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активності збуджувального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процесу,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коли має місце посилення відповідних рефлекторних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відповідей,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а також наявність елементів загального рухового порушення ;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5) перезбудження стан,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коли мають місце сильні і багаторазові невідповідні рефлекторні відповіді 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Ці форми функціонального стану рухового аналізатора однаково притаманні коням обох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статей,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всіх віків і різних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порід,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що знаходяться у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тренінгу.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Виявлено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​​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корелятивний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взаємозв'язок функціонального стану рухового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аналізатора,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кисневотранспортної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 і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дихальної функцій крові у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швидкоалюрних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коней на різних етапах тренування та виступів у 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змаганнях,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свідчить про </a:t>
            </a:r>
            <a:r>
              <a:rPr lang="uk-UA" sz="1400" dirty="0" err="1" smtClean="0">
                <a:latin typeface="Times New Roman" pitchFamily="18" charset="0"/>
                <a:cs typeface="Times New Roman" pitchFamily="18" charset="0"/>
              </a:rPr>
              <a:t>складнийі</a:t>
            </a:r>
            <a:r>
              <a:rPr lang="uk-UA" sz="1400" dirty="0" smtClean="0">
                <a:latin typeface="Times New Roman" pitchFamily="18" charset="0"/>
                <a:cs typeface="Times New Roman" pitchFamily="18" charset="0"/>
              </a:rPr>
              <a:t> різноманітний процес </a:t>
            </a:r>
            <a:r>
              <a:rPr lang="uk-UA" sz="1400" dirty="0">
                <a:latin typeface="Times New Roman" pitchFamily="18" charset="0"/>
                <a:cs typeface="Times New Roman" pitchFamily="18" charset="0"/>
              </a:rPr>
              <a:t>регуляторних взаємовідносин в їх організмі.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  <a:p>
            <a:endParaRPr lang="ru-RU" sz="11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en-US" sz="2400" dirty="0" smtClean="0">
                <a:solidFill>
                  <a:schemeClr val="accent1"/>
                </a:solidFill>
              </a:rPr>
              <a:t>5.</a:t>
            </a:r>
            <a:r>
              <a:rPr lang="uk-UA" sz="2400" dirty="0" smtClean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6192688"/>
          </a:xfrm>
        </p:spPr>
        <p:txBody>
          <a:bodyPr>
            <a:noAutofit/>
          </a:bodyPr>
          <a:lstStyle/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Фізіологія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рухового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апарату - невід'ємна частина загальної фізіології організму як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цілого,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в його постійній взаємодії із зовнішнім і внутрішнім середовищем 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Рухові акти , як і всі інші види діяльності живого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організму,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є прояв функцій цілого організму. При цьому спостерігається узгодження функцій різних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органів,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регульований і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координований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центральною нервовою системою.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Навіть самий простий рух тварини з'являється в результаті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складної,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інтегрованої діяльності його центральної нервової системи. Завдання тренерів - розвинути ці якості нервової системи з керівництву усіма функціями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організму,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і в першу чергу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руховими.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Коні мають різні форми поступального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руху,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звані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алюри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Розрізняють ходи природні і штучні. Основними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природніми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 err="1" smtClean="0">
                <a:latin typeface="Times New Roman" pitchFamily="18" charset="0"/>
                <a:cs typeface="Times New Roman" pitchFamily="18" charset="0"/>
              </a:rPr>
              <a:t>алюрами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є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крок,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рись і галоп. </a:t>
            </a:r>
            <a:endParaRPr lang="uk-UA" sz="17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Крок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- найбільш повільний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алюр,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який характеризується почерговим обпиранням всіх кінцівок. Рух кроком починається з поштовху одній із задніх кінцівок , наприклад правою. Надалі від землі відштовхується права передня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кінцівка,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потім діагональна їй ліва задня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і, нарешті,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ліва передня і т. д. Крок буває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нормальний,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коли задні ноги коня ступають в слід передніх ;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укорочений,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коли слід задніх ніг не досягає сліду передніх , і подовжений , коли слід задніх ніг перекриває слід передніх . В останньому випадку спостерігається момент обпирання на дві кінцівки однієї сторони.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Коні верхових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порід,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мають нормальний або подовжений крок. Довжина кроку у них зазвичай коливається від 0,8 до 1,2 </a:t>
            </a:r>
            <a:r>
              <a:rPr lang="uk-UA" sz="1700" dirty="0" smtClean="0">
                <a:latin typeface="Times New Roman" pitchFamily="18" charset="0"/>
                <a:cs typeface="Times New Roman" pitchFamily="18" charset="0"/>
              </a:rPr>
              <a:t>м, </a:t>
            </a:r>
            <a:r>
              <a:rPr lang="uk-UA" sz="1700" dirty="0">
                <a:latin typeface="Times New Roman" pitchFamily="18" charset="0"/>
                <a:cs typeface="Times New Roman" pitchFamily="18" charset="0"/>
              </a:rPr>
              <a:t>швидкість до 6-8 км на годину.</a:t>
            </a:r>
            <a:endParaRPr lang="ru-RU" sz="1700" dirty="0">
              <a:latin typeface="Times New Roman" pitchFamily="18" charset="0"/>
              <a:cs typeface="Times New Roman" pitchFamily="18" charset="0"/>
            </a:endParaRPr>
          </a:p>
          <a:p>
            <a:endParaRPr lang="ru-RU" sz="17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976664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Рись - алюр з фазою вільного польоту з діагональним обпиранням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кінцівок,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наприклад, правої задньої і лівої передньої, а потім навпаки. Між діагональним обпиранням копит об землю спостерігається фаза підвисання. Рись буває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нормальна,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укорочена і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прискорена.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Довжина кроку нормальної рисі приблизно дорівнює 2,5 м, а швидкість 11 - 13 км на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годину.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Жвава рись,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яка спостерігається у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рисаків -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певною мірою штучний алюр.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Галоп - найшвидший стрибкоподібний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алюр,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що має обпирання в три темпу з фазою вільного польоту. Послідовність зміни ніг при галопі наступна: спочатку кінь спирається на одну задню кінцівку, потім на іншу задню і протилежну їй передню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і, нарешті,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на іншу передню кінцівку. Розрізняють галоп з правої і з лівої ноги. При галопі з правої ноги вся вага тіла лягає на ліву задню кінцівку, потім на праву задню і ліву передню і потім на праву передню кінцівку. При галопі з лівої ноги спостерігається інша послідовність - спочатку йде обпирання на праву задню, потім на ліву задню і праву передню і далі на ліву передню 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При русі по колу кінь звичайно йде з внутрішньої ноги, тобто якщо рухається наліво, то з лівого, а якщо праворуч, то з правої ноги. Рух по колу із зовнішньої ноги називається </a:t>
            </a:r>
            <a:r>
              <a:rPr lang="uk-UA" sz="6000" dirty="0" err="1">
                <a:latin typeface="Times New Roman" pitchFamily="18" charset="0"/>
                <a:cs typeface="Times New Roman" pitchFamily="18" charset="0"/>
              </a:rPr>
              <a:t>контргалопом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Швидкість на галопі може бути різною. Дуже тихий, короткий галоп, називається </a:t>
            </a:r>
            <a:r>
              <a:rPr lang="uk-UA" sz="6000" u="sng" dirty="0" smtClean="0">
                <a:latin typeface="Times New Roman" pitchFamily="18" charset="0"/>
                <a:cs typeface="Times New Roman" pitchFamily="18" charset="0"/>
              </a:rPr>
              <a:t>манежним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Його зазвичай використовують в виїзд</a:t>
            </a:r>
            <a:r>
              <a:rPr lang="ru-RU" sz="6000" dirty="0" err="1">
                <a:latin typeface="Times New Roman" pitchFamily="18" charset="0"/>
                <a:cs typeface="Times New Roman" pitchFamily="18" charset="0"/>
              </a:rPr>
              <a:t>ц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і коня. У скаковому тренінгу застосовують два види руху галопом - </a:t>
            </a:r>
            <a:r>
              <a:rPr lang="uk-UA" sz="6000" u="sng" dirty="0" err="1">
                <a:latin typeface="Times New Roman" pitchFamily="18" charset="0"/>
                <a:cs typeface="Times New Roman" pitchFamily="18" charset="0"/>
              </a:rPr>
              <a:t>кентер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, швидкість якого коливається від 2 до 3 хв. 1 км, і жвавий галоп, або </a:t>
            </a:r>
            <a:r>
              <a:rPr lang="uk-UA" sz="6000" u="sng" dirty="0">
                <a:latin typeface="Times New Roman" pitchFamily="18" charset="0"/>
                <a:cs typeface="Times New Roman" pitchFamily="18" charset="0"/>
              </a:rPr>
              <a:t>кар'єр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,  в повний мах коні, з граничною або близькою до граничної швидкістю. При русі кар'єром обидві задні ноги виробляють поштовх майже одночасно, і чутно два удару об землю, хоча </a:t>
            </a:r>
            <a:r>
              <a:rPr lang="uk-UA" sz="6000" dirty="0" err="1" smtClean="0">
                <a:latin typeface="Times New Roman" pitchFamily="18" charset="0"/>
                <a:cs typeface="Times New Roman" pitchFamily="18" charset="0"/>
              </a:rPr>
              <a:t>кінографічні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дослідження свідчать про наявність трьох темпів. Рух жвавим галопом зі швидкістю на 15 - 20 з тихіше граничної називають </a:t>
            </a:r>
            <a:r>
              <a:rPr lang="uk-UA" sz="6000" u="sng" dirty="0" err="1" smtClean="0">
                <a:latin typeface="Times New Roman" pitchFamily="18" charset="0"/>
                <a:cs typeface="Times New Roman" pitchFamily="18" charset="0"/>
              </a:rPr>
              <a:t>розмашкою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. Довжина </a:t>
            </a:r>
            <a:r>
              <a:rPr lang="uk-UA" sz="6000" dirty="0" smtClean="0">
                <a:latin typeface="Times New Roman" pitchFamily="18" charset="0"/>
                <a:cs typeface="Times New Roman" pitchFamily="18" charset="0"/>
              </a:rPr>
              <a:t>маху </a:t>
            </a:r>
            <a:r>
              <a:rPr lang="uk-UA" sz="6000" dirty="0">
                <a:latin typeface="Times New Roman" pitchFamily="18" charset="0"/>
                <a:cs typeface="Times New Roman" pitchFamily="18" charset="0"/>
              </a:rPr>
              <a:t>на баскому галопі становить зазвичай 6-7 м і більше, а швидкість у чистокровних коней близько 1 хв. 1 км. 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832648"/>
          </a:xfrm>
        </p:spPr>
        <p:txBody>
          <a:bodyPr>
            <a:noAutofit/>
          </a:bodyPr>
          <a:lstStyle/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Важливе значення при тренуванні коні мають такі умовно - рефлекторні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реакції,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які обумовлюють можливість виникнення за механізмом тимчасових зв'язків нових форм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руху,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званих руховими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навичками,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наприклад стрибок.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Отже,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руховий навик являє собою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придбану,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суворо координовану реакцію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організму,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вироблену вправами. Його утворення проходить через кілька стадій з усіма основними закономірностями умовно - рефлекторної діяльності. На першому етапі навчання в корі головного мозку коні відбувається одночасне збудження великого числа нервових центрів (явище генералізації ) при недостатньому розвитку внутрішнього гальмування , що виражається в нечіткій координації рухів. На цій стадії необхідно оберігати ці навички в нервовій системі коні від надмірних ускладнень і больових впливів.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Другий етап формування характеризується його спеціалізацією у зв'язку з концентрацією збудження і розвитком внутрішнього гальмування. Процес диференціювання приводить до уточнення всіх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рухів.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Однак на цьому етапі наявні координаційні зв'язки ще недостатньо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міцні,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внаслідок чого нерідкі зриви і прояв помилок у рухах.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На останньому етапі координація досягає свого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розвитку,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забезпечуючи чітку узгодженість діяльності різних м'язових груп. Рухи при цьому стають точними і </a:t>
            </a:r>
            <a:r>
              <a:rPr lang="uk-UA" sz="1800" dirty="0" smtClean="0">
                <a:latin typeface="Times New Roman" pitchFamily="18" charset="0"/>
                <a:cs typeface="Times New Roman" pitchFamily="18" charset="0"/>
              </a:rPr>
              <a:t>економічними, </a:t>
            </a:r>
            <a:r>
              <a:rPr lang="uk-UA" sz="1800" dirty="0">
                <a:latin typeface="Times New Roman" pitchFamily="18" charset="0"/>
                <a:cs typeface="Times New Roman" pitchFamily="18" charset="0"/>
              </a:rPr>
              <a:t>свого роду автоматизованими 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Autofit/>
          </a:bodyPr>
          <a:lstStyle/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У формуванні рухових навичок коні беруть участь роздратування, які у її центральну нервову систему з усіх її зовнішніх рецепторів (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зоровий,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слуховий і т.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д. ), а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також рецепторів, що знаходяться у внутрішніх органах і розташованих в м'язах. У процесі повторних тренувань ці імпульси набувають сигнальне значення для прояву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відповідних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реакцій.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Рухові навички можуть зберігатися певний час без відповідного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тренування.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Як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правило,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стійкими є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навички,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найбільш розвинені і добре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закріплені.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Чітке виконання рухової навички в чому залежить від втоми під час роботи. Стомлена кінь втрачає здатність до координації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рухів,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особливо таких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складних,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як стрибок.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На виконання складних рухових актів може впливати також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розминка,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значення якої для створення оптимальних умов вкрай велике.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Разом з формуванням рухових навичок розвиваються і рухові якості у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коня,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а саме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сила,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швидкість і витривалість. Ці якості обумовлені як </a:t>
            </a:r>
            <a:r>
              <a:rPr lang="uk-UA" sz="1500" dirty="0" err="1" smtClean="0">
                <a:latin typeface="Times New Roman" pitchFamily="18" charset="0"/>
                <a:cs typeface="Times New Roman" pitchFamily="18" charset="0"/>
              </a:rPr>
              <a:t>анатомо-морфологічними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 біохімічними будовою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організму,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так і координаційними відносинами в центральній нервовій системі.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Сила , що виражає ступінь напруги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не є незмінною величиною. У результаті тренування силові якості організму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підвищуються,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а після припинення її - зменшуються. Для розвитку сили велике значення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має,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 одного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боку,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вироблення в корі великих півкуль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умовно-рефлекторних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зв'язків, що сприяють при русі розвитку більшої напруги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іншого-структурні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та біохімічні зміни м'язових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волокон,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що утворюються під час роботи під дією продуктів обміну речовин.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У процесі тренування відбуваються потовщення м'язових волокон і зміна їх хімізму : збільшується вміст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глікогену,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креатину і </a:t>
            </a:r>
            <a:r>
              <a:rPr lang="uk-UA" sz="1500" dirty="0" err="1" smtClean="0">
                <a:latin typeface="Times New Roman" pitchFamily="18" charset="0"/>
                <a:cs typeface="Times New Roman" pitchFamily="18" charset="0"/>
              </a:rPr>
              <a:t>фосфогену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а також структурних білків м'язи -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міозину, актину, </a:t>
            </a:r>
            <a:r>
              <a:rPr lang="uk-UA" sz="1500" dirty="0" err="1" smtClean="0">
                <a:latin typeface="Times New Roman" pitchFamily="18" charset="0"/>
                <a:cs typeface="Times New Roman" pitchFamily="18" charset="0"/>
              </a:rPr>
              <a:t>актиміозину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Значно підвищується і ферментативна активність скорочувальних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білків,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що веде до більш швидкої мобілізації хімічної енергії фосфорних сполук, які у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м'язі,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і перетворенню її в механічну енергію. Прогресивні зміни в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м'язах,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отже,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і розвиток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сили,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залежать від величини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навантаження, </a:t>
            </a:r>
            <a:r>
              <a:rPr lang="uk-UA" sz="1500" dirty="0">
                <a:latin typeface="Times New Roman" pitchFamily="18" charset="0"/>
                <a:cs typeface="Times New Roman" pitchFamily="18" charset="0"/>
              </a:rPr>
              <a:t>темпу і тривалості </a:t>
            </a:r>
            <a:r>
              <a:rPr lang="uk-UA" sz="1500" dirty="0" smtClean="0">
                <a:latin typeface="Times New Roman" pitchFamily="18" charset="0"/>
                <a:cs typeface="Times New Roman" pitchFamily="18" charset="0"/>
              </a:rPr>
              <a:t>роботи.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  <a:p>
            <a:endParaRPr lang="ru-RU" sz="15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544616"/>
          </a:xfrm>
        </p:spPr>
        <p:txBody>
          <a:bodyPr>
            <a:no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Швидкість - це якість, що є не тільки характеристикою жвавості руху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коня,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але й характеристикою м'язового скорочення і реакції організму на певні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подразнення.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Швидкість обумовлена ​​рухливістю нервових процесів в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організмі,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швидкістю і силою скорочення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беруть участь в русі.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Особливістю тимчасових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зв'язків,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забезпечують різні форми швидкості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реакцій,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є формування високої рухливості процесів збудження 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гальмування,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забезпечують швидку зміну одних рухових координації іншими. Розвиток швидкості зачіпає і біохімічні процеси в організмі. Швидкість м'язового скорочення залежить від швидкості мобілізації хімічної енергії в м'язовому волокні і перетворення її в механічну енергію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скорочення.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Адаптація організму до швидкісної роботи найкращим чином відбувається при напружених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тренуваннях,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викликають значну мобілізацію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нервово-м'язової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діяльності та інтенсивне протікання енергетичних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процесів.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При цьому під час виконання швидкісних вправ завжди виникає та чи інша ступінь гіпоксії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(недолік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кисню).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Швидкісні вправи, виконувані в умовах певної кисневої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заборгованості,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впливають на розвиток компенсаторних функцій організму найбільш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різнобічно.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Насамперед вони сприяють розвитку анаеробних механізмів </a:t>
            </a:r>
            <a:r>
              <a:rPr lang="uk-UA" sz="1600" dirty="0" err="1">
                <a:latin typeface="Times New Roman" pitchFamily="18" charset="0"/>
                <a:cs typeface="Times New Roman" pitchFamily="18" charset="0"/>
              </a:rPr>
              <a:t>ресинтезу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АТФ,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посилюють процеси аеробного окислення і синтезу тканинних білків.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При швидкісних навантаженнях збільшується в м'язах кількість глікогену і </a:t>
            </a:r>
            <a:r>
              <a:rPr lang="uk-UA" sz="1600" dirty="0" err="1" smtClean="0">
                <a:latin typeface="Times New Roman" pitchFamily="18" charset="0"/>
                <a:cs typeface="Times New Roman" pitchFamily="18" charset="0"/>
              </a:rPr>
              <a:t>фосфокреатину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грають важливу роль в біохімічній енергетиці м'язової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роботи.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157592" cy="504056"/>
          </a:xfrm>
        </p:spPr>
        <p:txBody>
          <a:bodyPr>
            <a:normAutofit fontScale="90000"/>
          </a:bodyPr>
          <a:lstStyle/>
          <a:p>
            <a:r>
              <a:rPr lang="uk-UA" sz="2400" dirty="0">
                <a:solidFill>
                  <a:schemeClr val="accent1"/>
                </a:solidFill>
              </a:rPr>
              <a:t>Фізіологічні механізми формування рухових навичок і якостей у коней</a:t>
            </a:r>
            <a:endParaRPr lang="ru-RU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Autofit/>
          </a:bodyPr>
          <a:lstStyle/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Витривалість - визначається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часом,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протягом якого підтримується працездатність на певному рівні. Найважливіша умова розвитку витривалості - тривале повторення певних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вправ,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при яких підвищується не тільки витривалість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м'язів,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беруть участь у виконанні певної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вправи,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але і витривалість організму в цілому (підвищення працездатності серцевого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м'яза,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накопичення запасів енергетичних речовин і т д.).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Величезне значення для розвитку витривалості організму мають функціональні зміни в стані нервової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системи,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рухового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апарату,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органів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кровообігу,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дихання 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виділення,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забезпечують організму можливість працювати інтенсивно протягом тривалого часу.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Умовно-рефлекторні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зв'язки, що виникають і закріплюються в процесі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тренування,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створюють умови, що підвищують стійкість нервових центрів до стомлення при м'язовій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роботі.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Витривалість буває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загальна,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під якою розуміють здатність коні тривалий час виконувати різні види робіт середньої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інтенсивності,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спеціальна,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характеризує тривалість виконання тієї чи іншої роботи певної напруженості (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наприклад, швидкісна),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яка виробляється за допомогою відповідних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прийомів,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головним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чином,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повторних навантажень високої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інтенсивності.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Розвиток рухових якостей і навичок - дві сторони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єдиного,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процесу вдосконалення рухової діяльності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коні,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які потрібно розглядати як взаємозв'язок форми і змісту рухової діяльності з усіма характерними для них відносинами. Тренери і вершники повинні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пам'ятати,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що з підвищенням рівня розвитку рухових якостей створюються передумови для створення </a:t>
            </a:r>
            <a:r>
              <a:rPr lang="uk-UA" sz="1600" dirty="0" smtClean="0">
                <a:latin typeface="Times New Roman" pitchFamily="18" charset="0"/>
                <a:cs typeface="Times New Roman" pitchFamily="18" charset="0"/>
              </a:rPr>
              <a:t>нових, </a:t>
            </a:r>
            <a:r>
              <a:rPr lang="uk-UA" sz="1600" dirty="0">
                <a:latin typeface="Times New Roman" pitchFamily="18" charset="0"/>
                <a:cs typeface="Times New Roman" pitchFamily="18" charset="0"/>
              </a:rPr>
              <a:t>більш досконалих форм руху.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428604"/>
            <a:ext cx="8183880" cy="1051560"/>
          </a:xfrm>
        </p:spPr>
        <p:txBody>
          <a:bodyPr>
            <a:normAutofit/>
          </a:bodyPr>
          <a:lstStyle/>
          <a:p>
            <a:r>
              <a:rPr lang="uk-UA" sz="2700" dirty="0"/>
              <a:t>ВСТУП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00034" y="928670"/>
            <a:ext cx="8286808" cy="4985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Всі процеси, що відбуваються в організмі тварини, в тому числі його зв'язок із зовнішнім середовищем, регулюються нервовою системою. Функціональна діяльність організму і його взаємодію з зовнішнім середовищем складаються з різних складних рефлекторних актів, які координуються тимчасовими зв'язками, що виникають у вищих відділах центральної нервової системи.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Роль центральної нервової системи, її основних процесів - збудження і гальмування - не обмежується тільки аналізом і синтезом відносин організму із зовнішнім середовищем. Не менш важливо її значення у регулюванні внутрішніх процесів в організмі. Якщо при впливі ззовні внутрішні реакції організму, координовані корою головного мозку, характеризуються посиленням або пониженням обміну речовин, кровообігу або дихання, то зовнішні - зміною м'язової діяльності. Це найбільш універсальна і важлива функція живого організму можлива лише за наявності певної енергії.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Autofit/>
          </a:bodyPr>
          <a:lstStyle/>
          <a:p>
            <a:r>
              <a:rPr lang="uk-UA" sz="2400" dirty="0" smtClean="0"/>
              <a:t>Висновок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Важливе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зн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ч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розвиту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витривалості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нізму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мають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y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нкці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льні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 с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тані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не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вової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apa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ту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рухових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,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op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ган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ів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oo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ігу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дихання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виділення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забезпечуючих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можливістю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працювати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інтенсивно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протягом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тривалого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часу.</a:t>
            </a:r>
          </a:p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Умовнорефлекторні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зв'язки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закріплюються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тренування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створюють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підвищують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стійкість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нервових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центрів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стомлення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м'язовій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Розвиток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рухових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якостей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вик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-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сторони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вдосконалення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рухової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коня,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слід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розглядати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взаємозв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язок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форми і вмісту рухової діяльності, з усіма характерними для 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нихвідношеннями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100" dirty="0" err="1" smtClean="0">
                <a:latin typeface="Times New Roman" pitchFamily="18" charset="0"/>
                <a:cs typeface="Times New Roman" pitchFamily="18" charset="0"/>
              </a:rPr>
              <a:t>Tp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ене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вершники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повинні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100" dirty="0" err="1" smtClean="0">
                <a:latin typeface="Times New Roman" pitchFamily="18" charset="0"/>
                <a:cs typeface="Times New Roman" pitchFamily="18" charset="0"/>
              </a:rPr>
              <a:t>пам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ятати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, що з підвищенням рівня розвитку  рухової діяльності виникають </a:t>
            </a:r>
            <a:r>
              <a:rPr lang="uk-UA" sz="2100" dirty="0" err="1" smtClean="0">
                <a:latin typeface="Times New Roman" pitchFamily="18" charset="0"/>
                <a:cs typeface="Times New Roman" pitchFamily="18" charset="0"/>
              </a:rPr>
              <a:t>предпосилки</a:t>
            </a:r>
            <a:r>
              <a:rPr lang="uk-UA" sz="2100" dirty="0" smtClean="0">
                <a:latin typeface="Times New Roman" pitchFamily="18" charset="0"/>
                <a:cs typeface="Times New Roman" pitchFamily="18" charset="0"/>
              </a:rPr>
              <a:t> для створення нових, більш досконалих форм руху. </a:t>
            </a:r>
            <a:endParaRPr lang="ru-RU" sz="21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Autofit/>
          </a:bodyPr>
          <a:lstStyle/>
          <a:p>
            <a:r>
              <a:rPr lang="uk-UA" sz="2400" dirty="0" smtClean="0"/>
              <a:t>Список використаних джерел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Тренинг и испытания скаковых лошадей/ А.А.Ласков,  А.В.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Афанасьэв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Балакшин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Э.М.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Пэрн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М.: Колос, 1982. – 222 с.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Линева Л.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Фізіологічні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тварин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Довідник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Акваріум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ЛТД, 2001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Пономаренко Н.Н., Черный Н.В. Коневодство. - X.: Эспада, 2001.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Работы по физиологии лошади / Научные труды ВНИИ Коневодства. - Т. - Рыбное: ВНИИК, 1966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Тренировка рысистых и верховых лошадей / Научные труды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ВНИИКоневодства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Т. 26. - Ч. 1. - Рыбное: ВНИИК, 1973.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К.И. Горело, А.А. Яковлев. Тренинг и испытания верховых лошадей . -  М.: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Сельхозгиз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1955. – 263 с.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Климке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Р. // Выездка молодой спортивной лошади / Пер. с нем. – М.: «АКВАРИУМ ЛТД», 2002. – 224 с.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8. Витт В.О. Практика и теория чистокровного коннозаводства. - М., 1957. - 272 с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Гопка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Б.М., Хоменко М.П., Павленко П.М.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Конярство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Підручник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К.: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Вища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освіта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2004.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10.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Драйнер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Д. Лошади и уход за ними. - Минск: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Белфаксиздатгруп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1997.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11. Ковалевская В.Б. Конь и всадник. - М.: Наука, 1977. - 151 с.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Коневодство: Справ. / А.А.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Ремзов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М.6 Колос, 1992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13.Конный спорт / Под ред. Эриха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Эзе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/ Пер. с нем. - М.: Физкультура и спорт, 1984.-282 с.</a:t>
            </a:r>
          </a:p>
          <a:p>
            <a:pPr>
              <a:lnSpc>
                <a:spcPct val="12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14.Коннозаводство и конный спорт / Под ред. Ю.Н.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Барминцева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- М.: Колос, 1972.-292 с.</a:t>
            </a:r>
          </a:p>
          <a:p>
            <a:pPr>
              <a:lnSpc>
                <a:spcPct val="120000"/>
              </a:lnSpc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15418" cy="404664"/>
          </a:xfrm>
        </p:spPr>
        <p:txBody>
          <a:bodyPr>
            <a:noAutofit/>
          </a:bodyPr>
          <a:lstStyle/>
          <a:p>
            <a:r>
              <a:rPr lang="uk-UA" sz="2400" dirty="0" smtClean="0"/>
              <a:t>1. </a:t>
            </a:r>
            <a:r>
              <a:rPr lang="ru-RU" sz="2400" dirty="0" err="1" smtClean="0"/>
              <a:t>Енергетичне</a:t>
            </a:r>
            <a:r>
              <a:rPr lang="ru-RU" sz="2400" dirty="0" smtClean="0"/>
              <a:t> </a:t>
            </a:r>
            <a:r>
              <a:rPr lang="ru-RU" sz="2400" dirty="0" err="1" smtClean="0"/>
              <a:t>забезпечення</a:t>
            </a:r>
            <a:r>
              <a:rPr lang="ru-RU" sz="2400" dirty="0" smtClean="0"/>
              <a:t> м</a:t>
            </a:r>
            <a:r>
              <a:rPr lang="en-US" sz="2400" dirty="0" smtClean="0"/>
              <a:t>’</a:t>
            </a:r>
            <a:r>
              <a:rPr lang="ru-RU" sz="2400" dirty="0" err="1" smtClean="0"/>
              <a:t>язової</a:t>
            </a:r>
            <a:r>
              <a:rPr lang="ru-RU" sz="2400" dirty="0" smtClean="0"/>
              <a:t> </a:t>
            </a:r>
            <a:r>
              <a:rPr lang="ru-RU" sz="2400" dirty="0" err="1" smtClean="0"/>
              <a:t>діяльності</a:t>
            </a:r>
            <a:endParaRPr lang="ru-RU" sz="2400" dirty="0"/>
          </a:p>
        </p:txBody>
      </p:sp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357158" y="375371"/>
            <a:ext cx="8319298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Постачання скорочувальних м'язів енергією відбувається при хімічних перетвореннях, що йдуть без участі кисню - анаеробний гліколіз - і за участі його - окисне (аеробне )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фосфорилювання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Кисень потрібний не тільки для аеробного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фосфорилювання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й для часткового окислення молочної кислоти (лактат) - кінцевого продукту анаеробного розщеплення глікогену.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Найбільше значення має окисне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фосфорилювання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так як воно дозволяє більш ефективно використовувати енергію хімічних перетворень в м'язах і тканинах. Анаеробні процеси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енергоутворення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включаються при браку кисню як допоміжний механізм. Таким чином, функція кисневого обміну полягає в утворенні енергії,  необхідної для різного роду фізіологічних процесів, у тому числі в скорочувальної діяльності м'язів.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Основні хімічні реакції енергетичних процесів відбуваються в особливій частині клітин (мітохондріях), куди надходить кисень.</a:t>
            </a:r>
            <a:r>
              <a:rPr kumimoji="0" lang="uk-UA" sz="16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 мітохондріях клітин утворюється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аденозинтрифосфорна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кислота (АТФ ), що є універсальною формою накопичення енергії в її фосфорних зв'язках. Трансформація хімічних реакцій за участю АТФ в механічну роботу здійснюється скорочувальним білковим матеріалом м'язів - актином і міозином. Складна білкова структура актоміозин під впливом АТФ здатна скорочуватися, а остання при цьому розпадається до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АДФ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АМФ (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аденозиндифосфорної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і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аденозинмонофосфорної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кислоти). Запаси АТФ в м'язової тканини обмежені, тому для виконання значної м'язової роботи потрібне постійне поповнення запасів цього з'єднання.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Відновлення (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ресинтез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 АТФ відбувається як за рахунок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макроергічних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сполук, які  є у м'язі (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креатинфосфат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),так і за рахунок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макроергічних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сполук, що утворюються в ній в процесі м'язової діяльності.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Креатинфосфат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має велике значення в процесах м'язового скорочення , граючи роль енергетичного депо. При цьому його депонуються здатність енергії вище, ніж у АТФ. Однак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креатинфосфат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не реагує з скорочувальною речовиною м'язів (актоміозином ), а вступає в реакцію лише з </a:t>
            </a:r>
            <a:r>
              <a:rPr kumimoji="0" lang="uk-UA" sz="160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АДФ</a:t>
            </a:r>
            <a:r>
              <a:rPr kumimoji="0" lang="uk-UA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7139136" cy="432048"/>
          </a:xfrm>
        </p:spPr>
        <p:txBody>
          <a:bodyPr>
            <a:normAutofit fontScale="90000"/>
          </a:bodyPr>
          <a:lstStyle/>
          <a:p>
            <a:r>
              <a:rPr lang="ru-RU" sz="2700" dirty="0" err="1" smtClean="0"/>
              <a:t>Енергетичне</a:t>
            </a:r>
            <a:r>
              <a:rPr lang="ru-RU" sz="2700" dirty="0" smtClean="0"/>
              <a:t> </a:t>
            </a:r>
            <a:r>
              <a:rPr lang="ru-RU" sz="2700" dirty="0" err="1" smtClean="0"/>
              <a:t>забезпечення</a:t>
            </a:r>
            <a:r>
              <a:rPr lang="ru-RU" sz="2700" dirty="0" smtClean="0"/>
              <a:t> </a:t>
            </a:r>
            <a:r>
              <a:rPr lang="en-US" sz="2700" dirty="0" smtClean="0"/>
              <a:t>’</a:t>
            </a:r>
            <a:r>
              <a:rPr lang="ru-RU" sz="2700" dirty="0" err="1" smtClean="0"/>
              <a:t>язової</a:t>
            </a:r>
            <a:r>
              <a:rPr lang="ru-RU" sz="2700" dirty="0" smtClean="0"/>
              <a:t> </a:t>
            </a:r>
            <a:r>
              <a:rPr lang="ru-RU" sz="2700" dirty="0" err="1" smtClean="0"/>
              <a:t>діяльності</a:t>
            </a:r>
            <a:endParaRPr lang="ru-RU" sz="27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976664"/>
          </a:xfrm>
        </p:spPr>
        <p:txBody>
          <a:bodyPr>
            <a:noAutofit/>
          </a:bodyPr>
          <a:lstStyle/>
          <a:p>
            <a:pPr marL="180340" indent="450215">
              <a:spcAft>
                <a:spcPts val="0"/>
              </a:spcAft>
            </a:pP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Ресинтез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АТФ за рахунок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макроергічних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фосфорних сполук, що утворюються в процесі м'язової діяльності, може здійснюватися шляхом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гліколітичного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і дихального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фосфорилювання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. </a:t>
            </a:r>
            <a:endParaRPr lang="ru-RU" sz="1600" dirty="0" smtClean="0"/>
          </a:p>
          <a:p>
            <a:pPr marL="180340" indent="450215">
              <a:spcAft>
                <a:spcPts val="0"/>
              </a:spcAft>
            </a:pP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Гліколітичне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фосфорилировання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, подібне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креатинкінозній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реакції, - анаеробний шлях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ресинтезу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АТФ. У зв'язку з тим, що вуглеводні запаси організму, особливо у верхових коней, досить великі, гліколіз може забезпечувати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ресинтез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АТФ тривалий час. </a:t>
            </a:r>
            <a:endParaRPr lang="ru-RU" sz="1600" dirty="0" smtClean="0"/>
          </a:p>
          <a:p>
            <a:pPr marL="180340" indent="450215">
              <a:spcAft>
                <a:spcPts val="0"/>
              </a:spcAft>
            </a:pP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Ресинтез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АТФ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гліколітичним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фосфорилированняи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є переважаючим при м'язових навантаженнях максимальної інтенсивності, коли з'являється різка невідповідність між сильно збільшеною потребою організму в кисні і обмеженими можливостями її задоволення. Кінцевий продукт анаеробного розпаду вуглеводів - молочна кислота. </a:t>
            </a:r>
            <a:endParaRPr lang="ru-RU" sz="1600" dirty="0" smtClean="0"/>
          </a:p>
          <a:p>
            <a:pPr marL="180340" indent="450215">
              <a:spcAft>
                <a:spcPts val="0"/>
              </a:spcAft>
            </a:pP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При максимальній активності м'язів утворюється надлишок молочної кислоти, </a:t>
            </a:r>
            <a:r>
              <a:rPr lang="uk-UA" sz="1600" dirty="0" err="1" smtClean="0">
                <a:solidFill>
                  <a:srgbClr val="000000"/>
                </a:solidFill>
                <a:latin typeface="Times New Roman"/>
              </a:rPr>
              <a:t>диффунуючої</a:t>
            </a:r>
            <a:r>
              <a:rPr lang="uk-UA" sz="1600" dirty="0" smtClean="0">
                <a:solidFill>
                  <a:srgbClr val="000000"/>
                </a:solidFill>
                <a:latin typeface="Times New Roman"/>
              </a:rPr>
              <a:t> в кров. Після максимальної роботи, наприклад після швидкої скачки або бігу, спостерігаються прискорене дихання і посилене в порівнянні з станом спокою споживання кисню. Підвищена кількість кисню, споживана у відновному періоді, називається кисневим боргом і витрачається на окислення в тканинах печінки і серця деякої частини надлишку молочної кислоти (до 1/ 4 ), що утворився в період максимальної м'язової активності. Інша частина надлишку молочної кислоти, що накопичилася в крові при швидкому бігу, знову перетворюється в печінці в глікоген. </a:t>
            </a:r>
            <a:endParaRPr lang="ru-RU" sz="11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20000"/>
              </a:lnSpc>
            </a:pPr>
            <a:endParaRPr lang="ru-RU" sz="1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216024"/>
          </a:xfrm>
        </p:spPr>
        <p:txBody>
          <a:bodyPr>
            <a:no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Енергетичне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забезпечення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м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’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язової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діяльності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>
            <a:normAutofit/>
          </a:bodyPr>
          <a:lstStyle/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Важливу роль в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м'язовії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 енергетиці відіграють процеси окислення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піровиноградної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 кислоти, що є попередником молочної кислоти при анаеробному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фосфорилированиі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. Велика частина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піровиноградної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 кислоти є основою для аеробного розщеплення вуглеводів та інших окислювальних реакцій . </a:t>
            </a:r>
            <a:endParaRPr lang="ru-RU" sz="1300" dirty="0" smtClean="0"/>
          </a:p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Обов'язкова умова аеробного окислення - хороше постачання організму киснем. Такий шлях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ресинтезу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 АТФ характерний для навантажень середньої та помірної інтенсивності, коли потреба організму в кисні може повністю задовольнятися. </a:t>
            </a:r>
            <a:endParaRPr lang="ru-RU" sz="1300" dirty="0" smtClean="0"/>
          </a:p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Велика частина аеробних окисних перетворень йде на забезпечення рухової діяльності. При м'язовій роботі рівень споживання організмом кисню зростає в багато разів. Скелетні м'язи при напруженій роботі можуть збільшувати споживання кисню в 100 разів. Отже, доставка необхідної кількості кисню для обмінних процесів у м'язах є вирішальним умовою, що забезпечує рухову діяльність організму коня. </a:t>
            </a:r>
            <a:endParaRPr lang="ru-RU" sz="1300" dirty="0" smtClean="0"/>
          </a:p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У процесі енергетичного обміну відбувається споживання організмом кисню і виділення вуглекислоти. Важливе значення має співвідношення виділена вуглекислота : споживаний кисень - так званий дихальний коефіцієнт, певним чином відображає характер обміну речовин. Дихальний коефіцієнт має складну динаміку і під час роботи зазнає змін. У коней при русі кроком він коливається в межах одиниці, а при більш інтенсивному русі зменшується внаслідок виснаження вуглеводів і поступового залучення в обмін білків і жирів. Таким чином, дихальний коефіцієнт вказує, яка енергетична речовина окислюється. При окисленні вуглеводів він дорівнює одиниці, при окисленні білків </a:t>
            </a:r>
            <a:r>
              <a:rPr lang="uk-UA" sz="1300" smtClean="0">
                <a:solidFill>
                  <a:srgbClr val="000000"/>
                </a:solidFill>
                <a:latin typeface="Times New Roman"/>
              </a:rPr>
              <a:t>- 0,8, 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жирів - 0,7. </a:t>
            </a:r>
            <a:endParaRPr lang="ru-RU" sz="1300" dirty="0" smtClean="0"/>
          </a:p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За кількістю спожитого кисню при певному дихальному коефіцієнті можна розрахувати витрати калорій, необхідних для забезпечення тієї чи іншої роботи. </a:t>
            </a:r>
            <a:endParaRPr lang="ru-RU" sz="1300" dirty="0" smtClean="0"/>
          </a:p>
          <a:p>
            <a:pPr indent="270510">
              <a:lnSpc>
                <a:spcPct val="120000"/>
              </a:lnSpc>
              <a:spcAft>
                <a:spcPts val="0"/>
              </a:spcAft>
            </a:pP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Мінімальний рівень обміну речовин при повному м'язовому спокої називається основним обміном. У коней основний обмін неоднаковий і залежить від віку, маси, породи та інших факторів. Знаючи дані основного обміну і витрати при русі, можна визначити загальну кількість енергії, що витрачається конем на різних </a:t>
            </a:r>
            <a:r>
              <a:rPr lang="uk-UA" sz="1300" dirty="0" err="1" smtClean="0">
                <a:solidFill>
                  <a:srgbClr val="000000"/>
                </a:solidFill>
                <a:latin typeface="Times New Roman"/>
              </a:rPr>
              <a:t>алюрах</a:t>
            </a:r>
            <a:r>
              <a:rPr lang="uk-UA" sz="1300" dirty="0" smtClean="0">
                <a:solidFill>
                  <a:srgbClr val="000000"/>
                </a:solidFill>
                <a:latin typeface="Times New Roman"/>
              </a:rPr>
              <a:t> при проходженні тієї чи іншої дистанції. </a:t>
            </a:r>
            <a:r>
              <a:rPr lang="uk-UA" sz="1300" dirty="0" smtClean="0">
                <a:latin typeface="Calibri"/>
                <a:ea typeface="Calibri"/>
                <a:cs typeface="Times New Roman"/>
              </a:rPr>
              <a:t> </a:t>
            </a:r>
            <a:endParaRPr lang="ru-RU" sz="1300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20000"/>
              </a:lnSpc>
              <a:buNone/>
            </a:pPr>
            <a:endParaRPr lang="ru-RU" sz="13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404664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2. Рухова гіпоксія і механізми адаптації до неї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147248" cy="5904656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1200" dirty="0" smtClean="0">
                <a:solidFill>
                  <a:srgbClr val="000000"/>
                </a:solidFill>
                <a:latin typeface="Times New Roman"/>
              </a:rPr>
              <a:t> Рухова гіпоксія (киснева недостатність), що розвивається при напруженій м'язовій діяльності, в результаті якої організм нездатний повністю забезпечити киснем беручі і не беручі участь у цій діяльності тканинні структури, і є величиною непостійною. 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При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тренуванні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коней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ступінь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рухової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гіпоксії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може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бути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цілеспрямовано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змінена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 а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отже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є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можливість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управління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цим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процесом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Останнє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дозволяє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використовувати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рухову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гіпоксію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як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природний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подразник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що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стимулює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зміни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організмі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що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ведуть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до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розширення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функціональних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можливостей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підвищенню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працездатності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тварин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1200" dirty="0" smtClean="0"/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1200" dirty="0" smtClean="0">
                <a:solidFill>
                  <a:srgbClr val="000000"/>
                </a:solidFill>
                <a:latin typeface="Times New Roman"/>
              </a:rPr>
              <a:t>Підвищена потреба в кисні при роботі через збільшеного витрати енергії в першу чергу задовольняється за рахунок зміни функції зовнішнього дихання, яка спрямована на підтримання постійного рівня напруги кисню в альвеолярному повітрі і артеріальної крові. </a:t>
            </a:r>
            <a:endParaRPr lang="ru-RU" sz="1200" dirty="0" smtClean="0"/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До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показників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діяльності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дихальної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системи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відносяться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частота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глибина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дихання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 Вони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визначають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величину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хвилинного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об'єму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легеневої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вентиляції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, яка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залежить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виду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м'язової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діяльності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її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інтенсивності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1200" dirty="0" smtClean="0"/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У 60-ті роки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були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отримані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дані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про величину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легеневої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вентиляції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у коней при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інтенсивному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навантаженні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Якщо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стані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спокою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хвилинний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об'єм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дихання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становить 60-100 л, то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під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час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жвавої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рисі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( 10,8 м / с)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або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галопу ( 11,7 м / с)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він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може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перевищувати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2000 л.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Значне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підвищення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легеневої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вентиляції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відповідно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супроводжується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зростанням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споживання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кисню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 50-60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разів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у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порівнянні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даними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в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стані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спокою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</a:t>
            </a:r>
            <a:endParaRPr lang="ru-RU" sz="1200" dirty="0" smtClean="0"/>
          </a:p>
          <a:p>
            <a:pPr>
              <a:lnSpc>
                <a:spcPct val="120000"/>
              </a:lnSpc>
              <a:spcAft>
                <a:spcPts val="0"/>
              </a:spcAft>
            </a:pPr>
            <a:r>
              <a:rPr lang="uk-UA" sz="1200" dirty="0" smtClean="0">
                <a:solidFill>
                  <a:srgbClr val="000000"/>
                </a:solidFill>
                <a:latin typeface="Times New Roman"/>
              </a:rPr>
              <a:t>Внаслідок невідповідності між кисневим запитом і фактичним споживанням кисню в процесі інтенсивної м'язової діяльності утворюється кисневий борг, величина якого може бути певним показником розвитку рухової гіпоксії.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Однак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кисневий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борг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зважаючи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переважаючому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зв'язку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анаеробним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енергоутворення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не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може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повною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мірою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характеризувати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рівень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рухової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гіпоксії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. Вона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залежить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також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розвитку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кисневотранспортних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систем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можливостей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окислювально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-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відновного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метаболізму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клітинних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і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</a:t>
            </a:r>
            <a:r>
              <a:rPr lang="ru-RU" sz="1200" dirty="0" err="1" smtClean="0">
                <a:solidFill>
                  <a:srgbClr val="000000"/>
                </a:solidFill>
                <a:latin typeface="Times New Roman"/>
              </a:rPr>
              <a:t>тканинних</a:t>
            </a:r>
            <a:r>
              <a:rPr lang="ru-RU" sz="1200" dirty="0" smtClean="0">
                <a:solidFill>
                  <a:srgbClr val="000000"/>
                </a:solidFill>
                <a:latin typeface="Times New Roman"/>
              </a:rPr>
              <a:t> структур.</a:t>
            </a:r>
            <a:endParaRPr lang="ru-RU" sz="1200" smtClean="0"/>
          </a:p>
          <a:p>
            <a:pPr>
              <a:lnSpc>
                <a:spcPct val="120000"/>
              </a:lnSpc>
              <a:buNone/>
            </a:pP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Рухова гіпоксія і механізми адаптації до неї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976664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Дослідження реакції на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м'язове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навантаження систем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дихання, кровообігу, крові,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 також характеру тканинного метаболізму дозволяє отримати більш повне уявлення як про розвиток кисневої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недостатності,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так і про адаптаційних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можливостях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організму.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При інтенсивних м'язових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напруженнях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у коней відбуваються значні зміни в крові: підвищується кількість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еритроцитів,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лейкоцитів і гемоглобіну. Збільшення еритроцитів при м'язовій роботі веде до підвищення « дихальної » поверхні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крові,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а значить, і її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кисневотранспортної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функції.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цьому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велику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працездатність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проявляли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коні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вираженим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еритроцитів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Зрушення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показників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залежать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виражені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пробігах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скачках,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 не при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дозованій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середньої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потужності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м'язове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навантаження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супроводжується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розвитком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кисневої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недостатності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викликає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значні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еритропоетичної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утворення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еритроцитів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еритрорезервної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вихід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еритроцитів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депо)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Поряд із зазначеними змінами під впливом роботи м'язів встановлені також різні зрушення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фізико-хімічних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показників крові коней - резервної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лужності,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вмісту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цукру, фосфору,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білкових фракцій.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uk-UA" sz="2400" dirty="0" smtClean="0">
                <a:latin typeface="Times New Roman" pitchFamily="18" charset="0"/>
                <a:cs typeface="Times New Roman" pitchFamily="18" charset="0"/>
              </a:rPr>
              <a:t>Рухова гіпоксія і механізми адаптації до неї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серцево-судинна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забезпечує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необхідний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кровотік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кровообігу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відбуваються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зрушення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відповідаючі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підвищенню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енергетичного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обміну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зв'язку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зміни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серцевої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найважливішим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елементом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перенесення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тканин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організму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Таким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чином,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роль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кровообігу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організмі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можливостями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утримувати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кількість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доставляється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одиницю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артеріальною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кров'ю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тканинам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рівні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адекватному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споживанню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кисню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даний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момент.</a:t>
            </a: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Один з показників функціонального стану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серцево-судинної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системи - зміна частоти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пульсу,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яка відображає діяльність серця і характеризує рівень адаптації організму.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Тренований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організм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менше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число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серцевих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скорочень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ніж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нетренований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Ступінь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зниження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пульсу,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результатом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функціональних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морфологічних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змін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організмі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залежить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м'язових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навантажень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тривалості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спортивної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експлуатації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uk-UA" dirty="0">
                <a:latin typeface="Times New Roman" pitchFamily="18" charset="0"/>
                <a:cs typeface="Times New Roman" pitchFamily="18" charset="0"/>
              </a:rPr>
              <a:t>При м'язовій роботі частота серцебиття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збільшується,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причому чим інтенсивніше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робота, </a:t>
            </a:r>
            <a:r>
              <a:rPr lang="uk-UA" dirty="0">
                <a:latin typeface="Times New Roman" pitchFamily="18" charset="0"/>
                <a:cs typeface="Times New Roman" pitchFamily="18" charset="0"/>
              </a:rPr>
              <a:t>тим інтенсивніше відбувається наростання частоти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серцебиття.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Багато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дослідників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спостерігали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у коней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пульсу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напруженої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м'язової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до 98-130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ударів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хвилину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той час як 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спокої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вона становила 24-40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ударів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хвилину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20000"/>
              </a:lnSpc>
            </a:pP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Автори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спостерігали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більш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високі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межі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максимального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збільшення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частоти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пульсу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інтенсивної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( 180-220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ударів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хвилину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частота пульсу у коней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досягає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240-260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ударів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хвилину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1231</TotalTime>
  <Words>7304</Words>
  <Application>Microsoft Office PowerPoint</Application>
  <PresentationFormat>Экран (4:3)</PresentationFormat>
  <Paragraphs>199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Аспект</vt:lpstr>
      <vt:lpstr>Фізіологічні основи тренінгу коней</vt:lpstr>
      <vt:lpstr>Зміст</vt:lpstr>
      <vt:lpstr>ВСТУП </vt:lpstr>
      <vt:lpstr>1. Енергетичне забезпечення м’язової діяльності</vt:lpstr>
      <vt:lpstr>Енергетичне забезпечення ’язової діяльності</vt:lpstr>
      <vt:lpstr>Енергетичне забезпечення м’язової діяльності</vt:lpstr>
      <vt:lpstr>2. Рухова гіпоксія і механізми адаптації до неї</vt:lpstr>
      <vt:lpstr>Рухова гіпоксія і механізми адаптації до неї</vt:lpstr>
      <vt:lpstr>Рухова гіпоксія і механізми адаптації до неї</vt:lpstr>
      <vt:lpstr>Рухова гіпоксія і механізми адаптації до неї</vt:lpstr>
      <vt:lpstr>Рухова гіпоксія і механізми адаптації до неї</vt:lpstr>
      <vt:lpstr>Рухова гіпоксія і механізми адаптації до неї</vt:lpstr>
      <vt:lpstr>3.Фізіологічна характеристика різних робіт скакових коней</vt:lpstr>
      <vt:lpstr>Фізіологічна характеристика різних робіт скакових коней</vt:lpstr>
      <vt:lpstr>Фізіологічна характеристика різних робіт скакових коней</vt:lpstr>
      <vt:lpstr>Фізіологічна характеристика різних робіт скакових коней</vt:lpstr>
      <vt:lpstr>4. Регуляція і взаємозв’язок фізіологічних функцій</vt:lpstr>
      <vt:lpstr>Регуляція і взаємозв’язок фізіологічних функцій</vt:lpstr>
      <vt:lpstr>Регуляція і взаємозв’язок фізіологічних функцій</vt:lpstr>
      <vt:lpstr>Регуляція і взаємозвязок фізіологічних функцій</vt:lpstr>
      <vt:lpstr>Регуляція і взаємозв’язок фізіологічних функцій</vt:lpstr>
      <vt:lpstr>Регуляція і взаємозв’язок фізіологічних функцій</vt:lpstr>
      <vt:lpstr>Регуляція і взаємозв’язок фізіологічних функцій</vt:lpstr>
      <vt:lpstr>5.Фізіологічні механізми формування рухових навичок і якостей у коней</vt:lpstr>
      <vt:lpstr>Фізіологічні механізми формування рухових навичок і якостей у коней</vt:lpstr>
      <vt:lpstr>Фізіологічні механізми формування рухових навичок і якостей у коней</vt:lpstr>
      <vt:lpstr>Фізіологічні механізми формування рухових навичок і якостей у коней</vt:lpstr>
      <vt:lpstr>Фізіологічні механізми формування рухових навичок і якостей у коней</vt:lpstr>
      <vt:lpstr>Фізіологічні механізми формування рухових навичок і якостей у коней</vt:lpstr>
      <vt:lpstr>Висновок</vt:lpstr>
      <vt:lpstr>Список використаних джерел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Фізіологічні основи тренінгу коней</dc:title>
  <dc:creator>GalushKA_pAMPUSHKA</dc:creator>
  <cp:lastModifiedBy>ната</cp:lastModifiedBy>
  <cp:revision>78</cp:revision>
  <dcterms:created xsi:type="dcterms:W3CDTF">2014-03-07T11:55:41Z</dcterms:created>
  <dcterms:modified xsi:type="dcterms:W3CDTF">2015-10-16T07:08:39Z</dcterms:modified>
</cp:coreProperties>
</file>