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41"/>
  </p:notesMasterIdLst>
  <p:sldIdLst>
    <p:sldId id="485" r:id="rId2"/>
    <p:sldId id="486" r:id="rId3"/>
    <p:sldId id="446" r:id="rId4"/>
    <p:sldId id="370" r:id="rId5"/>
    <p:sldId id="447" r:id="rId6"/>
    <p:sldId id="454" r:id="rId7"/>
    <p:sldId id="456" r:id="rId8"/>
    <p:sldId id="457" r:id="rId9"/>
    <p:sldId id="460" r:id="rId10"/>
    <p:sldId id="461" r:id="rId11"/>
    <p:sldId id="462" r:id="rId12"/>
    <p:sldId id="463" r:id="rId13"/>
    <p:sldId id="376" r:id="rId14"/>
    <p:sldId id="453" r:id="rId15"/>
    <p:sldId id="357" r:id="rId16"/>
    <p:sldId id="442" r:id="rId17"/>
    <p:sldId id="475" r:id="rId18"/>
    <p:sldId id="476" r:id="rId19"/>
    <p:sldId id="358" r:id="rId20"/>
    <p:sldId id="359" r:id="rId21"/>
    <p:sldId id="455" r:id="rId22"/>
    <p:sldId id="377" r:id="rId23"/>
    <p:sldId id="378" r:id="rId24"/>
    <p:sldId id="379" r:id="rId25"/>
    <p:sldId id="381" r:id="rId26"/>
    <p:sldId id="483" r:id="rId27"/>
    <p:sldId id="473" r:id="rId28"/>
    <p:sldId id="484" r:id="rId29"/>
    <p:sldId id="382" r:id="rId30"/>
    <p:sldId id="388" r:id="rId31"/>
    <p:sldId id="384" r:id="rId32"/>
    <p:sldId id="360" r:id="rId33"/>
    <p:sldId id="386" r:id="rId34"/>
    <p:sldId id="387" r:id="rId35"/>
    <p:sldId id="385" r:id="rId36"/>
    <p:sldId id="464" r:id="rId37"/>
    <p:sldId id="389" r:id="rId38"/>
    <p:sldId id="487" r:id="rId39"/>
    <p:sldId id="488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CC00FF"/>
    <a:srgbClr val="6666FF"/>
    <a:srgbClr val="2D0201"/>
    <a:srgbClr val="210201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71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157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7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BB5459C-45CB-4A0F-ABAD-81ED3003E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200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7889A3-7519-48B3-91B3-10316B1233C7}" type="slidenum">
              <a:rPr lang="ru-RU" altLang="ru-RU" smtClean="0"/>
              <a:pPr eaLnBrk="1" hangingPunct="1"/>
              <a:t>4</a:t>
            </a:fld>
            <a:endParaRPr lang="ru-RU" altLang="ru-RU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F9FB27-3DB7-4B3A-A9C3-3C8BB4BBD771}" type="slidenum">
              <a:rPr lang="ru-RU" altLang="ru-RU" smtClean="0"/>
              <a:pPr eaLnBrk="1" hangingPunct="1"/>
              <a:t>9</a:t>
            </a:fld>
            <a:endParaRPr lang="ru-RU" altLang="ru-RU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524AE4F-7DEF-4130-9885-AC99B49FDE9B}" type="slidenum">
              <a:rPr lang="ru-RU" altLang="ru-RU" smtClean="0"/>
              <a:pPr eaLnBrk="1" hangingPunct="1"/>
              <a:t>10</a:t>
            </a:fld>
            <a:endParaRPr lang="ru-RU" altLang="ru-RU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B3075DD-2D9F-4FAF-B502-90F2D3AA1760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596C74F-6AE7-41D5-888B-24957FB46C08}" type="slidenum">
              <a:rPr lang="ru-RU" altLang="ru-RU" smtClean="0"/>
              <a:pPr eaLnBrk="1" hangingPunct="1"/>
              <a:t>12</a:t>
            </a:fld>
            <a:endParaRPr lang="ru-RU" altLang="ru-RU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ACAB177-231C-483F-9ABB-8BCC24D756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8081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DA2B-11C0-422B-A096-E55800227F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1563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5FE0B11-FED1-4DD4-A2DB-D1C8C7E9A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0830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B6A53-0DF5-432F-9467-F7F23A7E29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448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AA243-75B9-4E43-82AB-D0F14A6ED1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398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265344-4A83-4A87-B61E-697748970E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4108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5CDB-3EAC-4D67-BC55-EABDEC4B1E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97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D1668-8447-4767-93AE-440B934859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0706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D3527-C34B-4DF9-9223-978066EE6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9196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2B4E0-638A-4110-B232-597ED6D9C2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4726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FDFEC-6B9F-4359-B49C-23352366C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099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E89712-7B29-407F-B567-C4CB31AFD6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24636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4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57B3445-1913-4031-8070-EEAEF13138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2" r:id="rId2"/>
    <p:sldLayoutId id="2147483730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31" r:id="rId9"/>
    <p:sldLayoutId id="2147483728" r:id="rId10"/>
    <p:sldLayoutId id="2147483732" r:id="rId11"/>
    <p:sldLayoutId id="214748373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7242048" cy="44466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Государственный Медицинский университет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г.СЕмей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Кафедра: Нормальной физиологии и патофизиологии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дисциплина: Нормальная физиология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844824"/>
            <a:ext cx="7128792" cy="21544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СРС</a:t>
            </a:r>
          </a:p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тему: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Регуляция дыхательной системы.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3575" y="6308725"/>
            <a:ext cx="24479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 2017 год</a:t>
            </a:r>
            <a:r>
              <a:rPr lang="ru-RU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1638" y="4508500"/>
            <a:ext cx="40322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Жаксыбекова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Б.А.</a:t>
            </a: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Курс: 3 (313 ОМ)</a:t>
            </a: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Проверила: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Сатбаева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Р.Ж.</a:t>
            </a:r>
          </a:p>
        </p:txBody>
      </p:sp>
      <p:pic>
        <p:nvPicPr>
          <p:cNvPr id="8198" name="Picture 2" descr="Картинки по запросу СГМУ СЕМ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219551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20688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Пейсмейкерная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пейсмейкерно-сетевая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гипотеза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708400" y="1989138"/>
            <a:ext cx="4248150" cy="35274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Ритм генерируется за счет работы пейсмейкерных нейронов в нейронной сети с возбуждающими и тормозными синаптическими связями.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28321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876925"/>
            <a:ext cx="1428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57200"/>
            <a:ext cx="8507412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Гипотеза сетевого 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ритмогенеза</a:t>
            </a:r>
            <a:endParaRPr lang="ru-RU" alt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563938" y="2133600"/>
            <a:ext cx="4679950" cy="35274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Ритм генерируется за счет активности сети нейронов, между группами которых имеются тормозные связи. Реципрокное торможение – ключевой механизм сетевого ритмогенеза.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27305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021388"/>
            <a:ext cx="1428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713788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Гипотеза группового 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пейсмейкера</a:t>
            </a:r>
            <a:endParaRPr lang="ru-RU" alt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563938" y="1916113"/>
            <a:ext cx="4537075" cy="3744912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Возбуждающие аминокислоты (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глутамат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), эндогенно высвобождающиеся в возбуждающих синапсах, запускают цепь внутриклеточных процессов и обеспечивают синхронное возбуждение группы инспираторных нейронов дыхательного центра.</a:t>
            </a: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2781300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876925"/>
            <a:ext cx="1428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46250"/>
            <a:ext cx="5400675" cy="492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580063" y="2820988"/>
            <a:ext cx="302418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1 - ранние;  </a:t>
            </a:r>
            <a:endParaRPr lang="en-US" altLang="ru-RU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2 - полные; </a:t>
            </a:r>
            <a:endParaRPr lang="en-US" altLang="ru-RU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3 -</a:t>
            </a:r>
            <a:r>
              <a:rPr lang="en-US" altLang="ru-RU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поздние</a:t>
            </a:r>
            <a:r>
              <a:rPr lang="en-US" altLang="ru-RU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инспираторные; </a:t>
            </a:r>
            <a:endParaRPr lang="en-US" altLang="ru-RU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4 - постинспираторные; </a:t>
            </a:r>
            <a:endParaRPr lang="en-US" altLang="ru-RU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5 - экспираторные;  </a:t>
            </a:r>
            <a:endParaRPr lang="en-US" altLang="ru-RU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6 </a:t>
            </a:r>
            <a:r>
              <a:rPr lang="en-US" altLang="ru-RU" sz="2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 преинспираторные нейроны.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1" y="404813"/>
            <a:ext cx="7704534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Активность основных типов дыхательных нейронов в течение дыхательного цикла: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Взаимосвязи между нейронами дыхательного цикла (тормозные)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692275" y="1196975"/>
            <a:ext cx="4464050" cy="784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altLang="ru-RU" sz="2800"/>
              <a:t>ранние      (декрементный паттерн)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716463" y="5967413"/>
            <a:ext cx="4319587" cy="784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altLang="ru-RU" sz="2800"/>
              <a:t>преинспираторные (нарастающий паттерн)</a:t>
            </a:r>
          </a:p>
        </p:txBody>
      </p:sp>
      <p:sp>
        <p:nvSpPr>
          <p:cNvPr id="20485" name="Text Box 10"/>
          <p:cNvSpPr txBox="1">
            <a:spLocks noChangeArrowheads="1"/>
          </p:cNvSpPr>
          <p:nvPr/>
        </p:nvSpPr>
        <p:spPr bwMode="auto">
          <a:xfrm>
            <a:off x="250825" y="5589588"/>
            <a:ext cx="4321175" cy="6985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altLang="ru-RU" sz="2800"/>
              <a:t>экспираторные (нарастающий паттерн)</a:t>
            </a:r>
          </a:p>
        </p:txBody>
      </p:sp>
      <p:sp>
        <p:nvSpPr>
          <p:cNvPr id="20486" name="Text Box 11"/>
          <p:cNvSpPr txBox="1">
            <a:spLocks noChangeArrowheads="1"/>
          </p:cNvSpPr>
          <p:nvPr/>
        </p:nvSpPr>
        <p:spPr bwMode="auto">
          <a:xfrm>
            <a:off x="1619250" y="3933825"/>
            <a:ext cx="4259263" cy="784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2800"/>
              <a:t>постинспираторные  (декрементный паттерн)</a:t>
            </a:r>
          </a:p>
        </p:txBody>
      </p:sp>
      <p:sp>
        <p:nvSpPr>
          <p:cNvPr id="20487" name="Text Box 12"/>
          <p:cNvSpPr txBox="1">
            <a:spLocks noChangeArrowheads="1"/>
          </p:cNvSpPr>
          <p:nvPr/>
        </p:nvSpPr>
        <p:spPr bwMode="auto">
          <a:xfrm>
            <a:off x="4643438" y="2636838"/>
            <a:ext cx="4330700" cy="6985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altLang="ru-RU" sz="2800"/>
              <a:t>поздние    (нарастающий паттерн)</a:t>
            </a:r>
          </a:p>
        </p:txBody>
      </p:sp>
      <p:sp>
        <p:nvSpPr>
          <p:cNvPr id="20488" name="Text Box 13"/>
          <p:cNvSpPr txBox="1">
            <a:spLocks noChangeArrowheads="1"/>
          </p:cNvSpPr>
          <p:nvPr/>
        </p:nvSpPr>
        <p:spPr bwMode="auto">
          <a:xfrm>
            <a:off x="179388" y="2636838"/>
            <a:ext cx="4392612" cy="6985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altLang="ru-RU" sz="2800"/>
              <a:t>полные          (постоянный паттерн)</a:t>
            </a:r>
          </a:p>
        </p:txBody>
      </p:sp>
      <p:cxnSp>
        <p:nvCxnSpPr>
          <p:cNvPr id="20489" name="AutoShape 14"/>
          <p:cNvCxnSpPr>
            <a:cxnSpLocks noChangeShapeType="1"/>
            <a:stCxn id="20483" idx="2"/>
            <a:endCxn id="20488" idx="0"/>
          </p:cNvCxnSpPr>
          <p:nvPr/>
        </p:nvCxnSpPr>
        <p:spPr bwMode="auto">
          <a:xfrm flipH="1">
            <a:off x="2376488" y="1981200"/>
            <a:ext cx="1547812" cy="6556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AutoShape 16"/>
          <p:cNvCxnSpPr>
            <a:cxnSpLocks noChangeShapeType="1"/>
            <a:stCxn id="20483" idx="2"/>
            <a:endCxn id="20487" idx="0"/>
          </p:cNvCxnSpPr>
          <p:nvPr/>
        </p:nvCxnSpPr>
        <p:spPr bwMode="auto">
          <a:xfrm>
            <a:off x="3924300" y="1981200"/>
            <a:ext cx="2884488" cy="6556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1" name="AutoShape 20"/>
          <p:cNvCxnSpPr>
            <a:cxnSpLocks noChangeShapeType="1"/>
            <a:stCxn id="20488" idx="2"/>
            <a:endCxn id="20486" idx="0"/>
          </p:cNvCxnSpPr>
          <p:nvPr/>
        </p:nvCxnSpPr>
        <p:spPr bwMode="auto">
          <a:xfrm>
            <a:off x="2376488" y="3335338"/>
            <a:ext cx="1373187" cy="59848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2" name="AutoShape 21"/>
          <p:cNvCxnSpPr>
            <a:cxnSpLocks noChangeShapeType="1"/>
            <a:stCxn id="20487" idx="2"/>
            <a:endCxn id="20486" idx="0"/>
          </p:cNvCxnSpPr>
          <p:nvPr/>
        </p:nvCxnSpPr>
        <p:spPr bwMode="auto">
          <a:xfrm flipH="1">
            <a:off x="3749675" y="3335338"/>
            <a:ext cx="3059113" cy="59848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AutoShape 22"/>
          <p:cNvCxnSpPr>
            <a:cxnSpLocks noChangeShapeType="1"/>
            <a:stCxn id="20486" idx="2"/>
            <a:endCxn id="20485" idx="0"/>
          </p:cNvCxnSpPr>
          <p:nvPr/>
        </p:nvCxnSpPr>
        <p:spPr bwMode="auto">
          <a:xfrm flipH="1">
            <a:off x="2411413" y="4718050"/>
            <a:ext cx="1338262" cy="8715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AutoShape 23"/>
          <p:cNvCxnSpPr>
            <a:cxnSpLocks noChangeShapeType="1"/>
            <a:stCxn id="20486" idx="2"/>
            <a:endCxn id="20484" idx="0"/>
          </p:cNvCxnSpPr>
          <p:nvPr/>
        </p:nvCxnSpPr>
        <p:spPr bwMode="auto">
          <a:xfrm>
            <a:off x="3749675" y="4718050"/>
            <a:ext cx="3127375" cy="1249363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476250"/>
            <a:ext cx="7567612" cy="96837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Происхождение дыхательного цикла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73238"/>
            <a:ext cx="7777162" cy="4824412"/>
          </a:xfrm>
        </p:spPr>
        <p:txBody>
          <a:bodyPr/>
          <a:lstStyle/>
          <a:p>
            <a:pPr marL="180975" indent="-180975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Ранние инспираторные нейроны инициируют дыхательный ритм за счет спонтанной активности.</a:t>
            </a:r>
          </a:p>
          <a:p>
            <a:pPr marL="180975" indent="-180975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Благодаря механизму самоограничения активности ранних нейронов, прекращается их тормозное действие на другие типы инспираторных нейронов дыхательного центра. </a:t>
            </a:r>
          </a:p>
          <a:p>
            <a:pPr marL="180975" indent="-180975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Происходит активация инспираторных нейронов (полных и поздних) и возникает фаза вдоха.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0" y="404813"/>
            <a:ext cx="7848600" cy="6165850"/>
          </a:xfrm>
        </p:spPr>
        <p:txBody>
          <a:bodyPr/>
          <a:lstStyle/>
          <a:p>
            <a:pPr marL="0" indent="355600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 startAt="4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Как только вдох выключается (функция центров моста и ядер блуждающего нерва), активируются постинспираторные нейроны с декрементным типом активности и начинается фаза выдоха. </a:t>
            </a:r>
          </a:p>
          <a:p>
            <a:pPr marL="0" indent="355600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 startAt="4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Благодаря механизму самоограничения активности постинспираторные нейроны постепенно прекращают тормозное действие на экспираторные нейроны с нарастающей активностью и на ранние инспираторные нейроны. </a:t>
            </a:r>
          </a:p>
          <a:p>
            <a:pPr marL="0" indent="355600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 startAt="4"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С момента активации последних прекращается фаза выдоха и начинается очередная фаза вдоха.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7489825" cy="4543425"/>
          </a:xfrm>
        </p:spPr>
        <p:txBody>
          <a:bodyPr>
            <a:normAutofit/>
          </a:bodyPr>
          <a:lstStyle/>
          <a:p>
            <a:pPr marL="26670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Генератор ритма (дыхательный центр продолговатого мозга) получает 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импульсацию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от:</a:t>
            </a:r>
          </a:p>
          <a:p>
            <a:pPr marL="266700" indent="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коры головного мозга, </a:t>
            </a:r>
          </a:p>
          <a:p>
            <a:pPr marL="266700" indent="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от нервных клеток интегратора сенсорной информации </a:t>
            </a:r>
          </a:p>
          <a:p>
            <a:pPr marL="266700" indent="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непосредственно от центральных хеморецепторов.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468313" y="765175"/>
            <a:ext cx="4967287" cy="5688013"/>
            <a:chOff x="295" y="482"/>
            <a:chExt cx="3129" cy="3583"/>
          </a:xfrm>
        </p:grpSpPr>
        <p:pic>
          <p:nvPicPr>
            <p:cNvPr id="2458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482"/>
              <a:ext cx="3120" cy="3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" y="2341"/>
              <a:ext cx="1234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752"/>
              <a:ext cx="127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340" y="2750"/>
              <a:ext cx="1179" cy="1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ru-RU" altLang="ru-RU" sz="1600">
                  <a:solidFill>
                    <a:schemeClr val="bg1"/>
                  </a:solidFill>
                </a:rPr>
                <a:t>гаспинг</a:t>
              </a:r>
            </a:p>
          </p:txBody>
        </p:sp>
        <p:sp>
          <p:nvSpPr>
            <p:cNvPr id="24585" name="Text Box 7"/>
            <p:cNvSpPr txBox="1">
              <a:spLocks noChangeArrowheads="1"/>
            </p:cNvSpPr>
            <p:nvPr/>
          </p:nvSpPr>
          <p:spPr bwMode="auto">
            <a:xfrm>
              <a:off x="340" y="2160"/>
              <a:ext cx="1179" cy="1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ru-RU" altLang="ru-RU" sz="1600">
                  <a:solidFill>
                    <a:schemeClr val="bg1"/>
                  </a:solidFill>
                </a:rPr>
                <a:t>апнейзис</a:t>
              </a:r>
            </a:p>
          </p:txBody>
        </p:sp>
        <p:sp>
          <p:nvSpPr>
            <p:cNvPr id="24586" name="Text Box 8"/>
            <p:cNvSpPr txBox="1">
              <a:spLocks noChangeArrowheads="1"/>
            </p:cNvSpPr>
            <p:nvPr/>
          </p:nvSpPr>
          <p:spPr bwMode="auto">
            <a:xfrm>
              <a:off x="340" y="3339"/>
              <a:ext cx="1315" cy="1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ru-RU" altLang="ru-RU" sz="1600">
                  <a:solidFill>
                    <a:schemeClr val="bg1"/>
                  </a:solidFill>
                </a:rPr>
                <a:t>остановка дыхания</a:t>
              </a:r>
            </a:p>
          </p:txBody>
        </p:sp>
        <p:sp>
          <p:nvSpPr>
            <p:cNvPr id="24587" name="Text Box 9"/>
            <p:cNvSpPr txBox="1">
              <a:spLocks noChangeArrowheads="1"/>
            </p:cNvSpPr>
            <p:nvPr/>
          </p:nvSpPr>
          <p:spPr bwMode="auto">
            <a:xfrm>
              <a:off x="295" y="3884"/>
              <a:ext cx="3129" cy="1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ru-RU" altLang="ru-RU" sz="1600">
                  <a:solidFill>
                    <a:schemeClr val="bg1"/>
                  </a:solidFill>
                </a:rPr>
                <a:t>дыхание диафрагмой</a:t>
              </a:r>
            </a:p>
          </p:txBody>
        </p:sp>
        <p:sp>
          <p:nvSpPr>
            <p:cNvPr id="24588" name="Text Box 10"/>
            <p:cNvSpPr txBox="1">
              <a:spLocks noChangeArrowheads="1"/>
            </p:cNvSpPr>
            <p:nvPr/>
          </p:nvSpPr>
          <p:spPr bwMode="auto">
            <a:xfrm>
              <a:off x="340" y="1570"/>
              <a:ext cx="1451" cy="1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ru-RU" altLang="ru-RU" sz="1600">
                  <a:solidFill>
                    <a:schemeClr val="bg1"/>
                  </a:solidFill>
                </a:rPr>
                <a:t>нормальное дыхание</a:t>
              </a:r>
            </a:p>
          </p:txBody>
        </p:sp>
      </p:grpSp>
      <p:sp>
        <p:nvSpPr>
          <p:cNvPr id="21507" name="Rectangle 11"/>
          <p:cNvSpPr>
            <a:spLocks noGrp="1" noChangeArrowheads="1"/>
          </p:cNvSpPr>
          <p:nvPr>
            <p:ph type="title"/>
          </p:nvPr>
        </p:nvSpPr>
        <p:spPr>
          <a:xfrm>
            <a:off x="5724128" y="764704"/>
            <a:ext cx="2808932" cy="1371600"/>
          </a:xfrm>
        </p:spPr>
        <p:txBody>
          <a:bodyPr>
            <a:no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Влияние на дыхание перерезок мозга на разных уровнях</a:t>
            </a:r>
          </a:p>
        </p:txBody>
      </p:sp>
      <p:sp>
        <p:nvSpPr>
          <p:cNvPr id="21508" name="Rectangle 12"/>
          <p:cNvSpPr>
            <a:spLocks noGrp="1" noChangeArrowheads="1"/>
          </p:cNvSpPr>
          <p:nvPr>
            <p:ph idx="1"/>
          </p:nvPr>
        </p:nvSpPr>
        <p:spPr>
          <a:xfrm>
            <a:off x="5724525" y="2276475"/>
            <a:ext cx="2447925" cy="4392613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000" u="sng" dirty="0" smtClean="0">
                <a:latin typeface="Times New Roman" pitchFamily="18" charset="0"/>
                <a:cs typeface="Times New Roman" pitchFamily="18" charset="0"/>
              </a:rPr>
              <a:t>ниже коры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–нормальное дыхание,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000" u="sng" dirty="0" smtClean="0">
                <a:latin typeface="Times New Roman" pitchFamily="18" charset="0"/>
                <a:cs typeface="Times New Roman" pitchFamily="18" charset="0"/>
              </a:rPr>
              <a:t>ниже 1/3 моста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апнейзис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000" u="sng" dirty="0" smtClean="0">
                <a:latin typeface="Times New Roman" pitchFamily="18" charset="0"/>
                <a:cs typeface="Times New Roman" pitchFamily="18" charset="0"/>
              </a:rPr>
              <a:t>ниже 2/3 моста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гаспинг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000" u="sng" dirty="0" smtClean="0">
                <a:latin typeface="Times New Roman" pitchFamily="18" charset="0"/>
                <a:cs typeface="Times New Roman" pitchFamily="18" charset="0"/>
              </a:rPr>
              <a:t>между продолговатым и спинным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– остановка дыхания,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000" u="sng" dirty="0" smtClean="0">
                <a:latin typeface="Times New Roman" pitchFamily="18" charset="0"/>
                <a:cs typeface="Times New Roman" pitchFamily="18" charset="0"/>
              </a:rPr>
              <a:t>между шейным и грудным отделами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– поверхностное дыхание диафрагмой.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7560071" cy="10636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Пневмотаксический</a:t>
            </a:r>
            <a:r>
              <a:rPr lang="ru-RU" alt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центр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276475"/>
            <a:ext cx="8785225" cy="4248150"/>
          </a:xfrm>
        </p:spPr>
        <p:txBody>
          <a:bodyPr/>
          <a:lstStyle/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расположен в верхних отделах моста.</a:t>
            </a: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Нейроны этого центра реципрокно связаны с инспираторными нейронами дорсальной дыхательной группы. </a:t>
            </a: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Функция: 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уменьшение периода активности инспираторных нейронов. В результате -  увеличение частоты дыхания.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Введение.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Основная часть: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Задачи дыхательного центра.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Центральный дыхательный ритм.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Гипотезы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автоматии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дыхательного центра.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Происхождение дыхательного цикла.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Центральные хеморецепторы.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Внелегочные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рецепторы.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Заключение.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Список использованных литератур.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8497888" cy="7921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Апнейстический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центр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268413"/>
            <a:ext cx="7921625" cy="3644900"/>
          </a:xfrm>
        </p:spPr>
        <p:txBody>
          <a:bodyPr/>
          <a:lstStyle/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500" smtClean="0">
                <a:latin typeface="Times New Roman" pitchFamily="18" charset="0"/>
                <a:cs typeface="Times New Roman" pitchFamily="18" charset="0"/>
              </a:rPr>
              <a:t>расположен на уровне нижней трети моста.</a:t>
            </a: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500" smtClean="0">
                <a:latin typeface="Times New Roman" pitchFamily="18" charset="0"/>
                <a:cs typeface="Times New Roman" pitchFamily="18" charset="0"/>
              </a:rPr>
              <a:t>Оказывает возбуждающее влияние на нейроны дорсальной дыхательной группы </a:t>
            </a:r>
            <a:r>
              <a:rPr lang="ru-RU" altLang="ru-RU" sz="250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altLang="ru-RU" sz="2500" smtClean="0">
                <a:latin typeface="Times New Roman" pitchFamily="18" charset="0"/>
                <a:cs typeface="Times New Roman" pitchFamily="18" charset="0"/>
              </a:rPr>
              <a:t> увеличение фазы вдоха. </a:t>
            </a:r>
            <a:endParaRPr lang="en-US" altLang="ru-RU" sz="250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500" smtClean="0">
                <a:latin typeface="Times New Roman" pitchFamily="18" charset="0"/>
                <a:cs typeface="Times New Roman" pitchFamily="18" charset="0"/>
              </a:rPr>
              <a:t>В обычных условиях активность этого центра заторможена со стороны пневмотаксического центра. </a:t>
            </a: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500" smtClean="0">
                <a:latin typeface="Times New Roman" pitchFamily="18" charset="0"/>
                <a:cs typeface="Times New Roman" pitchFamily="18" charset="0"/>
              </a:rPr>
              <a:t>Его отделение от пневмотаксического центра и/или от тормозных афферентных влияний блуждающего нерва, вызывает остановку дыхания на вдохе (апнейзис). 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75" b="26987"/>
          <a:stretch>
            <a:fillRect/>
          </a:stretch>
        </p:blipFill>
        <p:spPr bwMode="auto">
          <a:xfrm>
            <a:off x="900113" y="4941888"/>
            <a:ext cx="63722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4475163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Гаспинг-центр</a:t>
            </a:r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916113"/>
            <a:ext cx="8964612" cy="2376487"/>
          </a:xfrm>
        </p:spPr>
        <p:txBody>
          <a:bodyPr/>
          <a:lstStyle/>
          <a:p>
            <a:pPr marL="0" indent="361950"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расположен ниже апнейстического центра. </a:t>
            </a:r>
          </a:p>
          <a:p>
            <a:pPr marL="0" indent="361950"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Эта область оказывает возбуждающее влияние на нейроны вентральной дыхательной группы </a:t>
            </a:r>
            <a:r>
              <a:rPr lang="ru-RU" altLang="ru-RU" sz="290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увеличение фазы выдоха (гаспинг)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62"/>
          <a:stretch>
            <a:fillRect/>
          </a:stretch>
        </p:blipFill>
        <p:spPr bwMode="auto">
          <a:xfrm>
            <a:off x="250825" y="4365625"/>
            <a:ext cx="6911975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450"/>
            <a:ext cx="7634288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6712"/>
            <a:ext cx="4618856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Рецепторы в регуляции дыхания.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565400"/>
            <a:ext cx="7239000" cy="4845050"/>
          </a:xfrm>
        </p:spPr>
        <p:txBody>
          <a:bodyPr/>
          <a:lstStyle/>
          <a:p>
            <a:pPr marL="552450" indent="-552450">
              <a:buFont typeface="Wingdings 2" pitchFamily="18" charset="2"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Чувствительные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структуры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влияют на ритмическую активность генератора ритма и включают:</a:t>
            </a:r>
          </a:p>
          <a:p>
            <a:pPr marL="552450" indent="-552450">
              <a:buFont typeface="Wingdings" pitchFamily="2" charset="2"/>
              <a:buAutoNum type="arabicPeriod"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периферические и центральные хеморецепторы,</a:t>
            </a:r>
          </a:p>
          <a:p>
            <a:pPr marL="552450" indent="-552450">
              <a:buFont typeface="Wingdings" pitchFamily="2" charset="2"/>
              <a:buAutoNum type="arabicPeriod"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барорецепторы стенки артерий,</a:t>
            </a:r>
          </a:p>
          <a:p>
            <a:pPr marL="552450" indent="-552450">
              <a:buFont typeface="Wingdings" pitchFamily="2" charset="2"/>
              <a:buAutoNum type="arabicPeriod"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механорецепторы лёгких и дыхательных мышц. </a:t>
            </a:r>
          </a:p>
        </p:txBody>
      </p:sp>
      <p:pic>
        <p:nvPicPr>
          <p:cNvPr id="29700" name="Picture 5" descr="Картинки по запросу рецепторы в регуляции дых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0"/>
            <a:ext cx="4284662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3322638" cy="1371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Периферические </a:t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хеморецепторы</a:t>
            </a:r>
          </a:p>
        </p:txBody>
      </p:sp>
      <p:pic>
        <p:nvPicPr>
          <p:cNvPr id="3072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838" y="0"/>
            <a:ext cx="5364162" cy="6858000"/>
          </a:xfrm>
        </p:spPr>
      </p:pic>
      <p:sp>
        <p:nvSpPr>
          <p:cNvPr id="307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81200"/>
            <a:ext cx="3467100" cy="4543425"/>
          </a:xfrm>
        </p:spPr>
        <p:txBody>
          <a:bodyPr/>
          <a:lstStyle/>
          <a:p>
            <a:pPr marL="0" indent="35560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Находятся в каротидных и аортальных тельцах и регистрируют в артериальной крови pH, рO</a:t>
            </a:r>
            <a:r>
              <a:rPr lang="ru-RU" altLang="ru-RU" sz="24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и рCO</a:t>
            </a:r>
            <a:r>
              <a:rPr lang="ru-RU" altLang="ru-RU" sz="2400" baseline="-2500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0" indent="35560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Они особенно чувствительны к гипоксемии и в меньшей степени к гиперкапнии и ацидозу.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35516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Каротидное тельце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92375"/>
            <a:ext cx="7956550" cy="2665413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состоит из скоплений клеток (гломусов), погружённых в густую сеть кровеносных капилляров (интенсивность перфузии телец наибольшая в организме, в 40 раз больше перфузии головного мозга). Каждый клубочек содержит 2–3 хемочувствительные гломусные клетки, образующие синапсы с терминалями ветви языкоглоточного нерва.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ru-RU" altLang="ru-RU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12088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title"/>
          </p:nvPr>
        </p:nvSpPr>
        <p:spPr>
          <a:xfrm>
            <a:off x="323850" y="765175"/>
            <a:ext cx="7560518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Аортальные тельца</a:t>
            </a:r>
          </a:p>
        </p:txBody>
      </p:sp>
      <p:sp>
        <p:nvSpPr>
          <p:cNvPr id="33795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68638"/>
            <a:ext cx="7740650" cy="2089150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рассыпаны по внутренней поверхности дуги аорты и содержат гломусные хемочувствительные клетки, образующие синапсы с афферентами блуждающего нерва.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27988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Центральные хеморецепторы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7715250" cy="45434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находятся в ростральных отделах продолговатого мозга вблизи его вентральной поверхности, а также в различных зонах дорсального дыхательного ядра.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Они регистрируют pH и рCO</a:t>
            </a:r>
            <a:r>
              <a:rPr lang="ru-RU" altLang="ru-RU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в межклеточной жидкости мозга, они особенно чувствительны к ацидозу, а часть из них к гиперкапнии.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Гиперкапния и ацидоз стимулируют, а гипокапния и алкалоз тормозят центральные хеморецепторы.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idx="1"/>
          </p:nvPr>
        </p:nvSpPr>
        <p:spPr>
          <a:xfrm>
            <a:off x="0" y="188913"/>
            <a:ext cx="8229600" cy="547211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600" b="1" i="1" dirty="0" smtClean="0">
                <a:latin typeface="Times New Roman" pitchFamily="18" charset="0"/>
                <a:cs typeface="Times New Roman" pitchFamily="18" charset="0"/>
              </a:rPr>
              <a:t>       Введение.</a:t>
            </a:r>
          </a:p>
          <a:p>
            <a:pPr marL="609600" indent="-609600"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Регуляция дыхания о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беспечивается за счет регуляции активности дыхательных мышц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    Существуют </a:t>
            </a: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два пути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регуляции активности дыхательных мышц:</a:t>
            </a:r>
          </a:p>
          <a:p>
            <a:pPr marL="990600" lvl="1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Произвольная регуляция (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кортико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-спинальные проекции к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мотонейронам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дыхательных мышц)</a:t>
            </a:r>
          </a:p>
          <a:p>
            <a:pPr marL="990600" lvl="1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Непроизвольная регуляция (проекции к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мотонейронам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дыхательных мышц из </a:t>
            </a:r>
            <a:r>
              <a:rPr lang="ru-RU" alt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дыхательного центра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alt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Картинки по запросу дых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933057"/>
            <a:ext cx="4381500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50825" y="5141913"/>
            <a:ext cx="792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Пережатые трахеи у собаки А вызывают одышку у собаки Б; </a:t>
            </a:r>
          </a:p>
          <a:p>
            <a:pPr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одышка собаки Б вызывает замедление дыхания у собаки А.</a:t>
            </a:r>
          </a:p>
        </p:txBody>
      </p:sp>
      <p:sp>
        <p:nvSpPr>
          <p:cNvPr id="32771" name="Rectangle 6"/>
          <p:cNvSpPr>
            <a:spLocks noGrp="1" noChangeArrowheads="1"/>
          </p:cNvSpPr>
          <p:nvPr>
            <p:ph type="title"/>
          </p:nvPr>
        </p:nvSpPr>
        <p:spPr>
          <a:xfrm>
            <a:off x="539750" y="692150"/>
            <a:ext cx="8353425" cy="1143000"/>
          </a:xfrm>
        </p:spPr>
        <p:txBody>
          <a:bodyPr>
            <a:no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 с перекрестным кровообращением </a:t>
            </a:r>
            <a:b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Л. Фредерику)</a:t>
            </a:r>
          </a:p>
        </p:txBody>
      </p:sp>
      <p:pic>
        <p:nvPicPr>
          <p:cNvPr id="3686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9138"/>
            <a:ext cx="77073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927975" cy="1143000"/>
          </a:xfrm>
        </p:spPr>
        <p:txBody>
          <a:bodyPr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Барорецепторы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стенки артерий и вен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011363"/>
            <a:ext cx="7239000" cy="4846637"/>
          </a:xfrm>
        </p:spPr>
        <p:txBody>
          <a:bodyPr/>
          <a:lstStyle/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образованы терминалями волокон, проходящих в составе блуждающего и языкоглоточного нерва. </a:t>
            </a:r>
            <a:endParaRPr lang="en-US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Барорецепторы особенно многочисленны в дуге аорты, сонных артериях, лёгочном стволе, лёгочных артериях и в стенке крупных вен большого и малого круга кровообращения.</a:t>
            </a:r>
            <a:endParaRPr lang="en-US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Активация барорецепторов может привести к рефлекторной гиповентиляции или даже остановке дыхания (апноэ), а понижение АД способно вызвать гипервентиляцию.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ChangeArrowheads="1"/>
          </p:cNvSpPr>
          <p:nvPr/>
        </p:nvSpPr>
        <p:spPr bwMode="auto">
          <a:xfrm>
            <a:off x="323850" y="1557338"/>
            <a:ext cx="4033838" cy="453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медленно адаптирующиеся рецепторы растяжения, </a:t>
            </a:r>
            <a:endParaRPr lang="en-US" altLang="ru-RU" sz="32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быстро адаптирующиеся ирритантные рецепторы </a:t>
            </a:r>
            <a:endParaRPr lang="en-US" altLang="ru-RU" sz="32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J–рецепторы </a:t>
            </a:r>
          </a:p>
        </p:txBody>
      </p:sp>
      <p:sp>
        <p:nvSpPr>
          <p:cNvPr id="34819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229600" cy="8842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рецепторы легких</a:t>
            </a:r>
          </a:p>
        </p:txBody>
      </p:sp>
      <p:pic>
        <p:nvPicPr>
          <p:cNvPr id="389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268413"/>
            <a:ext cx="393382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177212" cy="1295400"/>
          </a:xfrm>
        </p:spPr>
        <p:txBody>
          <a:bodyPr>
            <a:no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Медленно адаптирующиеся рецепторы растяжения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27225"/>
            <a:ext cx="7643813" cy="452596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/>
              <a:t>- 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реагируют на раздувание ткани лёгкого, регистрируя растяжение стенки воздухоносных путей.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- медленно адаптируются (активность продолжается длительное время).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- запускают рефлекс Геринга–Брейера (при раздувании лёгкого происходит уменьшение дыхательного объёма и увеличение частоты дыхания; одновременно и рефлекторно возникает тахикардия).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Быстро адаптирующиеся (</a:t>
            </a:r>
            <a:r>
              <a:rPr lang="ru-RU" alt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ирритантные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рецепторы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7354888" cy="4895850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/>
              <a:t>- 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расположены между эпителиальными клетками слизистой оболочки крупных воздухоносных путей.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- реагируют на: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сильное раздувание лёгочной ткани,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на действие поступающих при вдохе раздражающих ткани едких газов, табачного дыма, пыли, холодного воздуха,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на наличие в стенке воздухоносных путей гистамина, Пг и брадикининов (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поэтому их также называют ирритантными -раздражающими - рецепторами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J–рецепторы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7488238" cy="4967287"/>
          </a:xfrm>
        </p:spPr>
        <p:txBody>
          <a:bodyPr/>
          <a:lstStyle/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расположены в межальвеолярных перегородках, являются как хемо– так и механорецепторами. </a:t>
            </a:r>
          </a:p>
          <a:p>
            <a:pPr marL="0" indent="361950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Возбуждаются при перерастяжении ткани лёгкого, а также при воздействии различных экзо- и эндогенных химических соединений (капсаицин (из перца), гистамин, брадикинин, серотонин, Пг). </a:t>
            </a:r>
          </a:p>
          <a:p>
            <a:pPr marL="0" indent="361950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J–рецепторы реагируют на переполнение кровью лёгочных капилляров и увеличение объёма интерстициальной жидкости альвеол, что возможно при левожелудочковой недостаточности и приводит к появлению одышки.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4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Стимуляция этих рецепторов приводит к: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marL="609600" indent="-609600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500" smtClean="0">
                <a:latin typeface="Times New Roman" pitchFamily="18" charset="0"/>
                <a:cs typeface="Times New Roman" pitchFamily="18" charset="0"/>
              </a:rPr>
              <a:t>рефлекторной задержке дыхания с последующим появлением частого и поверхностного дыхания,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500" smtClean="0">
                <a:latin typeface="Times New Roman" pitchFamily="18" charset="0"/>
                <a:cs typeface="Times New Roman" pitchFamily="18" charset="0"/>
              </a:rPr>
              <a:t>бронхоконстрикции, 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500" smtClean="0">
                <a:latin typeface="Times New Roman" pitchFamily="18" charset="0"/>
                <a:cs typeface="Times New Roman" pitchFamily="18" charset="0"/>
              </a:rPr>
              <a:t>увеличению секреции слизи, 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500" smtClean="0">
                <a:latin typeface="Times New Roman" pitchFamily="18" charset="0"/>
                <a:cs typeface="Times New Roman" pitchFamily="18" charset="0"/>
              </a:rPr>
              <a:t>падению АД 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altLang="ru-RU" sz="3500" smtClean="0">
                <a:latin typeface="Times New Roman" pitchFamily="18" charset="0"/>
                <a:cs typeface="Times New Roman" pitchFamily="18" charset="0"/>
              </a:rPr>
              <a:t>брадикардии.</a:t>
            </a:r>
          </a:p>
          <a:p>
            <a:pPr marL="609600" indent="-609600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Внелёгочные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рецепторы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28775"/>
            <a:ext cx="7634288" cy="5040313"/>
          </a:xfrm>
        </p:spPr>
        <p:txBody>
          <a:bodyPr/>
          <a:lstStyle/>
          <a:p>
            <a:pPr marL="0" indent="361950">
              <a:buFont typeface="Wingdings" pitchFamily="2" charset="2"/>
              <a:buNone/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Рецепторы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лица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носовой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полости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. Их стимуляция при погружении в воду рефлекторно вызывает остановку дыхания, брадикардию, чихание.</a:t>
            </a:r>
          </a:p>
          <a:p>
            <a:pPr marL="0" indent="361950">
              <a:buFont typeface="Wingdings" pitchFamily="2" charset="2"/>
              <a:buNone/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Рецепторы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носоглотки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глотки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. При их возбуждении развивается сильное инспираторное усилие («шмыгание»), перемещающее посторонний материал из носоглотки в глотку. </a:t>
            </a:r>
          </a:p>
          <a:p>
            <a:pPr marL="0" indent="361950">
              <a:buFont typeface="Wingdings" pitchFamily="2" charset="2"/>
              <a:buNone/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Рецепторы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гортани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. Их раздражение рефлекторно вызывает остановку апноэ, кашель и сильные экспираторные движения.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Внешнее дыхание - одна из важнейших функций организма. Остановка дыхания приводит верную смерть уже через 3-5 мин. Количество кислорода в организме незначительна, поэтому важно, чтобы он постоянно поступал через систему внешнего дыхания. Этим объясняется формирование в процессе эволюции такого механизма регуляции, который бы обеспечил высокую надежность дыхания. В основе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регуляциГ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дыхания лежит поддержка константного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уровня-таких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показателей организма, как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порциальное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давление кислорода и углекислого газа 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Основным принципом регуляции е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саморегуляция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при которой отклонение этих параметров от нормального уровня немедленно вызывает ряд процессов, направленных на их восстановление.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литератур.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Физиология человека – Е.Б.Бабский., Г.И.Косицкий.</a:t>
            </a:r>
          </a:p>
          <a:p>
            <a:r>
              <a:rPr lang="ru-RU" altLang="ru-RU" smtClean="0"/>
              <a:t>Нормальная физиология – под редакцией академика РАМН К.В.Судакова.</a:t>
            </a:r>
          </a:p>
          <a:p>
            <a:r>
              <a:rPr lang="ru-RU" altLang="ru-RU" smtClean="0"/>
              <a:t>Нормальная физиология человека – под редакцией академика РАМН Б.И.Ткаченко.</a:t>
            </a:r>
          </a:p>
          <a:p>
            <a:r>
              <a:rPr lang="ru-RU" altLang="ru-RU" smtClean="0"/>
              <a:t>Иллюстрации - </a:t>
            </a:r>
            <a:r>
              <a:rPr lang="en-US" altLang="ru-RU" smtClean="0"/>
              <a:t>http://fiziologija.vse-zabolevaniya.ru</a:t>
            </a:r>
            <a:endParaRPr lang="ru-RU" alt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4B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7705725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chemeClr val="tx1"/>
                </a:solidFill>
                <a:latin typeface="Century Gothic" pitchFamily="34" charset="0"/>
              </a:rPr>
              <a:t>УРОВНИ ОРГАНИЗАЦИИ ДЫХАТЕЛЬНОГО ЦЕНТРА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84213" y="1412875"/>
          <a:ext cx="6985000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Документ" r:id="rId4" imgW="8947761" imgH="5720827" progId="Word.Document.8">
                  <p:embed/>
                </p:oleObj>
              </mc:Choice>
              <mc:Fallback>
                <p:oleObj name="Документ" r:id="rId4" imgW="8947761" imgH="5720827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412875"/>
                        <a:ext cx="6985000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AutoShape 5"/>
          <p:cNvSpPr>
            <a:spLocks/>
          </p:cNvSpPr>
          <p:nvPr/>
        </p:nvSpPr>
        <p:spPr bwMode="auto">
          <a:xfrm>
            <a:off x="1176338" y="5038725"/>
            <a:ext cx="1228725" cy="555625"/>
          </a:xfrm>
          <a:prstGeom prst="borderCallout1">
            <a:avLst>
              <a:gd name="adj1" fmla="val 20569"/>
              <a:gd name="adj2" fmla="val 106204"/>
              <a:gd name="adj3" fmla="val -86287"/>
              <a:gd name="adj4" fmla="val 163306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400" b="1">
                <a:latin typeface="Times New Roman" pitchFamily="18" charset="0"/>
              </a:rPr>
              <a:t>ГАСПИНГ-</a:t>
            </a:r>
          </a:p>
          <a:p>
            <a:pPr algn="ctr"/>
            <a:r>
              <a:rPr lang="ru-RU" altLang="ru-RU" sz="1400" b="1">
                <a:latin typeface="Times New Roman" pitchFamily="18" charset="0"/>
              </a:rPr>
              <a:t>ЦЕНТР</a:t>
            </a:r>
          </a:p>
        </p:txBody>
      </p:sp>
      <p:sp>
        <p:nvSpPr>
          <p:cNvPr id="1030" name="Oval 6"/>
          <p:cNvSpPr>
            <a:spLocks noChangeArrowheads="1"/>
          </p:cNvSpPr>
          <p:nvPr/>
        </p:nvSpPr>
        <p:spPr bwMode="auto">
          <a:xfrm>
            <a:off x="1763713" y="1700213"/>
            <a:ext cx="246062" cy="238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2195513" y="2636838"/>
            <a:ext cx="182562" cy="166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2627313" y="3213100"/>
            <a:ext cx="122237" cy="111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2916238" y="4005263"/>
            <a:ext cx="120650" cy="166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3059113" y="4581525"/>
            <a:ext cx="122237" cy="1095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5" name="Oval 11"/>
          <p:cNvSpPr>
            <a:spLocks noChangeArrowheads="1"/>
          </p:cNvSpPr>
          <p:nvPr/>
        </p:nvSpPr>
        <p:spPr bwMode="auto">
          <a:xfrm>
            <a:off x="3154363" y="4654550"/>
            <a:ext cx="182562" cy="1666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6" name="Oval 12"/>
          <p:cNvSpPr>
            <a:spLocks noChangeArrowheads="1"/>
          </p:cNvSpPr>
          <p:nvPr/>
        </p:nvSpPr>
        <p:spPr bwMode="auto">
          <a:xfrm rot="-825770">
            <a:off x="3419475" y="5373688"/>
            <a:ext cx="182563" cy="390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7" name="AutoShape 14"/>
          <p:cNvSpPr>
            <a:spLocks/>
          </p:cNvSpPr>
          <p:nvPr/>
        </p:nvSpPr>
        <p:spPr bwMode="auto">
          <a:xfrm>
            <a:off x="139700" y="4149725"/>
            <a:ext cx="2344738" cy="555625"/>
          </a:xfrm>
          <a:prstGeom prst="borderCallout1">
            <a:avLst>
              <a:gd name="adj1" fmla="val 20569"/>
              <a:gd name="adj2" fmla="val 103250"/>
              <a:gd name="adj3" fmla="val 43144"/>
              <a:gd name="adj4" fmla="val 13134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400" b="1">
                <a:latin typeface="Times New Roman" pitchFamily="18" charset="0"/>
              </a:rPr>
              <a:t>АПНЕЙСТИЧЕСКИЙ ЦЕНТР</a:t>
            </a:r>
          </a:p>
        </p:txBody>
      </p:sp>
      <p:sp>
        <p:nvSpPr>
          <p:cNvPr id="1038" name="Line 13"/>
          <p:cNvSpPr>
            <a:spLocks noChangeShapeType="1"/>
          </p:cNvSpPr>
          <p:nvPr/>
        </p:nvSpPr>
        <p:spPr bwMode="auto">
          <a:xfrm>
            <a:off x="1908175" y="1844675"/>
            <a:ext cx="1584325" cy="35290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2987675" y="4327525"/>
            <a:ext cx="122238" cy="1095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1"/>
                </a:solidFill>
              </a:rPr>
              <a:t>Задачи дыхательного центра</a:t>
            </a:r>
          </a:p>
        </p:txBody>
      </p:sp>
      <p:sp>
        <p:nvSpPr>
          <p:cNvPr id="6147" name="Rectangle 8"/>
          <p:cNvSpPr>
            <a:spLocks noGrp="1" noChangeArrowheads="1"/>
          </p:cNvSpPr>
          <p:nvPr>
            <p:ph idx="1"/>
          </p:nvPr>
        </p:nvSpPr>
        <p:spPr>
          <a:xfrm>
            <a:off x="179388" y="2060575"/>
            <a:ext cx="7561262" cy="3886200"/>
          </a:xfrm>
        </p:spPr>
        <p:txBody>
          <a:bodyPr>
            <a:normAutofit/>
          </a:bodyPr>
          <a:lstStyle/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автоматическая генерация частоты и силы сокращения дыхательных мышц,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регуляция дыхания - подстройка ритма и глубины дыхательных движений к реальным потребностям организма (в первую очередь, к изменениям рO</a:t>
            </a:r>
            <a:r>
              <a:rPr lang="ru-RU" altLang="ru-RU" sz="24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рCO</a:t>
            </a:r>
            <a:r>
              <a:rPr lang="ru-RU" altLang="ru-RU" sz="24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артериальной крови и рCO</a:t>
            </a:r>
            <a:r>
              <a:rPr lang="ru-RU" altLang="ru-RU" sz="24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межклеточной жидкости мозга).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36838"/>
            <a:ext cx="6594475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7283152" cy="2447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Дыхательный центр продолговатого мозга состоит из: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дорсальная дыхательная группа (ДДГ)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вентральная дыхательная группа (ВДГ)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332656"/>
            <a:ext cx="679923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Центральный дыхательный ритм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20713"/>
            <a:ext cx="7704138" cy="5113337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Дорсальные ядра </a:t>
            </a: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содержат преимущественно инспираторные нервные клетки получающие сенсорную информацию от внутренних органов грудной и брюшной полостей.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Вентральные ядра</a:t>
            </a: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 содержат как инспираторные, так и экспираторные нейроны.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692696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импульсации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дыхательных нейронов: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174875"/>
            <a:ext cx="7239000" cy="46831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/>
              <a:t>1.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 от Дорсальных ядер и Вентральных Ядер к основным инспираторным мышцам;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2. от промежуточной части Вентральных ядер к основным и вспомогательным инспираторным мышцам;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3. от каудальной части Вентральных ядер к вспомогательным экспираторным мышцам.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836712"/>
            <a:ext cx="7239000" cy="99898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Существуют три гипотезы </a:t>
            </a:r>
            <a:r>
              <a:rPr lang="ru-RU" alt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автоматии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дыхательного центра: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9138"/>
            <a:ext cx="7162800" cy="42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5331</TotalTime>
  <Words>1247</Words>
  <Application>Microsoft Office PowerPoint</Application>
  <PresentationFormat>Экран (4:3)</PresentationFormat>
  <Paragraphs>158</Paragraphs>
  <Slides>39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Arial</vt:lpstr>
      <vt:lpstr>Trebuchet MS</vt:lpstr>
      <vt:lpstr>Wingdings 2</vt:lpstr>
      <vt:lpstr>Wingdings</vt:lpstr>
      <vt:lpstr>Times New Roman</vt:lpstr>
      <vt:lpstr>Symbol</vt:lpstr>
      <vt:lpstr>Изящная</vt:lpstr>
      <vt:lpstr>Документ Microsoft Word</vt:lpstr>
      <vt:lpstr>Государственный Медицинский университет г.СЕмей Кафедра: Нормальной физиологии и патофизиологии дисциплина: Нормальная физиология</vt:lpstr>
      <vt:lpstr>План.</vt:lpstr>
      <vt:lpstr>Презентация PowerPoint</vt:lpstr>
      <vt:lpstr>УРОВНИ ОРГАНИЗАЦИИ ДЫХАТЕЛЬНОГО ЦЕНТРА</vt:lpstr>
      <vt:lpstr>Задачи дыхательного центра</vt:lpstr>
      <vt:lpstr>Дыхательный центр продолговатого мозга состоит из: 1. дорсальная дыхательная группа (ДДГ) 2. вентральная дыхательная группа (ВДГ)</vt:lpstr>
      <vt:lpstr>Презентация PowerPoint</vt:lpstr>
      <vt:lpstr>Направление импульсации от дыхательных нейронов:</vt:lpstr>
      <vt:lpstr>Существуют три гипотезы автоматии дыхательного центра:</vt:lpstr>
      <vt:lpstr>1) Пейсмейкерная (пейсмейкерно-сетевая) гипотеза </vt:lpstr>
      <vt:lpstr>2) Гипотеза сетевого ритмогенеза</vt:lpstr>
      <vt:lpstr>3) Гипотеза группового пейсмейкера</vt:lpstr>
      <vt:lpstr>Активность основных типов дыхательных нейронов в течение дыхательного цикла:</vt:lpstr>
      <vt:lpstr>Взаимосвязи между нейронами дыхательного цикла (тормозные)</vt:lpstr>
      <vt:lpstr>Происхождение дыхательного цикла</vt:lpstr>
      <vt:lpstr>Презентация PowerPoint</vt:lpstr>
      <vt:lpstr>Презентация PowerPoint</vt:lpstr>
      <vt:lpstr>Влияние на дыхание перерезок мозга на разных уровнях</vt:lpstr>
      <vt:lpstr>Пневмотаксический центр</vt:lpstr>
      <vt:lpstr>Апнейстический центр</vt:lpstr>
      <vt:lpstr>Гаспинг-центр</vt:lpstr>
      <vt:lpstr>Презентация PowerPoint</vt:lpstr>
      <vt:lpstr>Рецепторы в регуляции дыхания.  </vt:lpstr>
      <vt:lpstr>Периферические  хеморецепторы</vt:lpstr>
      <vt:lpstr>Каротидное тельце</vt:lpstr>
      <vt:lpstr>Презентация PowerPoint</vt:lpstr>
      <vt:lpstr>Аортальные тельца</vt:lpstr>
      <vt:lpstr>Презентация PowerPoint</vt:lpstr>
      <vt:lpstr>Центральные хеморецепторы</vt:lpstr>
      <vt:lpstr>Опыт с перекрестным кровообращением  (по Л. Фредерику)</vt:lpstr>
      <vt:lpstr>Барорецепторы стенки артерий и вен</vt:lpstr>
      <vt:lpstr>Основные рецепторы легких</vt:lpstr>
      <vt:lpstr>Медленно адаптирующиеся рецепторы растяжения</vt:lpstr>
      <vt:lpstr>Быстро адаптирующиеся (ирритантные) рецепторы</vt:lpstr>
      <vt:lpstr>J–рецепторы</vt:lpstr>
      <vt:lpstr>Стимуляция этих рецепторов приводит к:</vt:lpstr>
      <vt:lpstr>Внелёгочные рецепторы</vt:lpstr>
      <vt:lpstr>Заключение.</vt:lpstr>
      <vt:lpstr>Список использованных литератур.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ФИЗИОЛОГИЯ ДЫХАТЕЛЬНОЙ СИСТЕМЫ</dc:title>
  <dc:creator>boris</dc:creator>
  <cp:lastModifiedBy>Asus</cp:lastModifiedBy>
  <cp:revision>87</cp:revision>
  <dcterms:created xsi:type="dcterms:W3CDTF">2009-12-16T05:16:40Z</dcterms:created>
  <dcterms:modified xsi:type="dcterms:W3CDTF">2017-12-15T16:15:51Z</dcterms:modified>
</cp:coreProperties>
</file>