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256" r:id="rId2"/>
    <p:sldId id="257" r:id="rId3"/>
    <p:sldId id="258" r:id="rId4"/>
    <p:sldId id="356" r:id="rId5"/>
    <p:sldId id="357" r:id="rId6"/>
    <p:sldId id="372" r:id="rId7"/>
    <p:sldId id="373" r:id="rId8"/>
    <p:sldId id="358" r:id="rId9"/>
    <p:sldId id="360" r:id="rId10"/>
    <p:sldId id="361" r:id="rId11"/>
    <p:sldId id="362" r:id="rId12"/>
    <p:sldId id="363" r:id="rId13"/>
    <p:sldId id="374" r:id="rId14"/>
    <p:sldId id="364" r:id="rId15"/>
    <p:sldId id="365" r:id="rId16"/>
    <p:sldId id="375" r:id="rId17"/>
    <p:sldId id="376" r:id="rId18"/>
    <p:sldId id="366" r:id="rId19"/>
    <p:sldId id="367" r:id="rId20"/>
    <p:sldId id="368" r:id="rId21"/>
    <p:sldId id="369" r:id="rId22"/>
    <p:sldId id="370" r:id="rId23"/>
    <p:sldId id="314" r:id="rId24"/>
    <p:sldId id="359" r:id="rId25"/>
    <p:sldId id="37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9" autoAdjust="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981D0-E514-47AE-8CC5-C70179DD716A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9D004-0297-444A-9403-32D94099DA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954F2-3A53-4B85-A089-9C40F16C8EDC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9D004-0297-444A-9403-32D94099DA2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7B25-7195-43FF-8151-53849D6930D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E17B25-7195-43FF-8151-53849D6930DB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3D94E7-1068-40BB-B939-96BA3CB377E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0"/>
            <a:ext cx="8712968" cy="291018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Arial" charset="0"/>
              </a:rPr>
              <a:t/>
            </a:r>
            <a:br>
              <a:rPr lang="ru-RU" b="1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latin typeface="Arial" charset="0"/>
              </a:rPr>
              <a:t/>
            </a:r>
            <a:br>
              <a:rPr lang="ru-RU" i="1" dirty="0" smtClean="0">
                <a:latin typeface="Arial" charset="0"/>
              </a:rPr>
            </a:br>
            <a:r>
              <a:rPr lang="ru-RU" i="1" dirty="0" smtClean="0">
                <a:solidFill>
                  <a:srgbClr val="0070C0"/>
                </a:solidFill>
                <a:latin typeface="Arial" charset="0"/>
              </a:rPr>
              <a:t/>
            </a:r>
            <a:br>
              <a:rPr lang="ru-RU" i="1" dirty="0" smtClean="0">
                <a:solidFill>
                  <a:srgbClr val="0070C0"/>
                </a:solidFill>
                <a:latin typeface="Arial" charset="0"/>
              </a:rPr>
            </a:br>
            <a:endParaRPr lang="ru-RU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857232"/>
            <a:ext cx="6400800" cy="1357322"/>
          </a:xfrm>
        </p:spPr>
        <p:txBody>
          <a:bodyPr/>
          <a:lstStyle/>
          <a:p>
            <a:pPr algn="ctr"/>
            <a:r>
              <a:rPr lang="ru-RU" sz="3200" b="1" dirty="0" smtClean="0"/>
              <a:t>Курс «Практикум слесарный»</a:t>
            </a:r>
          </a:p>
          <a:p>
            <a:endParaRPr lang="ru-RU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5576" y="4509120"/>
            <a:ext cx="7772400" cy="1947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Баклаженко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Валентина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МЖКХ-12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Продолжение 2 вопроса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404664"/>
            <a:ext cx="9144000" cy="64533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2400" b="1" i="1" dirty="0" smtClean="0">
                <a:solidFill>
                  <a:srgbClr val="FF0000"/>
                </a:solidFill>
              </a:rPr>
              <a:t>Приспособления для шабрения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661249"/>
            <a:ext cx="91440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4.6. Приспособление для шабрения вкладышей подшипника скольжения: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- основание;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2 -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вкладыш;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стойка;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4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шабер;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5 -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планка;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6,8-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винты; 7 - полукольцо;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9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прижим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836712"/>
            <a:ext cx="849694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Продолжение 2 вопроса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404664"/>
            <a:ext cx="9144000" cy="64533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</a:rPr>
              <a:t>Заточка инструмента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Предварительная заточка шаберов осуществляется на заточных станках.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После заточки шаберы необходимо заправлять на абразивных брусках с очень мелкими абразивными зернами, которые позволяют удалить с режущих поверхностей следы (риски) заточки. Поверхность бруска при правке смазывается тонким слоем машинного масла.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6237313"/>
            <a:ext cx="8892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4.8. Заточка и заправка шабера</a:t>
            </a:r>
          </a:p>
          <a:p>
            <a:pPr algn="ctr"/>
            <a:r>
              <a:rPr lang="ru-RU" sz="2400" dirty="0" smtClean="0"/>
              <a:t> </a:t>
            </a:r>
            <a:endParaRPr lang="ru-RU" sz="2400" dirty="0"/>
          </a:p>
        </p:txBody>
      </p:sp>
      <p:pic>
        <p:nvPicPr>
          <p:cNvPr id="9" name="Рисунок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573016"/>
            <a:ext cx="712879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3. Процесс выполнения операции шабрения и правила подготовки поверхностей под шабрение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1556792"/>
            <a:ext cx="9144000" cy="72454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Подготовка для шабрения поверхностей осуществляется опиливанием ее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драчевыми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и личными напильниками «на краску» с помощью соответствующих проверочных инструментов. Поверхность считается подготовленной к шабрению, если при наложении на нее лекальной линейки зазор при проверке щупом не превышает 0,05 мм. </a:t>
            </a:r>
          </a:p>
          <a:p>
            <a:pPr algn="ctr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Окрашивание шабруемой поверхности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Поверхность заготовки (детали), подлежащая шабрению, очищается от стружки и грязи, промывается и протирается насухо чистой ветошью.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Краски -смесь машинного масла с лазурью, суриком или ультрамарином (синькой). Лазурь может быть заменена сажей, смешанной с автолом и керосином.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21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879" t="9006" r="7381" b="9944"/>
          <a:stretch>
            <a:fillRect/>
          </a:stretch>
        </p:blipFill>
        <p:spPr>
          <a:xfrm>
            <a:off x="-1" y="445324"/>
            <a:ext cx="9144001" cy="641267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Продолжение 3 вопроса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404664"/>
            <a:ext cx="9144000" cy="6453336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Правила шабрения: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1.Перед началом работы следует проверить: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-подлежащие шабрению поверхности на плоскостность, сопряжение и качество отделки; при необходимости зачистить;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-заточку и заправку шаберов; при необходимости шабер заправить на бруске;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-краску для окрашивания проверочной плиты; в ней не должно быть твердых включений и сухих крупинок;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-состояние проверочной плиты на отсутствие царапин и забоин.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2. Необходимо строго соблюдать основное правило шабрения плоской поверхности заготовки: вначале заготовку необходимо «посадить» на плиту (при этом крупные пятна должны равномерно располагаться по всей площади поверхности заготовки, особенно по краям), а затем выполнять собственно шабрение до заданного качества.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Продолжение 3 вопроса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404664"/>
            <a:ext cx="9144000" cy="64533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3. Следует равномерно наносить краску на поверхность плиты, уменьшая толщину ее слоя по мере шабрения.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4. Шабрение заготовки размером более 100х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100х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100 нужно выполнять на столешнице верстака на деревянном бруске, закрепляя заготовку на нем упорными штифтами (гвоздями). При закреплении заготовок меньших размеров в тисках следует быть весьма осторожным и использовать деревянные прокладки под губки тисков во избежание коробления заготовки. 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5. Шабрение необходимо осуществлять хорошо заточенным и заправленным шабером, регулярно заправляя его в процессе работы. </a:t>
            </a:r>
          </a:p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6. При шабрении поверхности заготовки следует выполнять каждый проход в разных направлениях, как правило, в три этапа: вначале грубое, затем предварительное , и, наконец, окончательное .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22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105" t="8872" r="7272" b="9797"/>
          <a:stretch>
            <a:fillRect/>
          </a:stretch>
        </p:blipFill>
        <p:spPr>
          <a:xfrm>
            <a:off x="-1" y="476672"/>
            <a:ext cx="9165907" cy="6381328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23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310" t="9284" r="7609" b="10252"/>
          <a:stretch>
            <a:fillRect/>
          </a:stretch>
        </p:blipFill>
        <p:spPr>
          <a:xfrm>
            <a:off x="-1" y="548680"/>
            <a:ext cx="9099981" cy="630932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Продолжение 3 вопроса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404664"/>
            <a:ext cx="9144000" cy="64533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algn="ctr"/>
            <a:r>
              <a:rPr lang="ru-RU" sz="2400" b="1" i="1" dirty="0" smtClean="0">
                <a:solidFill>
                  <a:srgbClr val="FF0000"/>
                </a:solidFill>
              </a:rPr>
              <a:t>Средства механизации и альтернативные методы обработки</a:t>
            </a:r>
          </a:p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Механизированные инструменты для шабрения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могут иметь как электрический, так и пневматический привод. В большинстве случаев они связаны с источником движения гибкой связью: для электрического привода - это гибкий вал, для пневматического - воздухопроводный шланг.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Для преобразования вращательного движения гибкого вала в возвратно-поступательное движение исполнительного инструмента (шабера) используются различные механизмы преобразования движения: рычажно-шатунные; с конической передачей и кривошипно-шатунным механизмом; с эксцентриком и кулисой; с волновой канавкой и кулисой.</a:t>
            </a:r>
          </a:p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ru-RU" sz="2400" b="1" i="1" dirty="0" smtClean="0">
              <a:solidFill>
                <a:srgbClr val="FF0000"/>
              </a:solidFill>
            </a:endParaRPr>
          </a:p>
          <a:p>
            <a:pPr lvl="0"/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Продолжение 3 вопроса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404664"/>
            <a:ext cx="9144000" cy="64533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endParaRPr lang="ru-RU" sz="2400" b="1" i="1" dirty="0" smtClean="0">
              <a:solidFill>
                <a:srgbClr val="FF0000"/>
              </a:solidFill>
            </a:endParaRPr>
          </a:p>
          <a:p>
            <a:pPr lvl="0"/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48680"/>
            <a:ext cx="4680520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292080" y="1556792"/>
            <a:ext cx="3851920" cy="26776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Рис. 4.9. Передвижная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шабровочная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головка: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устройство: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шабровочная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головка;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шабер;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гибкий вал;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редуктор;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электрический двигатель;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пример применения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437112"/>
            <a:ext cx="460851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5076056" y="5536486"/>
            <a:ext cx="4067944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Рис. 4.10. Пневматический шабер: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 штуцер;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шток;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патрон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6876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Тема 12. Шабрение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869160"/>
          </a:xfrm>
        </p:spPr>
        <p:txBody>
          <a:bodyPr>
            <a:normAutofit fontScale="92500"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1. Сущность шабрения и его назначение.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2. Инструменты и приспособления для шабрения. Критерии оценки качества обработанной поверхности и способы контроля. Заточка инструмента.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3. Процесс выполнения операции шабрения и правила подготовки поверхностей под шабрение. Окрашивание шабруемой поверхности. Средства механизации и альтернативные методы обработки.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4. Типичные дефекты при шабрении, причины их появления и способы предупреждения.</a:t>
            </a:r>
          </a:p>
          <a:p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1340768"/>
            <a:ext cx="3744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Учебные вопросы: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Продолжение 3 вопроса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404664"/>
            <a:ext cx="9144000" cy="64533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Альтернативные методы обработки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 альтернативным методам обработки относятся тонкое строгание, шлифование на плоскошлифовальных станках, фрезерование (тонкое и финишное) и поверхностное пластическое деформирование.</a:t>
            </a:r>
          </a:p>
          <a:p>
            <a:r>
              <a:rPr lang="ru-RU" sz="2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Тонкое строгание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применяется при обработке заготовок базовых деталей крупногабаритного оборудования, например направляющих станков.</a:t>
            </a:r>
          </a:p>
          <a:p>
            <a:r>
              <a:rPr lang="ru-RU" sz="2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Шлифование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взамен шабрения можно выполнять несколькими способами: на плоскошлифовальных и продольно-строгальных станках при использовании специальных головок и при помощи специальных переносных приспособлений, которые устанавлива­ются непосредственно на крупногабаритных заготовках, подлежащих обработке.</a:t>
            </a:r>
          </a:p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ru-RU" sz="2400" b="1" i="1" dirty="0" smtClean="0">
              <a:solidFill>
                <a:srgbClr val="FF0000"/>
              </a:solidFill>
            </a:endParaRPr>
          </a:p>
          <a:p>
            <a:pPr lvl="0"/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Продолжение 3 вопроса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76672"/>
            <a:ext cx="748883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5473005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Рис. 4.11. Самодвижущаяся шлифовальная головка: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верхняя плита;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2, 3,7 -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рукоятки;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4, 5 -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электродвигатели;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переключатель;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8 -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плита;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направляющая;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роликовая цепь;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11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шлифовальный круг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Продолжение 3 вопроса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404664"/>
            <a:ext cx="9144000" cy="64533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Фрезерование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применяется как отделочная окончательная операция. В качестве инструмента используются однозубые фрезы со специальной заточкой режущей кромки.</a:t>
            </a:r>
          </a:p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Вибрационное </a:t>
            </a:r>
            <a:r>
              <a:rPr lang="ru-RU" sz="2800" b="1" i="1" dirty="0" err="1" smtClean="0">
                <a:latin typeface="Arial" pitchFamily="34" charset="0"/>
                <a:cs typeface="Arial" pitchFamily="34" charset="0"/>
              </a:rPr>
              <a:t>обкатывание</a:t>
            </a: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позволяет увеличить прочность обработанной поверхности за счет ее пластического деформирования в процессе обработки (так называемое явление наклепа - упрочнения поверхностного слоя материала за счет воздействия на него высоких сдавливающих сил, изменяющих структуру материала).</a:t>
            </a:r>
          </a:p>
          <a:p>
            <a:pPr lvl="0"/>
            <a:endParaRPr lang="ru-RU" sz="2400" b="1" i="1" dirty="0" smtClean="0">
              <a:solidFill>
                <a:srgbClr val="FF0000"/>
              </a:solidFill>
            </a:endParaRPr>
          </a:p>
          <a:p>
            <a:pPr lvl="0"/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4. Типичные дефекты при шабрении,  причины их появления и способы предупреждения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51520" y="908719"/>
          <a:ext cx="8712967" cy="5985343"/>
        </p:xfrm>
        <a:graphic>
          <a:graphicData uri="http://schemas.openxmlformats.org/drawingml/2006/table">
            <a:tbl>
              <a:tblPr/>
              <a:tblGrid>
                <a:gridCol w="2448272"/>
                <a:gridCol w="2088232"/>
                <a:gridCol w="4176463"/>
              </a:tblGrid>
              <a:tr h="315503">
                <a:tc>
                  <a:txBody>
                    <a:bodyPr/>
                    <a:lstStyle/>
                    <a:p>
                      <a:pPr marL="29273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Дефект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3861" marR="23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527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Причина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23861" marR="23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959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Способ предупреждения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23861" marR="23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37169">
                <a:tc>
                  <a:txBody>
                    <a:bodyPr/>
                    <a:lstStyle/>
                    <a:p>
                      <a:pPr marR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Шабер потерял твердость при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точке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3861" marR="23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Сильное прижатие </a:t>
                      </a:r>
                      <a:r>
                        <a:rPr lang="ru-RU" sz="1800" b="1" spc="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шабера к </a:t>
                      </a:r>
                      <a:r>
                        <a:rPr lang="ru-RU" sz="1800" b="1" spc="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заточ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ному 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кругу при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заточке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3861" marR="23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42545"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Соблюдать все правила заточки.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Периодически охлаждать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затачиваемую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часть шабера в воде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3861" marR="23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33630">
                <a:tc>
                  <a:txBody>
                    <a:bodyPr/>
                    <a:lstStyle/>
                    <a:p>
                      <a:pPr marR="1003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Заточка шабера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без закругления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3861" marR="23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850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 соблюдались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правила заточки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шаберов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3861" marR="23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1590"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Руководствоваться следующими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правилами заточки шаберов: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ша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бер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для чернового шабрения 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обходимо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затачивать с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неболь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шим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закруглением; чем точнее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шабрение, тем закругление 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жущей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кромки инструмента 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сле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дует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делать больше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3861" marR="23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74338">
                <a:tc>
                  <a:txBody>
                    <a:bodyPr/>
                    <a:lstStyle/>
                    <a:p>
                      <a:pPr marR="609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 проверке по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плите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обрабаты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ваемой поверхности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она 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полно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стью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покрыта </a:t>
                      </a:r>
                      <a:r>
                        <a:rPr lang="ru-RU" sz="18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краской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3861" marR="23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52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 плиту нанесен </a:t>
                      </a:r>
                      <a:r>
                        <a:rPr lang="ru-RU" sz="1800" b="1" spc="-3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слишком большой </a:t>
                      </a:r>
                      <a:r>
                        <a:rPr lang="ru-RU" sz="1800" b="1" spc="-2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слой краски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23861" marR="23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88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Снять краску с поверхности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тали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 в нескольких местах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пли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ты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 остальную краску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равномер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растереть по плите и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повто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рить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окраску поверхности детали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для получения необходимой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сте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пени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окрашивания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3861" marR="23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Продолжение 3 вопроса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476672"/>
          <a:ext cx="8964488" cy="6308164"/>
        </p:xfrm>
        <a:graphic>
          <a:graphicData uri="http://schemas.openxmlformats.org/drawingml/2006/table">
            <a:tbl>
              <a:tblPr/>
              <a:tblGrid>
                <a:gridCol w="2852424"/>
                <a:gridCol w="2716366"/>
                <a:gridCol w="3395698"/>
              </a:tblGrid>
              <a:tr h="2408268">
                <a:tc>
                  <a:txBody>
                    <a:bodyPr/>
                    <a:lstStyle/>
                    <a:p>
                      <a:pPr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Обрабатываемая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поверхность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ли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долго не 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ло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жится 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 плиту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917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Принят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непра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вильный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темп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шабрения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09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 плиту нанести тонкий слой краски, окрасившиеся места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верхности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детали сшабривать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полностью энергичными 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движе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ниями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шабера до тех пор, пока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деталь нормально не «ляжет» на </a:t>
                      </a:r>
                      <a:r>
                        <a:rPr lang="ru-RU" sz="1800" b="1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плиту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64229">
                <a:tc>
                  <a:txBody>
                    <a:bodyPr/>
                    <a:lstStyle/>
                    <a:p>
                      <a:pPr marR="730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 шабруемой </a:t>
                      </a:r>
                      <a:r>
                        <a:rPr lang="ru-RU" sz="18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поверхности </a:t>
                      </a:r>
                      <a:r>
                        <a:rPr lang="ru-RU" sz="1800" b="1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глу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бокие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царапины и задиры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Шабрение </a:t>
                      </a:r>
                      <a:r>
                        <a:rPr lang="ru-RU" sz="1800" b="1" spc="-5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неза</a:t>
                      </a:r>
                      <a:r>
                        <a:rPr lang="ru-RU" sz="1800" b="1" spc="-2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правленным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шабе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ром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На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поверхность провероч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ной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плиты попала </a:t>
                      </a:r>
                      <a:r>
                        <a:rPr lang="ru-RU" sz="1800" b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стружка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48895"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Тщательно заправить шабер на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бруске; начисто протереть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обрабатываемую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поверхность детали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 поверхность проверочной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пли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ты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 Заново покрыть ее слоем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краски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201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Пятна на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пришаб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ренной поверхно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сти 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расположены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равномерно, но </a:t>
                      </a:r>
                      <a:r>
                        <a:rPr lang="ru-RU" sz="1800" b="1" spc="-4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слишком крупные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06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Шабрение не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окончено. 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Слиш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ком 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большой слой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краски на плите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Продолжить работу, «разбивая»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 каждый проход пятна в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ных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направлениях движения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шабера. Следить за слоем краски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 плите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Продолжение 3 вопроса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476672"/>
          <a:ext cx="8964488" cy="6192687"/>
        </p:xfrm>
        <a:graphic>
          <a:graphicData uri="http://schemas.openxmlformats.org/drawingml/2006/table">
            <a:tbl>
              <a:tblPr/>
              <a:tblGrid>
                <a:gridCol w="2852424"/>
                <a:gridCol w="2716366"/>
                <a:gridCol w="3395698"/>
              </a:tblGrid>
              <a:tr h="405006">
                <a:tc>
                  <a:txBody>
                    <a:bodyPr/>
                    <a:lstStyle/>
                    <a:p>
                      <a:pPr marL="3048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Дефект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622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3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Причина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895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3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Способ предупреждения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02259">
                <a:tc>
                  <a:txBody>
                    <a:bodyPr/>
                    <a:lstStyle/>
                    <a:p>
                      <a:pPr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Пятна на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пришаб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ренной поверхно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сти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мелкие, но расположены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неравномерно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7749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Шабрение не закончено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84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 шабрении снимать пятна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только в местах, где их много, до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тех пор, пока пятна не 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располо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жатся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 поверхности 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равномер</a:t>
                      </a:r>
                      <a:r>
                        <a:rPr lang="ru-RU" sz="1800" b="1" spc="-3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83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Сопряженные под 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углом поверхности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детали при 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повторных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проверках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окрашиваются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 разных местах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4130"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Под поверхность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базовой детали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или под опорную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поверхность 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проверочного уголь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ника </a:t>
                      </a:r>
                      <a:r>
                        <a:rPr lang="ru-RU" sz="1800" b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(призмы) </a:t>
                      </a:r>
                      <a:r>
                        <a:rPr lang="ru-RU" sz="1800" b="1" spc="-2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</a:t>
                      </a:r>
                      <a:r>
                        <a:rPr lang="ru-RU" sz="1800" b="1" spc="-1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пала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стружка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9370" indent="-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Тщательно протереть базовую и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обрабатываемую поверхности, а также проверочную плиту и опорную поверхность </a:t>
                      </a:r>
                      <a:r>
                        <a:rPr lang="ru-RU" sz="1800" b="1" spc="-2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провероч</a:t>
                      </a:r>
                      <a:r>
                        <a:rPr lang="ru-RU" sz="1800" b="1" spc="-1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ного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угольника (призмы) перед 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проверкой обработанной детали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02259">
                <a:tc>
                  <a:txBody>
                    <a:bodyPr/>
                    <a:lstStyle/>
                    <a:p>
                      <a:pPr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 поверхности </a:t>
                      </a: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вкладыша (втулки)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следы 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предвари</a:t>
                      </a:r>
                      <a:r>
                        <a:rPr lang="ru-RU" sz="1800" b="1" spc="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тельной обработ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ки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 грубые </a:t>
                      </a: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царапины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 задиры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263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Шабрение </a:t>
                      </a:r>
                      <a:r>
                        <a:rPr lang="ru-RU" sz="1800" b="1" spc="-1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 окончено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8415"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Продолжить шабрение, проверяя 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его качество внешним осмотром и по контрольному валу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1. Сущность шабрения и его назначение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836712"/>
            <a:ext cx="9144000" cy="6021288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   Шабрение -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это окончательная слесарная операция, заключающаяся в соскабливании очень тонких слоев материала с поверхности заготовки с помощью режущего инструмента - шабера. Шабрение применяется в тех случаях, когда необходимо обработать поверхности с очень малой шероховатостью. Как правило, шабрению подвергаются сопрягаемые поверхности, перемещающиеся друг относительно друга (трущиеся поверхности). С его помощью достигается плотное прилегание сопрягаемых поверхностей, надежное удерживание смазки между трущимися поверхностями и точные размеры деталей.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Шабрением обрабатываются как плоские, так и криволинейные поверхности (например, направляющие станков), поверхности под­шипников скольжения, детали приборов, а также поверхности различных инструментов и приспособлений (например, поверочные плиты, угольники, линейки).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2. Инструменты и приспособления для шабрения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908720"/>
            <a:ext cx="9144000" cy="5949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Режущим инструментом при шабрении является шабер. Шаберы различаются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по конструкции -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цельные и составные,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по форме режущей кромки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 плоские, трехгранные и фасонные, а также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по числу режущих граней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 односторонние и двухсторонние.</a:t>
            </a:r>
          </a:p>
          <a:p>
            <a:pPr lvl="0"/>
            <a:r>
              <a:rPr lang="ru-RU" sz="2400" dirty="0" smtClean="0"/>
              <a:t> 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Для шабрения плоских поверхностей используются одно- или двухсторонние шаберы с прямолинейной или криволинейной режущей кромкой (рис. 4.3,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а, б, в).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Геометрические параметры шаберов зависят от вида обработки, материала заготовки и угла установки инструмента по отношению к обрабатываемой поверхности.</a:t>
            </a:r>
          </a:p>
          <a:p>
            <a:r>
              <a:rPr lang="ru-RU" sz="2400" dirty="0" smtClean="0"/>
              <a:t> 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Выбор длины режущей кромки и радиуса ее закругления зависит от твердости обрабатываемого материала и заданной шероховатости обработанной поверхности. </a:t>
            </a:r>
          </a:p>
          <a:p>
            <a:pPr lvl="0"/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Продолжение 2 вопроса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404664"/>
            <a:ext cx="9144000" cy="64533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6156176" y="2455729"/>
            <a:ext cx="298782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4.3. Шаберы:</a:t>
            </a:r>
          </a:p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односторонний с прямолинейной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режушей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кромкой;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б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двухсторонний;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в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- изогну­тый двухсторонний;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г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трехсторонний; </a:t>
            </a:r>
            <a:r>
              <a:rPr lang="ru-RU" sz="2000" b="1" i="1" dirty="0" err="1" smtClean="0">
                <a:latin typeface="Arial" pitchFamily="34" charset="0"/>
                <a:cs typeface="Arial" pitchFamily="34" charset="0"/>
              </a:rPr>
              <a:t>д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, е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составные: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1, 6 -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сменные пластины;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2 -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держатель;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зажимной винт;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4, 5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и 7 - рукоятки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5328592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19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310" t="7737" r="7609" b="10252"/>
          <a:stretch>
            <a:fillRect/>
          </a:stretch>
        </p:blipFill>
        <p:spPr>
          <a:xfrm>
            <a:off x="-1" y="404665"/>
            <a:ext cx="9168283" cy="647892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0020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0599" t="7619" r="7493" b="10096"/>
          <a:stretch>
            <a:fillRect/>
          </a:stretch>
        </p:blipFill>
        <p:spPr>
          <a:xfrm>
            <a:off x="0" y="339649"/>
            <a:ext cx="9144000" cy="649705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Продолжение 2 вопроса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404664"/>
            <a:ext cx="9144000" cy="64533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r>
              <a:rPr lang="ru-RU" sz="2800" dirty="0" smtClean="0"/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 шабрении вкладышей подшипников скольжения для уменьшения числа переточек в процессе работы применяются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шаберы-кольца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(рис. 4.4), которые могут быть изготовлены из кольца изно­шенного конического роликового подшипника.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64904"/>
            <a:ext cx="914400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27584" y="6027003"/>
            <a:ext cx="73448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4.4. Шабер-кольцо: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общий вид;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б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заточка;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в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заправка;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г 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прием работы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Продолжение 2 вопроса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404664"/>
            <a:ext cx="9144000" cy="64533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r>
              <a:rPr lang="ru-RU" sz="2800" dirty="0" smtClean="0"/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проверочным инструментам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(рис. 4.5) относятся: проверочные плиты; плоские проверочные линейки (рис. 4.5,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а, б)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; трехгранные угловые линейки (рис. 4.5,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в)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; угловые плиты; а также проверочные валики.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6027003"/>
            <a:ext cx="73448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Рис. 4.5. Проверочные инструменты: </a:t>
            </a:r>
          </a:p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а, б-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плоские линейки;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трехгранная линейка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132856"/>
            <a:ext cx="8208912" cy="3744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908</TotalTime>
  <Words>1595</Words>
  <Application>Microsoft Office PowerPoint</Application>
  <PresentationFormat>Экран (4:3)</PresentationFormat>
  <Paragraphs>139</Paragraphs>
  <Slides>25</Slides>
  <Notes>25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             </vt:lpstr>
      <vt:lpstr>Тема 12. Шабрение</vt:lpstr>
      <vt:lpstr>     1. Сущность шабрения и его назначение</vt:lpstr>
      <vt:lpstr>     2. Инструменты и приспособления для шабрения</vt:lpstr>
      <vt:lpstr>     Продолжение 2 вопроса</vt:lpstr>
      <vt:lpstr>Слайд 6</vt:lpstr>
      <vt:lpstr>Слайд 7</vt:lpstr>
      <vt:lpstr>     Продолжение 2 вопроса</vt:lpstr>
      <vt:lpstr>     Продолжение 2 вопроса</vt:lpstr>
      <vt:lpstr>     Продолжение 2 вопроса</vt:lpstr>
      <vt:lpstr>     Продолжение 2 вопроса</vt:lpstr>
      <vt:lpstr>     3. Процесс выполнения операции шабрения и правила подготовки поверхностей под шабрение</vt:lpstr>
      <vt:lpstr>Слайд 13</vt:lpstr>
      <vt:lpstr>     Продолжение 3 вопроса</vt:lpstr>
      <vt:lpstr>     Продолжение 3 вопроса</vt:lpstr>
      <vt:lpstr>Слайд 16</vt:lpstr>
      <vt:lpstr>Слайд 17</vt:lpstr>
      <vt:lpstr>     Продолжение 3 вопроса</vt:lpstr>
      <vt:lpstr>     Продолжение 3 вопроса</vt:lpstr>
      <vt:lpstr>     Продолжение 3 вопроса</vt:lpstr>
      <vt:lpstr>     Продолжение 3 вопроса</vt:lpstr>
      <vt:lpstr>     Продолжение 3 вопроса</vt:lpstr>
      <vt:lpstr>  4. Типичные дефекты при шабрении,  причины их появления и способы предупреждения</vt:lpstr>
      <vt:lpstr>     Продолжение 3 вопроса</vt:lpstr>
      <vt:lpstr>     Продолжение 3 вопроса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Toshiba</dc:creator>
  <cp:lastModifiedBy>Андрей</cp:lastModifiedBy>
  <cp:revision>98</cp:revision>
  <dcterms:created xsi:type="dcterms:W3CDTF">2011-07-14T12:34:11Z</dcterms:created>
  <dcterms:modified xsi:type="dcterms:W3CDTF">2013-01-17T03:35:16Z</dcterms:modified>
</cp:coreProperties>
</file>