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4"/>
  </p:sldMasterIdLst>
  <p:notesMasterIdLst>
    <p:notesMasterId r:id="rId17"/>
  </p:notesMasterIdLst>
  <p:handoutMasterIdLst>
    <p:handoutMasterId r:id="rId18"/>
  </p:handoutMasterIdLst>
  <p:sldIdLst>
    <p:sldId id="260" r:id="rId5"/>
    <p:sldId id="261" r:id="rId6"/>
    <p:sldId id="274" r:id="rId7"/>
    <p:sldId id="266" r:id="rId8"/>
    <p:sldId id="267" r:id="rId9"/>
    <p:sldId id="275" r:id="rId10"/>
    <p:sldId id="277" r:id="rId11"/>
    <p:sldId id="276" r:id="rId12"/>
    <p:sldId id="278" r:id="rId13"/>
    <p:sldId id="279" r:id="rId14"/>
    <p:sldId id="280" r:id="rId15"/>
    <p:sldId id="281" r:id="rId16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14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4AC39-44E6-425E-AF49-CF7D189F346F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0F472-929B-459B-8D82-2FABCC5B32A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264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F2775BC-6312-42C7-B7C5-EA6783C2D9CA}" type="datetimeFigureOut">
              <a:rPr lang="ru-RU" noProof="0" smtClean="0"/>
              <a:pPr/>
              <a:t>23.04.2018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7F715A1-4ADC-44E0-9587-804FF39D6B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84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89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3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40915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едло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Надпись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ru-RU" sz="12200" b="0" i="0" dirty="0">
                <a:latin typeface="Century Gothic"/>
                <a:ea typeface="+mn-ea"/>
                <a:cs typeface="+mn-cs"/>
              </a:rPr>
              <a:t>“</a:t>
            </a:r>
          </a:p>
        </p:txBody>
      </p:sp>
      <p:sp>
        <p:nvSpPr>
          <p:cNvPr id="13" name="Надпись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ru-RU" sz="12200" b="0" i="0" dirty="0">
                <a:latin typeface="Century Gothic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7621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Именная карточ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460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Именная карточ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163026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Надпись 10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ru-RU" sz="12200" b="0" i="0" dirty="0">
                <a:latin typeface="Century Gothic"/>
                <a:ea typeface="+mn-ea"/>
                <a:cs typeface="+mn-cs"/>
              </a:rPr>
              <a:t>”</a:t>
            </a:r>
          </a:p>
        </p:txBody>
      </p:sp>
      <p:sp>
        <p:nvSpPr>
          <p:cNvPr id="14" name="Надпись 13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 defTabSz="914400">
              <a:buNone/>
            </a:pPr>
            <a:r>
              <a:rPr lang="ru-RU" sz="12200" b="0" i="0" dirty="0">
                <a:latin typeface="Century Gothic"/>
                <a:ea typeface="+mn-ea"/>
                <a:cs typeface="+mn-cs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664584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92226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Текст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947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толбца с изображен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Текст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Рисунок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0" name="Рисунок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1" name="Рисунок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552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983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164151" y="1447799"/>
            <a:ext cx="1409965" cy="4413251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4954" y="1447799"/>
            <a:ext cx="6776630" cy="44132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0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44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99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208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20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12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53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989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08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1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799941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860901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0FF0622-75E4-48B8-A617-5428CA5926CE}" type="datetimeFigureOut">
              <a:rPr lang="ru-RU" smtClean="0"/>
              <a:pPr/>
              <a:t>23.04.2018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75541-8164-4CC7-9F2F-6F0C49BB85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467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orks.doklad.ru/view/vOG2i3GrLJc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4636" y="479684"/>
            <a:ext cx="11092721" cy="6216951"/>
          </a:xfrm>
        </p:spPr>
        <p:txBody>
          <a:bodyPr/>
          <a:lstStyle/>
          <a:p>
            <a:pPr algn="ctr"/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cap="all" dirty="0"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cap="all" dirty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cap="all" dirty="0">
                <a:latin typeface="Times New Roman" pitchFamily="18" charset="0"/>
                <a:cs typeface="Times New Roman" pitchFamily="18" charset="0"/>
              </a:rPr>
              <a:t>УЧРЕЖДЕНИЕ высшего Образования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cap="all" dirty="0">
                <a:latin typeface="Times New Roman" pitchFamily="18" charset="0"/>
                <a:cs typeface="Times New Roman" pitchFamily="18" charset="0"/>
              </a:rPr>
              <a:t>«башкирский государственный университет»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all" dirty="0" err="1">
                <a:latin typeface="Times New Roman" pitchFamily="18" charset="0"/>
                <a:cs typeface="Times New Roman" pitchFamily="18" charset="0"/>
              </a:rPr>
              <a:t>Сибайский</a:t>
            </a:r>
            <a:r>
              <a:rPr lang="ru-RU" sz="1800" b="1" cap="all" dirty="0">
                <a:latin typeface="Times New Roman" pitchFamily="18" charset="0"/>
                <a:cs typeface="Times New Roman" pitchFamily="18" charset="0"/>
              </a:rPr>
              <a:t> институт (филиал)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Технологический факультет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Направление подготовки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23.03.03 «Эксплуатация транспортно-технологических машин и комплексов»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Кафедра теории и методики обучения технологии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cap="all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ТЕМА: СПОСОБЫ И СРЕДСТВА ПОЖАРОТУШЕНИЯ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КОНТРОЛЬНАЯ РАБОТА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дисциплине «Безопасность жизнедеятельности»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							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Выполнил: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Скачко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Н.С., 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													               студент 1 курса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ЭТТМиК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(4г.)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													        Проверила: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Куваева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М.М.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											              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канд.пед.наук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доцент кафедры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ТиМОТ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b="1" dirty="0"/>
            </a:br>
            <a:r>
              <a:rPr lang="ru-RU" sz="1400" dirty="0"/>
              <a:t> </a:t>
            </a:r>
            <a:br>
              <a:rPr lang="ru-RU" sz="1400" dirty="0"/>
            </a:br>
            <a:r>
              <a:rPr lang="ru-RU" sz="1400" dirty="0"/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72716"/>
            <a:ext cx="9404723" cy="1580532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Важно!!!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6883" y="1074820"/>
            <a:ext cx="11325727" cy="578317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планировании тактики тушения пожара,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необходимо помнить :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возгорании в зданиях и сооружениях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происходит быстрое повышение температуры,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помещения значительно задымляются,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огонь распространяется скрытыми путями, это вызывает утрату конструкциям несущих способностей, очень часто невидимую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сильное пламя из окон и дверей- означает, что скоростей горения велика, происходит сгорание большого количества материалов.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большое количество густого дыма говорит о недостатке кислорода при горении.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первых стадиях разрушения отдельных конструкций отслаиваются защитные слои бетона, деформируется арматура железобетонных колонн, образуются трещины в железобетонных балках и опорах, прогибаются и трещат деревянные перекрытия.</a:t>
            </a:r>
          </a:p>
          <a:p>
            <a:endParaRPr lang="ru-RU" dirty="0"/>
          </a:p>
        </p:txBody>
      </p:sp>
      <p:pic>
        <p:nvPicPr>
          <p:cNvPr id="37894" name="Picture 6" descr="Картинки по запросу важ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5179" y="224588"/>
            <a:ext cx="3096125" cy="3219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Список использованных источников и литературы:</a:t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9011" y="2052918"/>
            <a:ext cx="8140842" cy="4195481"/>
          </a:xfrm>
        </p:spPr>
        <p:txBody>
          <a:bodyPr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http://works.doklad.ru/view/vOG2i3GrLJc.html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u="sng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https://infourok.ru/referat-metodi-i-sredstva-tusheniya-pozharov-pervichnie-sredstva-pozharotusheniya-2072700.html</a:t>
            </a:r>
            <a:endParaRPr lang="ru-RU" sz="14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8914" name="Picture 2" descr="Картинки по запросу список литерату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9192" y="3839912"/>
            <a:ext cx="5882919" cy="2641099"/>
          </a:xfrm>
          <a:prstGeom prst="rect">
            <a:avLst/>
          </a:prstGeom>
          <a:noFill/>
        </p:spPr>
      </p:pic>
      <p:pic>
        <p:nvPicPr>
          <p:cNvPr id="38916" name="Picture 4" descr="Картинки по запросу человечек без фо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8666" y="2967789"/>
            <a:ext cx="2480342" cy="3246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C:\Users\ната\Desktop\c1389f20710cc459557ac43525cc362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6671" y="511109"/>
            <a:ext cx="9836129" cy="5761354"/>
          </a:xfrm>
          <a:prstGeom prst="rect">
            <a:avLst/>
          </a:prstGeom>
          <a:noFill/>
        </p:spPr>
      </p:pic>
      <p:pic>
        <p:nvPicPr>
          <p:cNvPr id="39941" name="Picture 5" descr="Картинки по запросу цветочек без фо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944" y="4732420"/>
            <a:ext cx="3036542" cy="2125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6591" y="240634"/>
            <a:ext cx="8825658" cy="850230"/>
          </a:xfrm>
        </p:spPr>
        <p:txBody>
          <a:bodyPr/>
          <a:lstStyle/>
          <a:p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Введение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7095" y="1379621"/>
            <a:ext cx="6015790" cy="547837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горение - это химическая реакция окисления, сопровождающаяся выделением теплоты и света.  Для возникновения горения требуется наличие трех факторов: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горючего вещества,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окислителя (обычно кислород воздуха, но также и хлор, фтор, бром, йод, окислы азота и т.д.),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источника загорания (импульса).</a:t>
            </a:r>
          </a:p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8194" name="Picture 2" descr="Картинки по запросу гор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4886" y="1399080"/>
            <a:ext cx="5313767" cy="4585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5093" y="-753978"/>
            <a:ext cx="11200023" cy="1764631"/>
          </a:xfrm>
        </p:spPr>
        <p:txBody>
          <a:bodyPr/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Этапы развития пожаров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7895" y="1042737"/>
            <a:ext cx="4876800" cy="5815263"/>
          </a:xfrm>
        </p:spPr>
        <p:txBody>
          <a:bodyPr>
            <a:normAutofit fontScale="92500"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Распространение пламени до максимального охвата площади поверхности объема горючих материалов.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Устойчивое максимальное горение(до сгорания основной массы веществ и разрушения конструкций сооружения).</a:t>
            </a:r>
          </a:p>
          <a:p>
            <a:pPr marL="457200" lvl="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Выгорание материалов и обрушение конструкций (снижение скорости горения, а также тепловой радиации).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pic>
        <p:nvPicPr>
          <p:cNvPr id="4" name="Рисунок 3" descr="hello_html_m5ce903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884" y="1155032"/>
            <a:ext cx="6464969" cy="536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97305" y="705852"/>
            <a:ext cx="5518484" cy="6432885"/>
          </a:xfrm>
        </p:spPr>
        <p:txBody>
          <a:bodyPr>
            <a:normAutofit lnSpcReduction="10000"/>
          </a:bodyPr>
          <a:lstStyle/>
          <a:p>
            <a:endParaRPr lang="ru-RU" sz="2200" dirty="0"/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прекращения горения необходимо: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допустить проникновения в зону горения окислителя (кислорода воздуха), а также горючего вещества;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охладить эту зону ниже температуры воспламенения (самовоспламенения);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разбавить горючие вещества негорючими;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интенсивно тормозить скорость химических реакций в пламени (ингибированием);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механически срывать (отрывать) пламя.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6111" y="240632"/>
            <a:ext cx="9829384" cy="1612616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Способы тушения пожаров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AutoShape 4" descr="Картинки по запросу пожар до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ната\Desktop\DQmbL4dx6s9GS8q43uLQfDSegK8hEp6NLSQhdjxHW1QaH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874" y="1507958"/>
            <a:ext cx="5535312" cy="45399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80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7516" y="1"/>
            <a:ext cx="11036968" cy="866273"/>
          </a:xfrm>
        </p:spPr>
        <p:txBody>
          <a:bodyPr/>
          <a:lstStyle/>
          <a:p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Средства тушения пожаров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53852" y="994610"/>
            <a:ext cx="4283244" cy="635267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cap="none" dirty="0" err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Огнегасительным</a:t>
            </a: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веществам относятся: </a:t>
            </a:r>
          </a:p>
          <a:p>
            <a:pPr lvl="0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вода, </a:t>
            </a:r>
          </a:p>
          <a:p>
            <a:pPr lvl="0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химическая и воздушно-механическая пены, </a:t>
            </a:r>
          </a:p>
          <a:p>
            <a:pPr lvl="0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водные растворы солей, </a:t>
            </a:r>
          </a:p>
          <a:p>
            <a:pPr lvl="0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инертные и негорючие газы, </a:t>
            </a:r>
          </a:p>
          <a:p>
            <a:pPr lvl="0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водяной пар, </a:t>
            </a:r>
          </a:p>
          <a:p>
            <a:pPr lvl="0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cap="none" dirty="0" err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галоидоуглеводородные</a:t>
            </a: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cap="none" dirty="0" err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огнегасительные</a:t>
            </a: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составы,</a:t>
            </a:r>
          </a:p>
          <a:p>
            <a:pPr lvl="0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cap="none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сухие огнетушащие порошки.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ната\Desktop\tushenie-goryashhego-avtomobilya-pen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7747" y="2676609"/>
            <a:ext cx="2237373" cy="2097537"/>
          </a:xfrm>
          <a:prstGeom prst="rect">
            <a:avLst/>
          </a:prstGeom>
          <a:noFill/>
        </p:spPr>
      </p:pic>
      <p:pic>
        <p:nvPicPr>
          <p:cNvPr id="5124" name="Picture 4" descr="C:\Users\ната\Desktop\Teploprovodnost-vodnyh-rastvorov-solej-kislot-i-osnovanij-shhelochej-300x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276" y="4613443"/>
            <a:ext cx="2239546" cy="1905000"/>
          </a:xfrm>
          <a:prstGeom prst="rect">
            <a:avLst/>
          </a:prstGeom>
          <a:noFill/>
        </p:spPr>
      </p:pic>
      <p:pic>
        <p:nvPicPr>
          <p:cNvPr id="5125" name="Picture 5" descr="C:\Users\ната\Desktop\s_10230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5824" y="2662989"/>
            <a:ext cx="2301124" cy="2156240"/>
          </a:xfrm>
          <a:prstGeom prst="rect">
            <a:avLst/>
          </a:prstGeom>
          <a:noFill/>
        </p:spPr>
      </p:pic>
      <p:pic>
        <p:nvPicPr>
          <p:cNvPr id="5126" name="Picture 6" descr="C:\Users\ната\Desktop\Teploprovodnost_vodjanogo_para-300x2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419605" y="777038"/>
            <a:ext cx="2362820" cy="2046371"/>
          </a:xfrm>
          <a:prstGeom prst="rect">
            <a:avLst/>
          </a:prstGeom>
          <a:noFill/>
        </p:spPr>
      </p:pic>
      <p:pic>
        <p:nvPicPr>
          <p:cNvPr id="5127" name="Picture 7" descr="C:\Users\ната\Desktop\300px-Sodium_bicarbona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55890" y="4440652"/>
            <a:ext cx="2451100" cy="2016296"/>
          </a:xfrm>
          <a:prstGeom prst="rect">
            <a:avLst/>
          </a:prstGeom>
          <a:noFill/>
        </p:spPr>
      </p:pic>
      <p:pic>
        <p:nvPicPr>
          <p:cNvPr id="5122" name="Picture 2" descr="Картинки по запросу ВЕДРО С ВОДО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2925" y="1101351"/>
            <a:ext cx="2274692" cy="1706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540041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Пожарная техника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5283" y="737937"/>
            <a:ext cx="6609349" cy="38982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виды пожарной техники подразделяются на  следующие группы: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пожарные машины (автомобили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мотопомпы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);                                 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установки пожаротушения;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огнетушители;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средства пожарной сигнализации;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пожарные спасательные устройства;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пожарный ручной инструмент;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пожарный инвентарь.</a:t>
            </a:r>
          </a:p>
          <a:p>
            <a:endParaRPr lang="ru-RU" dirty="0"/>
          </a:p>
        </p:txBody>
      </p:sp>
      <p:pic>
        <p:nvPicPr>
          <p:cNvPr id="33794" name="Picture 2" descr="Картинки по запросу пожарная маш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2380" y="4523874"/>
            <a:ext cx="2727158" cy="1957136"/>
          </a:xfrm>
          <a:prstGeom prst="rect">
            <a:avLst/>
          </a:prstGeom>
          <a:noFill/>
        </p:spPr>
      </p:pic>
      <p:pic>
        <p:nvPicPr>
          <p:cNvPr id="33796" name="Picture 4" descr="Картинки по запросу установки пожарны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054" y="4507832"/>
            <a:ext cx="2502568" cy="1981199"/>
          </a:xfrm>
          <a:prstGeom prst="rect">
            <a:avLst/>
          </a:prstGeom>
          <a:noFill/>
        </p:spPr>
      </p:pic>
      <p:pic>
        <p:nvPicPr>
          <p:cNvPr id="33798" name="Picture 6" descr="Картинки по запросу огнетушител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02633" y="1411705"/>
            <a:ext cx="2440188" cy="2759241"/>
          </a:xfrm>
          <a:prstGeom prst="rect">
            <a:avLst/>
          </a:prstGeom>
          <a:noFill/>
        </p:spPr>
      </p:pic>
      <p:pic>
        <p:nvPicPr>
          <p:cNvPr id="33800" name="Picture 8" descr="Картинки по запросу средства пожарной сигнализаци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332" y="1395663"/>
            <a:ext cx="2395121" cy="2727157"/>
          </a:xfrm>
          <a:prstGeom prst="rect">
            <a:avLst/>
          </a:prstGeom>
          <a:noFill/>
        </p:spPr>
      </p:pic>
      <p:pic>
        <p:nvPicPr>
          <p:cNvPr id="33801" name="Picture 9" descr="C:\Users\ната\Desktop\pryizhkovoe-spasatelnoe-ustroystv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98740" y="4443663"/>
            <a:ext cx="2460124" cy="2038182"/>
          </a:xfrm>
          <a:prstGeom prst="rect">
            <a:avLst/>
          </a:prstGeom>
          <a:noFill/>
        </p:spPr>
      </p:pic>
      <p:pic>
        <p:nvPicPr>
          <p:cNvPr id="33802" name="Picture 10" descr="C:\Users\ната\Desktop\maxresdefaul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92283" y="4539915"/>
            <a:ext cx="2827506" cy="1941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4954" y="272716"/>
            <a:ext cx="8825659" cy="3156284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Огнетушители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154954" y="1219201"/>
            <a:ext cx="8825659" cy="5638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    Огнетушители предназначены для тушения загораний и пожаров в начальной стадии их развития. Они подразделяются на:</a:t>
            </a:r>
          </a:p>
          <a:p>
            <a:pPr lvl="0">
              <a:buFont typeface="Wingdings" pitchFamily="2" charset="2"/>
              <a:buChar char="ü"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воздушно-пенные,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химические пенные,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жидкостные,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углекислотные,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аэрозольные,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порошковые.</a:t>
            </a:r>
          </a:p>
          <a:p>
            <a:endParaRPr lang="ru-RU" dirty="0"/>
          </a:p>
        </p:txBody>
      </p:sp>
      <p:pic>
        <p:nvPicPr>
          <p:cNvPr id="35842" name="Picture 2" descr="Картинки по запросу тушение пожара огнетушител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6754" y="2670926"/>
            <a:ext cx="5651667" cy="3764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56674"/>
            <a:ext cx="9404723" cy="1596574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Огнетушители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49053" y="914400"/>
            <a:ext cx="6625389" cy="2646947"/>
          </a:xfrm>
        </p:spPr>
        <p:txBody>
          <a:bodyPr>
            <a:norm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Рис. 1. Схема химического пенного огнетушителя ОХП-10: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1 – корпус, 2 - кислотный стакан, 3 - боковая ручка,4 - горловина, 5 – рукоятка, 6 – шток,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7 – крышка, 8 – спрыск, 9 – клапан,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10 – предохранитель, 11 - нижняя ручка.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529263" y="3737811"/>
            <a:ext cx="5598695" cy="29036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Рис. 2. Схема огнетушителя ОУ-2: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1 - баллон, 2 - сифонная трубка,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3 - предохранительная мембрана,      4 - клапан, 5 - шток, 6 - пусковая кулиса,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7 - пусковой рычаг,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8 - предохранительная чека с кольцом,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9 - раструб.</a:t>
            </a:r>
          </a:p>
          <a:p>
            <a:endParaRPr lang="ru-RU" dirty="0"/>
          </a:p>
        </p:txBody>
      </p:sp>
      <p:pic>
        <p:nvPicPr>
          <p:cNvPr id="34822" name="Picture 6" descr="C:\Users\нат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642" y="1219200"/>
            <a:ext cx="2885241" cy="5223322"/>
          </a:xfrm>
          <a:prstGeom prst="rect">
            <a:avLst/>
          </a:prstGeom>
          <a:noFill/>
        </p:spPr>
      </p:pic>
      <p:pic>
        <p:nvPicPr>
          <p:cNvPr id="34823" name="Picture 7" descr="C:\Users\ната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60473" y="2848394"/>
            <a:ext cx="2430463" cy="3576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и по запросу потушили пож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06" y="1740318"/>
            <a:ext cx="5138320" cy="37719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979" y="513347"/>
            <a:ext cx="9264771" cy="1099268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662862" y="1187116"/>
            <a:ext cx="6208295" cy="56708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прекращения горения необходимо: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недопущение проникновения в зону горения кислорода (воздуха), горючего вещества;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охлаждение зоны горения ниже температуры воспламенения (самовоспламенения);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разбавление горючих веществ негорючими;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механическое срывание (отрывать) пламени.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ингибирование 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поэтапная локализация очагов горения.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03039516">
  <a:themeElements>
    <a:clrScheme name="Ion Red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9d035d7d-02e5-4a00-8b62-9a556aabc7b5" xsi:nil="true"/>
    <AssetExpire xmlns="9d035d7d-02e5-4a00-8b62-9a556aabc7b5">2029-01-01T08:00:00+00:00</AssetExpire>
    <CampaignTagsTaxHTField0 xmlns="9d035d7d-02e5-4a00-8b62-9a556aabc7b5">
      <Terms xmlns="http://schemas.microsoft.com/office/infopath/2007/PartnerControls"/>
    </CampaignTagsTaxHTField0>
    <IntlLangReviewDate xmlns="9d035d7d-02e5-4a00-8b62-9a556aabc7b5" xsi:nil="true"/>
    <TPFriendlyName xmlns="9d035d7d-02e5-4a00-8b62-9a556aabc7b5" xsi:nil="true"/>
    <IntlLangReview xmlns="9d035d7d-02e5-4a00-8b62-9a556aabc7b5">false</IntlLangReview>
    <LocLastLocAttemptVersionLookup xmlns="9d035d7d-02e5-4a00-8b62-9a556aabc7b5">847778</LocLastLocAttemptVersionLookup>
    <PolicheckWords xmlns="9d035d7d-02e5-4a00-8b62-9a556aabc7b5" xsi:nil="true"/>
    <SubmitterId xmlns="9d035d7d-02e5-4a00-8b62-9a556aabc7b5" xsi:nil="true"/>
    <AcquiredFrom xmlns="9d035d7d-02e5-4a00-8b62-9a556aabc7b5">Internal MS</AcquiredFrom>
    <EditorialStatus xmlns="9d035d7d-02e5-4a00-8b62-9a556aabc7b5">Complete</EditorialStatus>
    <Markets xmlns="9d035d7d-02e5-4a00-8b62-9a556aabc7b5"/>
    <OriginAsset xmlns="9d035d7d-02e5-4a00-8b62-9a556aabc7b5" xsi:nil="true"/>
    <AssetStart xmlns="9d035d7d-02e5-4a00-8b62-9a556aabc7b5">2012-07-18T23:36:00+00:00</AssetStart>
    <FriendlyTitle xmlns="9d035d7d-02e5-4a00-8b62-9a556aabc7b5" xsi:nil="true"/>
    <MarketSpecific xmlns="9d035d7d-02e5-4a00-8b62-9a556aabc7b5">false</MarketSpecific>
    <TPNamespace xmlns="9d035d7d-02e5-4a00-8b62-9a556aabc7b5" xsi:nil="true"/>
    <PublishStatusLookup xmlns="9d035d7d-02e5-4a00-8b62-9a556aabc7b5">
      <Value>447118</Value>
    </PublishStatusLookup>
    <APAuthor xmlns="9d035d7d-02e5-4a00-8b62-9a556aabc7b5">
      <UserInfo>
        <DisplayName>REDMOND\v-alekha</DisplayName>
        <AccountId>2912</AccountId>
        <AccountType/>
      </UserInfo>
    </APAuthor>
    <TPCommandLine xmlns="9d035d7d-02e5-4a00-8b62-9a556aabc7b5" xsi:nil="true"/>
    <IntlLangReviewer xmlns="9d035d7d-02e5-4a00-8b62-9a556aabc7b5" xsi:nil="true"/>
    <OpenTemplate xmlns="9d035d7d-02e5-4a00-8b62-9a556aabc7b5">true</OpenTemplate>
    <CSXSubmissionDate xmlns="9d035d7d-02e5-4a00-8b62-9a556aabc7b5" xsi:nil="true"/>
    <TaxCatchAll xmlns="9d035d7d-02e5-4a00-8b62-9a556aabc7b5"/>
    <Manager xmlns="9d035d7d-02e5-4a00-8b62-9a556aabc7b5" xsi:nil="true"/>
    <NumericId xmlns="9d035d7d-02e5-4a00-8b62-9a556aabc7b5" xsi:nil="true"/>
    <ParentAssetId xmlns="9d035d7d-02e5-4a00-8b62-9a556aabc7b5" xsi:nil="true"/>
    <OriginalSourceMarket xmlns="9d035d7d-02e5-4a00-8b62-9a556aabc7b5">english</OriginalSourceMarket>
    <ApprovalStatus xmlns="9d035d7d-02e5-4a00-8b62-9a556aabc7b5">InProgress</ApprovalStatus>
    <TPComponent xmlns="9d035d7d-02e5-4a00-8b62-9a556aabc7b5" xsi:nil="true"/>
    <EditorialTags xmlns="9d035d7d-02e5-4a00-8b62-9a556aabc7b5" xsi:nil="true"/>
    <TPExecutable xmlns="9d035d7d-02e5-4a00-8b62-9a556aabc7b5" xsi:nil="true"/>
    <TPLaunchHelpLink xmlns="9d035d7d-02e5-4a00-8b62-9a556aabc7b5" xsi:nil="true"/>
    <LocComments xmlns="9d035d7d-02e5-4a00-8b62-9a556aabc7b5" xsi:nil="true"/>
    <LocRecommendedHandoff xmlns="9d035d7d-02e5-4a00-8b62-9a556aabc7b5" xsi:nil="true"/>
    <SourceTitle xmlns="9d035d7d-02e5-4a00-8b62-9a556aabc7b5" xsi:nil="true"/>
    <CSXUpdate xmlns="9d035d7d-02e5-4a00-8b62-9a556aabc7b5">false</CSXUpdate>
    <IntlLocPriority xmlns="9d035d7d-02e5-4a00-8b62-9a556aabc7b5" xsi:nil="true"/>
    <UAProjectedTotalWords xmlns="9d035d7d-02e5-4a00-8b62-9a556aabc7b5" xsi:nil="true"/>
    <AssetType xmlns="9d035d7d-02e5-4a00-8b62-9a556aabc7b5">TP</AssetType>
    <MachineTranslated xmlns="9d035d7d-02e5-4a00-8b62-9a556aabc7b5">false</MachineTranslated>
    <OutputCachingOn xmlns="9d035d7d-02e5-4a00-8b62-9a556aabc7b5">false</OutputCachingOn>
    <TemplateStatus xmlns="9d035d7d-02e5-4a00-8b62-9a556aabc7b5">Complete</TemplateStatus>
    <IsSearchable xmlns="9d035d7d-02e5-4a00-8b62-9a556aabc7b5">true</IsSearchable>
    <ContentItem xmlns="9d035d7d-02e5-4a00-8b62-9a556aabc7b5" xsi:nil="true"/>
    <HandoffToMSDN xmlns="9d035d7d-02e5-4a00-8b62-9a556aabc7b5" xsi:nil="true"/>
    <ShowIn xmlns="9d035d7d-02e5-4a00-8b62-9a556aabc7b5">Show everywhere</ShowIn>
    <ThumbnailAssetId xmlns="9d035d7d-02e5-4a00-8b62-9a556aabc7b5" xsi:nil="true"/>
    <UALocComments xmlns="9d035d7d-02e5-4a00-8b62-9a556aabc7b5" xsi:nil="true"/>
    <UALocRecommendation xmlns="9d035d7d-02e5-4a00-8b62-9a556aabc7b5">Localize</UALocRecommendation>
    <LastModifiedDateTime xmlns="9d035d7d-02e5-4a00-8b62-9a556aabc7b5" xsi:nil="true"/>
    <LegacyData xmlns="9d035d7d-02e5-4a00-8b62-9a556aabc7b5" xsi:nil="true"/>
    <LocManualTestRequired xmlns="9d035d7d-02e5-4a00-8b62-9a556aabc7b5">false</LocManualTestRequired>
    <LocMarketGroupTiers2 xmlns="9d035d7d-02e5-4a00-8b62-9a556aabc7b5" xsi:nil="true"/>
    <ClipArtFilename xmlns="9d035d7d-02e5-4a00-8b62-9a556aabc7b5" xsi:nil="true"/>
    <TPApplication xmlns="9d035d7d-02e5-4a00-8b62-9a556aabc7b5" xsi:nil="true"/>
    <CSXHash xmlns="9d035d7d-02e5-4a00-8b62-9a556aabc7b5" xsi:nil="true"/>
    <DirectSourceMarket xmlns="9d035d7d-02e5-4a00-8b62-9a556aabc7b5">english</DirectSourceMarket>
    <PrimaryImageGen xmlns="9d035d7d-02e5-4a00-8b62-9a556aabc7b5">true</PrimaryImageGen>
    <PlannedPubDate xmlns="9d035d7d-02e5-4a00-8b62-9a556aabc7b5" xsi:nil="true"/>
    <CSXSubmissionMarket xmlns="9d035d7d-02e5-4a00-8b62-9a556aabc7b5" xsi:nil="true"/>
    <Downloads xmlns="9d035d7d-02e5-4a00-8b62-9a556aabc7b5">0</Downloads>
    <ArtSampleDocs xmlns="9d035d7d-02e5-4a00-8b62-9a556aabc7b5" xsi:nil="true"/>
    <TrustLevel xmlns="9d035d7d-02e5-4a00-8b62-9a556aabc7b5">1 Microsoft Managed Content</TrustLevel>
    <BlockPublish xmlns="9d035d7d-02e5-4a00-8b62-9a556aabc7b5">false</BlockPublish>
    <TPLaunchHelpLinkType xmlns="9d035d7d-02e5-4a00-8b62-9a556aabc7b5">Template</TPLaunchHelpLinkType>
    <LocalizationTagsTaxHTField0 xmlns="9d035d7d-02e5-4a00-8b62-9a556aabc7b5">
      <Terms xmlns="http://schemas.microsoft.com/office/infopath/2007/PartnerControls"/>
    </LocalizationTagsTaxHTField0>
    <BusinessGroup xmlns="9d035d7d-02e5-4a00-8b62-9a556aabc7b5" xsi:nil="true"/>
    <Providers xmlns="9d035d7d-02e5-4a00-8b62-9a556aabc7b5" xsi:nil="true"/>
    <TemplateTemplateType xmlns="9d035d7d-02e5-4a00-8b62-9a556aabc7b5">PowerPoint Presentation Template</TemplateTemplateType>
    <TimesCloned xmlns="9d035d7d-02e5-4a00-8b62-9a556aabc7b5" xsi:nil="true"/>
    <TPAppVersion xmlns="9d035d7d-02e5-4a00-8b62-9a556aabc7b5" xsi:nil="true"/>
    <VoteCount xmlns="9d035d7d-02e5-4a00-8b62-9a556aabc7b5" xsi:nil="true"/>
    <AverageRating xmlns="9d035d7d-02e5-4a00-8b62-9a556aabc7b5" xsi:nil="true"/>
    <FeatureTagsTaxHTField0 xmlns="9d035d7d-02e5-4a00-8b62-9a556aabc7b5">
      <Terms xmlns="http://schemas.microsoft.com/office/infopath/2007/PartnerControls"/>
    </FeatureTagsTaxHTField0>
    <Provider xmlns="9d035d7d-02e5-4a00-8b62-9a556aabc7b5" xsi:nil="true"/>
    <UACurrentWords xmlns="9d035d7d-02e5-4a00-8b62-9a556aabc7b5" xsi:nil="true"/>
    <AssetId xmlns="9d035d7d-02e5-4a00-8b62-9a556aabc7b5">TP103039515</AssetId>
    <TPClientViewer xmlns="9d035d7d-02e5-4a00-8b62-9a556aabc7b5" xsi:nil="true"/>
    <DSATActionTaken xmlns="9d035d7d-02e5-4a00-8b62-9a556aabc7b5" xsi:nil="true"/>
    <APEditor xmlns="9d035d7d-02e5-4a00-8b62-9a556aabc7b5">
      <UserInfo>
        <DisplayName/>
        <AccountId xsi:nil="true"/>
        <AccountType/>
      </UserInfo>
    </APEditor>
    <TPInstallLocation xmlns="9d035d7d-02e5-4a00-8b62-9a556aabc7b5" xsi:nil="true"/>
    <OOCacheId xmlns="9d035d7d-02e5-4a00-8b62-9a556aabc7b5" xsi:nil="true"/>
    <IsDeleted xmlns="9d035d7d-02e5-4a00-8b62-9a556aabc7b5">false</IsDeleted>
    <PublishTargets xmlns="9d035d7d-02e5-4a00-8b62-9a556aabc7b5">OfficeOnlineVNext</PublishTargets>
    <ApprovalLog xmlns="9d035d7d-02e5-4a00-8b62-9a556aabc7b5" xsi:nil="true"/>
    <BugNumber xmlns="9d035d7d-02e5-4a00-8b62-9a556aabc7b5" xsi:nil="true"/>
    <CrawlForDependencies xmlns="9d035d7d-02e5-4a00-8b62-9a556aabc7b5">false</CrawlForDependencies>
    <InternalTagsTaxHTField0 xmlns="9d035d7d-02e5-4a00-8b62-9a556aabc7b5">
      <Terms xmlns="http://schemas.microsoft.com/office/infopath/2007/PartnerControls"/>
    </InternalTagsTaxHTField0>
    <LastHandOff xmlns="9d035d7d-02e5-4a00-8b62-9a556aabc7b5" xsi:nil="true"/>
    <Milestone xmlns="9d035d7d-02e5-4a00-8b62-9a556aabc7b5" xsi:nil="true"/>
    <OriginalRelease xmlns="9d035d7d-02e5-4a00-8b62-9a556aabc7b5">15</OriginalRelease>
    <RecommendationsModifier xmlns="9d035d7d-02e5-4a00-8b62-9a556aabc7b5" xsi:nil="true"/>
    <ScenarioTagsTaxHTField0 xmlns="9d035d7d-02e5-4a00-8b62-9a556aabc7b5">
      <Terms xmlns="http://schemas.microsoft.com/office/infopath/2007/PartnerControls"/>
    </ScenarioTagsTaxHTField0>
    <UANotes xmlns="9d035d7d-02e5-4a00-8b62-9a556aabc7b5" xsi:nil="true"/>
    <Component xmlns="91e8d559-4d54-460d-ba58-5d5027f88b4d" xsi:nil="true"/>
    <Description0 xmlns="91e8d559-4d54-460d-ba58-5d5027f88b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E901BC-D190-49E6-8B33-2F32A0F2BF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AE737A-72D2-4F07-84A4-D46333E273A5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3.xml><?xml version="1.0" encoding="utf-8"?>
<ds:datastoreItem xmlns:ds="http://schemas.openxmlformats.org/officeDocument/2006/customXml" ds:itemID="{E3696791-EE07-44EF-8CD3-50773AAE2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tf03039516</Template>
  <TotalTime>0</TotalTime>
  <Words>506</Words>
  <Application>Microsoft Office PowerPoint</Application>
  <PresentationFormat>Широкоэкранный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Century Gothic</vt:lpstr>
      <vt:lpstr>Times New Roman</vt:lpstr>
      <vt:lpstr>Wingdings</vt:lpstr>
      <vt:lpstr>Wingdings 3</vt:lpstr>
      <vt:lpstr>tf03039516</vt:lpstr>
      <vt:lpstr>                  Министерство образования и науки российской федерации ФЕДЕРАЛЬНОЕ ГОСУДАРСТВЕННОЕ БЮДЖЕТНОЕ ОБРАЗОВАТЕЛЬНОЕ  УЧРЕЖДЕНИЕ высшего Образования «башкирский государственный университет» Сибайский институт (филиал)     Технологический факультет Направление подготовки  23.03.03 «Эксплуатация транспортно-технологических машин и комплексов»  Кафедра теории и методики обучения технологии     ТЕМА: СПОСОБЫ И СРЕДСТВА ПОЖАРОТУШЕНИЯ КОНТРОЛЬНАЯ РАБОТА по дисциплине «Безопасность жизнедеятельности»                                                                                       Выполнил: Скачко Н.С.,                                студент 1 курса ЭТТМиК (4г.)                                               Проверила: Куваева М.М.                              канд.пед.наук, доцент кафедры ТиМОТ     </vt:lpstr>
      <vt:lpstr>Введение</vt:lpstr>
      <vt:lpstr>Этапы развития пожаров</vt:lpstr>
      <vt:lpstr>Способы тушения пожаров </vt:lpstr>
      <vt:lpstr>Средства тушения пожаров</vt:lpstr>
      <vt:lpstr>Пожарная техника </vt:lpstr>
      <vt:lpstr>Огнетушители</vt:lpstr>
      <vt:lpstr> Огнетушители</vt:lpstr>
      <vt:lpstr>Заключение</vt:lpstr>
      <vt:lpstr>Важно!!!</vt:lpstr>
      <vt:lpstr>Список использованных источников и литературы: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2018-02-20T17:55:15Z</dcterms:created>
  <dcterms:modified xsi:type="dcterms:W3CDTF">2018-04-23T11:20:46Z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HiddenCategoryTags">
    <vt:lpwstr/>
  </property>
  <property fmtid="{D5CDD505-2E9C-101B-9397-08002B2CF9AE}" pid="9" name="CategoryTags">
    <vt:lpwstr/>
  </property>
  <property fmtid="{D5CDD505-2E9C-101B-9397-08002B2CF9AE}" pid="10" name="LocMarketGroupTiers">
    <vt:lpwstr/>
  </property>
  <property fmtid="{D5CDD505-2E9C-101B-9397-08002B2CF9AE}" pid="11" name="CategoryTagsTaxHTField0">
    <vt:lpwstr/>
  </property>
  <property fmtid="{D5CDD505-2E9C-101B-9397-08002B2CF9AE}" pid="12" name="HiddenCategoryTagsTaxHTField0">
    <vt:lpwstr/>
  </property>
</Properties>
</file>