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1" r:id="rId7"/>
    <p:sldId id="262" r:id="rId8"/>
    <p:sldId id="267" r:id="rId9"/>
    <p:sldId id="266" r:id="rId10"/>
    <p:sldId id="268" r:id="rId11"/>
    <p:sldId id="269" r:id="rId12"/>
    <p:sldId id="270" r:id="rId13"/>
    <p:sldId id="271" r:id="rId14"/>
    <p:sldId id="286" r:id="rId15"/>
    <p:sldId id="272" r:id="rId16"/>
    <p:sldId id="273" r:id="rId17"/>
    <p:sldId id="277" r:id="rId18"/>
    <p:sldId id="275" r:id="rId19"/>
    <p:sldId id="276" r:id="rId20"/>
    <p:sldId id="279" r:id="rId21"/>
    <p:sldId id="278" r:id="rId22"/>
    <p:sldId id="280" r:id="rId23"/>
    <p:sldId id="281" r:id="rId24"/>
    <p:sldId id="287" r:id="rId25"/>
    <p:sldId id="288" r:id="rId26"/>
    <p:sldId id="289" r:id="rId27"/>
    <p:sldId id="290" r:id="rId28"/>
    <p:sldId id="282" r:id="rId29"/>
    <p:sldId id="283" r:id="rId30"/>
    <p:sldId id="284" r:id="rId31"/>
    <p:sldId id="285" r:id="rId32"/>
    <p:sldId id="291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7B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 sz="1800">
              <a:latin typeface="Arial" charset="0"/>
            </a:endParaRPr>
          </a:p>
        </p:txBody>
      </p:sp>
      <p:sp>
        <p:nvSpPr>
          <p:cNvPr id="6" name="Полилиния 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 sz="1800">
              <a:latin typeface="Arial" charset="0"/>
            </a:endParaRPr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73310-F46A-4578-A750-FA008936CC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 sz="1800">
              <a:latin typeface="Arial" charset="0"/>
            </a:endParaRPr>
          </a:p>
        </p:txBody>
      </p:sp>
      <p:sp>
        <p:nvSpPr>
          <p:cNvPr id="6" name="Полилиния 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 sz="1800">
              <a:latin typeface="Arial" charset="0"/>
            </a:endParaRPr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201B4-DBA1-4BCC-B8DC-31364EB6A9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 sz="1800">
              <a:latin typeface="Arial" charset="0"/>
            </a:endParaRPr>
          </a:p>
        </p:txBody>
      </p:sp>
      <p:sp>
        <p:nvSpPr>
          <p:cNvPr id="6" name="Полилиния 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 sz="1800">
              <a:latin typeface="Arial" charset="0"/>
            </a:endParaRPr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AE5DA-4350-4207-B771-F1F63C13BC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 sz="1800">
              <a:latin typeface="Arial" charset="0"/>
            </a:endParaRPr>
          </a:p>
        </p:txBody>
      </p:sp>
      <p:sp>
        <p:nvSpPr>
          <p:cNvPr id="6" name="Полилиния 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 sz="1800">
              <a:latin typeface="Arial" charset="0"/>
            </a:endParaRPr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sz="180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94BA20-03C6-4F99-AB51-9BC8B37A5A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gi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D%D0%BB%D0%B5%D0%BA%D1%82%D1%80%D0%B8%D1%87%D0%B5%D1%81%D0%BA%D0%BE%D0%B5_%D0%BF%D0%BE%D0%BB%D0%B5" TargetMode="External"/><Relationship Id="rId2" Type="http://schemas.openxmlformats.org/officeDocument/2006/relationships/hyperlink" Target="http://ru.wikipedia.org/wiki/%D0%AD%D0%BB%D0%B5%D0%BA%D1%82%D1%80%D0%BE%D0%BC%D0%B0%D0%B3%D0%BD%D0%B8%D1%82%D0%BD%D0%BE%D0%B5_%D0%BF%D0%BE%D0%BB%D0%B5" TargetMode="External"/><Relationship Id="rId1" Type="http://schemas.openxmlformats.org/officeDocument/2006/relationships/slideLayout" Target="../slideLayouts/slideLayout6.xml"/><Relationship Id="rId5" Type="http://schemas.openxmlformats.org/officeDocument/2006/relationships/hyperlink" Target="http://ru.wikipedia.org/wiki/%D0%AD%D0%BB%D0%B5%D0%BA%D1%82%D1%80%D0%B8%D1%87%D0%B5%D1%81%D0%BA%D0%B8%D0%B9_%D0%B7%D0%B0%D1%80%D1%8F%D0%B4" TargetMode="External"/><Relationship Id="rId4" Type="http://schemas.openxmlformats.org/officeDocument/2006/relationships/hyperlink" Target="http://ru.wikipedia.org/wiki/%D0%9C%D0%B0%D0%B3%D0%BD%D0%B8%D1%82%D0%BD%D0%BE%D0%B5_%D0%BF%D0%BE%D0%BB%D0%B5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C%D0%B0%D0%B3%D0%BD%D0%B8%D1%82%D0%BE%D1%81%D1%82%D0%B0%D1%82%D0%B8%D0%BA%D0%B0" TargetMode="External"/><Relationship Id="rId2" Type="http://schemas.openxmlformats.org/officeDocument/2006/relationships/hyperlink" Target="http://ru.wikipedia.org/wiki/%D0%AD%D0%BB%D0%B5%D0%BA%D1%82%D1%80%D0%BE%D1%81%D1%82%D0%B0%D1%82%D0%B8%D0%BA%D0%B0" TargetMode="External"/><Relationship Id="rId1" Type="http://schemas.openxmlformats.org/officeDocument/2006/relationships/slideLayout" Target="../slideLayouts/slideLayout6.xml"/><Relationship Id="rId5" Type="http://schemas.openxmlformats.org/officeDocument/2006/relationships/hyperlink" Target="http://ru.wikipedia.org/wiki/%D0%A0%D0%B5%D0%BB%D1%8F%D1%82%D0%B8%D0%B2%D0%B8%D1%81%D1%82%D1%81%D0%BA%D0%B0%D1%8F_%D1%8D%D0%BB%D0%B5%D0%BA%D1%82%D1%80%D0%BE%D0%B4%D0%B8%D0%BD%D0%B0%D0%BC%D0%B8%D0%BA%D0%B0" TargetMode="External"/><Relationship Id="rId4" Type="http://schemas.openxmlformats.org/officeDocument/2006/relationships/hyperlink" Target="http://ru.wikipedia.org/wiki/%D0%AD%D0%BB%D0%B5%D0%BA%D1%82%D1%80%D0%BE%D0%B4%D0%B8%D0%BD%D0%B0%D0%BC%D0%B8%D0%BA%D0%B0_%D1%81%D0%BF%D0%BB%D0%BE%D1%88%D0%BD%D1%8B%D1%85_%D1%81%D1%80%D0%B5%D0%B4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229600" cy="3024336"/>
          </a:xfrm>
        </p:spPr>
        <p:txBody>
          <a:bodyPr>
            <a:normAutofit/>
          </a:bodyPr>
          <a:lstStyle/>
          <a:p>
            <a:r>
              <a:rPr lang="ru-RU" sz="7200" i="1" dirty="0" smtClean="0"/>
              <a:t>Электродинамика.</a:t>
            </a:r>
            <a:endParaRPr lang="ru-RU" sz="7200" i="1" dirty="0"/>
          </a:p>
        </p:txBody>
      </p:sp>
      <p:pic>
        <p:nvPicPr>
          <p:cNvPr id="8193" name="Picture 1" descr="C:\Users\admin\Desktop\electrod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9105067" cy="6048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74642"/>
          </a:xfrm>
        </p:spPr>
        <p:txBody>
          <a:bodyPr>
            <a:normAutofit/>
          </a:bodyPr>
          <a:lstStyle/>
          <a:p>
            <a:r>
              <a:rPr lang="ru-RU" sz="2200" dirty="0" smtClean="0"/>
              <a:t>Сопротивление зависит только от свойств проводника:</a:t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где S - площадь поперечного сечения проводника, </a:t>
            </a:r>
            <a:r>
              <a:rPr lang="ru-RU" sz="2200" dirty="0" err="1" smtClean="0"/>
              <a:t>l</a:t>
            </a:r>
            <a:r>
              <a:rPr lang="ru-RU" sz="2200" dirty="0" smtClean="0"/>
              <a:t> - длина   проводника,</a:t>
            </a:r>
            <a:br>
              <a:rPr lang="ru-RU" sz="2200" dirty="0" smtClean="0"/>
            </a:br>
            <a:r>
              <a:rPr lang="ru-RU" sz="2200" dirty="0" smtClean="0"/>
              <a:t> - удельное сопротивление, характеризующее свойства вещества проводника.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http://class-fizika.narod.ru/10_11_class/10_elstat/4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1700808"/>
            <a:ext cx="331236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class-fizika.narod.ru/10_11_class/10_elstat/4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4581128"/>
            <a:ext cx="403244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Object 8"/>
          <p:cNvGraphicFramePr>
            <a:graphicFrameLocks noChangeAspect="1"/>
          </p:cNvGraphicFramePr>
          <p:nvPr/>
        </p:nvGraphicFramePr>
        <p:xfrm>
          <a:off x="395536" y="3789040"/>
          <a:ext cx="465138" cy="504825"/>
        </p:xfrm>
        <a:graphic>
          <a:graphicData uri="http://schemas.openxmlformats.org/presentationml/2006/ole">
            <p:oleObj spid="_x0000_s21506" name="Формула" r:id="rId5" imgW="152280" imgH="1648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5328592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ПОСЛЕДОВАТЕЛЬНОЕ СОЕДИНЕНИЕ ПРОВОДНИКОВ</a:t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200" dirty="0" smtClean="0"/>
              <a:t>I - сила тока в цепи</a:t>
            </a:r>
            <a:br>
              <a:rPr lang="ru-RU" sz="2200" dirty="0" smtClean="0"/>
            </a:br>
            <a:r>
              <a:rPr lang="ru-RU" sz="2200" dirty="0" smtClean="0"/>
              <a:t>U - напряжение на концах участка цепи</a:t>
            </a:r>
            <a:br>
              <a:rPr lang="ru-RU" sz="2200" dirty="0" smtClean="0"/>
            </a:br>
            <a:r>
              <a:rPr lang="ru-RU" sz="2200" dirty="0" smtClean="0"/>
              <a:t>R - полное сопротивление участка цепи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3" name="Рисунок 2" descr="http://class-fizika.narod.ru/10_11_class/10_elstat/4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340768"/>
            <a:ext cx="403244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5976664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ПАРАЛЛЕЛЬНОЕ СОЕДИНЕНИЕ ПРОВОДНИКОВ</a:t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dirty="0" smtClean="0"/>
              <a:t>I - сила тока в неразветвленном участке цепи</a:t>
            </a:r>
            <a:br>
              <a:rPr lang="ru-RU" sz="2400" dirty="0" smtClean="0"/>
            </a:br>
            <a:r>
              <a:rPr lang="ru-RU" sz="2400" dirty="0" smtClean="0"/>
              <a:t>U - напряжение на концах участка цепи</a:t>
            </a:r>
            <a:br>
              <a:rPr lang="ru-RU" sz="2400" dirty="0" smtClean="0"/>
            </a:br>
            <a:r>
              <a:rPr lang="ru-RU" sz="2400" dirty="0" smtClean="0"/>
              <a:t>R - полное сопротивление участка цепи</a:t>
            </a:r>
            <a:br>
              <a:rPr lang="ru-RU" sz="2400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sz="2400" dirty="0"/>
          </a:p>
        </p:txBody>
      </p:sp>
      <p:pic>
        <p:nvPicPr>
          <p:cNvPr id="3" name="Рисунок 2" descr="http://class-fizika.narod.ru/10_11_class/10_elstat/4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268760"/>
            <a:ext cx="3096344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68760"/>
            <a:ext cx="8229600" cy="558924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Подключение измерительных приборов: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200" dirty="0" smtClean="0"/>
              <a:t>Амперметр - включается последовательно с проводником, в котором измеряется сила тока.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200" dirty="0" smtClean="0"/>
              <a:t>Вольтметр - подключается параллельно проводнику , на котором измеряется напряжение. </a:t>
            </a:r>
            <a:br>
              <a:rPr lang="ru-RU" sz="2200" dirty="0" smtClean="0"/>
            </a:br>
            <a:r>
              <a:rPr lang="ru-RU" sz="2200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http://class-fizika.narod.ru/10_11_class/10_elstat/4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1412776"/>
            <a:ext cx="3456384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class-fizika.narod.ru/10_11_class/10_elstat/4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4077072"/>
            <a:ext cx="4176464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/>
              <a:t>РАБОТА ЭЛЕКТРИЧЕСКОГО ТОКА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800" dirty="0" smtClean="0"/>
              <a:t>Работа электрического тока показывает, какая работа была совершена электрическим полем при перемещении зарядов по проводнику.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 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[ A ] = 1 Дж = 1A. B . </a:t>
            </a:r>
            <a:r>
              <a:rPr lang="ru-RU" sz="1800" dirty="0" err="1" smtClean="0"/>
              <a:t>c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700" dirty="0" smtClean="0"/>
              <a:t> </a:t>
            </a:r>
            <a:br>
              <a:rPr lang="ru-RU" sz="2700" dirty="0" smtClean="0"/>
            </a:br>
            <a:r>
              <a:rPr lang="ru-RU" sz="2700" b="1" dirty="0" smtClean="0"/>
              <a:t>МОЩНОСТЬ ЭЛЕКТРИЧЕСКОГО ТОКА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800" dirty="0" smtClean="0"/>
              <a:t>Мощность электрического тока показывает работу тока, совершенную в единицу времени</a:t>
            </a:r>
            <a:br>
              <a:rPr lang="ru-RU" sz="1800" dirty="0" smtClean="0"/>
            </a:br>
            <a:r>
              <a:rPr lang="ru-RU" sz="1800" dirty="0" smtClean="0"/>
              <a:t>и равна отношению совершенной работы ко времени, в течение которого эта работа была совершена.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или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Единица мощности электрического тока в системе СИ:</a:t>
            </a:r>
            <a:br>
              <a:rPr lang="ru-RU" sz="1800" dirty="0" smtClean="0"/>
            </a:br>
            <a:r>
              <a:rPr lang="ru-RU" sz="1800" dirty="0" smtClean="0"/>
              <a:t>[ P ] = 1 Вт (ватт) = 1 А . B</a:t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3" name="Рисунок 2" descr="http://class-fizika.narod.ru/8_class/8_urok/8_el/6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1412776"/>
            <a:ext cx="1944216" cy="907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class-fizika.narod.ru/8_class/8_urok/8_el/67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4509120"/>
            <a:ext cx="2376264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class-fizika.narod.ru/8_class/8_urok/8_el/6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4509120"/>
            <a:ext cx="2304256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5976664"/>
          </a:xfrm>
        </p:spPr>
        <p:txBody>
          <a:bodyPr>
            <a:normAutofit fontScale="90000"/>
          </a:bodyPr>
          <a:lstStyle/>
          <a:p>
            <a:pPr fontAlgn="base"/>
            <a:r>
              <a:rPr lang="ru-RU" sz="4000" b="1" i="1" dirty="0" smtClean="0"/>
              <a:t>Закон Ома для переменного тока</a:t>
            </a:r>
            <a:r>
              <a:rPr lang="ru-RU" sz="4000" dirty="0" smtClean="0"/>
              <a:t> 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800" dirty="0" smtClean="0"/>
              <a:t>  Если ток является синусоидальным с циклической частотой </a:t>
            </a:r>
            <a:r>
              <a:rPr lang="ru-RU" sz="2800" dirty="0" err="1" smtClean="0"/>
              <a:t>ω</a:t>
            </a:r>
            <a:r>
              <a:rPr lang="ru-RU" sz="2800" dirty="0" smtClean="0"/>
              <a:t>, а цепь содержит не только активные, но и реактивные компоненты (ёмкости, индуктивности), то закон Ома обобщается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100" dirty="0" smtClean="0"/>
              <a:t>Полное сопротивление : 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dirty="0" smtClean="0"/>
              <a:t> </a:t>
            </a:r>
            <a:br>
              <a:rPr lang="ru-RU" sz="3600" dirty="0" smtClean="0"/>
            </a:br>
            <a:endParaRPr lang="ru-RU" sz="3600" dirty="0"/>
          </a:p>
        </p:txBody>
      </p:sp>
      <p:pic>
        <p:nvPicPr>
          <p:cNvPr id="3" name="Рисунок 2" descr="\Large U=I\cdot Z 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3068960"/>
            <a:ext cx="2846040" cy="1080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\large Z=\sqrt{R^2+X^2}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5157192"/>
            <a:ext cx="2808312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18658"/>
          </a:xfrm>
        </p:spPr>
        <p:txBody>
          <a:bodyPr>
            <a:normAutofit fontScale="90000"/>
          </a:bodyPr>
          <a:lstStyle/>
          <a:p>
            <a:r>
              <a:rPr lang="ru-RU" sz="3200" b="1" u="sng" dirty="0" smtClean="0"/>
              <a:t/>
            </a:r>
            <a:br>
              <a:rPr lang="ru-RU" sz="3200" b="1" u="sng" dirty="0" smtClean="0"/>
            </a:br>
            <a:r>
              <a:rPr lang="ru-RU" sz="3200" b="1" u="sng" dirty="0" smtClean="0"/>
              <a:t>Электрический ток в различных средах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2200" b="1" dirty="0" smtClean="0"/>
              <a:t>Классическая теория проводимости металлов. </a:t>
            </a:r>
            <a:r>
              <a:rPr lang="ru-RU" sz="2200" dirty="0" smtClean="0"/>
              <a:t>Свободные электроны в металлах ведут себя как молекулы идеального газа; в процессе хаотического движения они </a:t>
            </a:r>
            <a:r>
              <a:rPr lang="ru-RU" sz="2200" dirty="0" err="1" smtClean="0"/>
              <a:t>неупруго</a:t>
            </a:r>
            <a:r>
              <a:rPr lang="ru-RU" sz="2200" dirty="0" smtClean="0"/>
              <a:t> сталкиваются с ионами кристаллической решётки, отдавая им всю кинетическую энергию.</a:t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                                                                           </a:t>
            </a:r>
            <a:r>
              <a:rPr lang="ru-RU" sz="2000" b="1" i="1" dirty="0" smtClean="0"/>
              <a:t>Сила тока в металлическом</a:t>
            </a:r>
            <a:br>
              <a:rPr lang="ru-RU" sz="2000" b="1" i="1" dirty="0" smtClean="0"/>
            </a:br>
            <a:r>
              <a:rPr lang="ru-RU" sz="2000" b="1" i="1" dirty="0" smtClean="0"/>
              <a:t>                                                                            проводнике</a:t>
            </a:r>
            <a:r>
              <a:rPr lang="ru-RU" sz="2000" i="1" dirty="0" smtClean="0"/>
              <a:t> определяется по формуле:</a:t>
            </a:r>
            <a:br>
              <a:rPr lang="ru-RU" sz="2000" i="1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                                                             </a:t>
            </a:r>
            <a:r>
              <a:rPr lang="ru-RU" sz="2000" i="1" dirty="0" smtClean="0"/>
              <a:t>Где</a:t>
            </a:r>
            <a:r>
              <a:rPr lang="ru-RU" sz="2000" b="1" i="1" dirty="0" smtClean="0"/>
              <a:t> </a:t>
            </a:r>
            <a:r>
              <a:rPr lang="en-US" sz="2000" b="1" i="1" dirty="0" smtClean="0"/>
              <a:t>I </a:t>
            </a:r>
            <a:r>
              <a:rPr lang="ru-RU" sz="2000" i="1" dirty="0" smtClean="0"/>
              <a:t>- сила тока в проводнике,</a:t>
            </a:r>
            <a:br>
              <a:rPr lang="ru-RU" sz="2000" i="1" dirty="0" smtClean="0"/>
            </a:br>
            <a:r>
              <a:rPr lang="ru-RU" sz="2000" i="1" dirty="0" smtClean="0"/>
              <a:t>                                                                   </a:t>
            </a:r>
            <a:r>
              <a:rPr lang="en-US" sz="2000" b="1" i="1" dirty="0" smtClean="0"/>
              <a:t>e</a:t>
            </a:r>
            <a:r>
              <a:rPr lang="ru-RU" sz="2000" i="1" dirty="0" smtClean="0"/>
              <a:t> - модуль заряда электрона,</a:t>
            </a:r>
            <a:br>
              <a:rPr lang="ru-RU" sz="2000" i="1" dirty="0" smtClean="0"/>
            </a:br>
            <a:r>
              <a:rPr lang="ru-RU" sz="2000" i="1" dirty="0" smtClean="0"/>
              <a:t>                                                              </a:t>
            </a:r>
            <a:r>
              <a:rPr lang="en-US" sz="2000" b="1" i="1" dirty="0" smtClean="0"/>
              <a:t>n</a:t>
            </a:r>
            <a:r>
              <a:rPr lang="ru-RU" sz="1200" b="1" i="1" dirty="0" smtClean="0"/>
              <a:t>0</a:t>
            </a:r>
            <a:r>
              <a:rPr lang="ru-RU" sz="2000" i="1" dirty="0" smtClean="0"/>
              <a:t> - концентрация электронов проводимости, </a:t>
            </a:r>
            <a:br>
              <a:rPr lang="ru-RU" sz="2000" i="1" dirty="0" smtClean="0"/>
            </a:br>
            <a:r>
              <a:rPr lang="ru-RU" sz="2000" i="1" dirty="0" smtClean="0"/>
              <a:t>                                       - средняя скорость упорядоченного движения электронов, </a:t>
            </a:r>
            <a:br>
              <a:rPr lang="ru-RU" sz="2000" i="1" dirty="0" smtClean="0"/>
            </a:br>
            <a:r>
              <a:rPr lang="ru-RU" sz="2000" i="1" dirty="0" smtClean="0"/>
              <a:t>                                              </a:t>
            </a:r>
            <a:r>
              <a:rPr lang="en-US" sz="2000" b="1" i="1" dirty="0" smtClean="0"/>
              <a:t>S</a:t>
            </a:r>
            <a:r>
              <a:rPr lang="ru-RU" sz="2000" i="1" dirty="0" smtClean="0"/>
              <a:t> - площадь поперечного сечения проводника.</a:t>
            </a:r>
            <a:br>
              <a:rPr lang="ru-RU" sz="2000" i="1" dirty="0" smtClean="0"/>
            </a:br>
            <a:r>
              <a:rPr lang="ru-RU" sz="2000" i="1" dirty="0" smtClean="0"/>
              <a:t> 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Picture 5" descr="Special 1">
            <a:hlinkClick r:id="" action="ppaction://noaction" highlightClick="1"/>
          </p:cNvPr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67544" y="1772816"/>
            <a:ext cx="3384376" cy="2808312"/>
          </a:xfrm>
          <a:prstGeom prst="rect">
            <a:avLst/>
          </a:prstGeom>
        </p:spPr>
      </p:pic>
      <p:pic>
        <p:nvPicPr>
          <p:cNvPr id="4" name="Рисунок 1" descr="http://nika-fizika.narod.ru/68_0.h55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996952"/>
            <a:ext cx="2735262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400" i="1" dirty="0" err="1"/>
              <a:t>Вольт-амперная</a:t>
            </a:r>
            <a:r>
              <a:rPr lang="ru-RU" sz="3400" i="1" dirty="0"/>
              <a:t> характеристика металлов</a:t>
            </a:r>
          </a:p>
        </p:txBody>
      </p:sp>
      <p:pic>
        <p:nvPicPr>
          <p:cNvPr id="23555" name="Рисунок 8" descr="http://nika-fizika.narod.ru/68_0.h11.gif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842962" y="2660650"/>
            <a:ext cx="3267075" cy="2409825"/>
          </a:xfrm>
          <a:noFill/>
        </p:spPr>
      </p:pic>
      <p:sp>
        <p:nvSpPr>
          <p:cNvPr id="50179" name="Rectangle 3"/>
          <p:cNvSpPr>
            <a:spLocks noGrp="1" noChangeArrowheads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ru-RU" sz="2000" i="1" dirty="0"/>
              <a:t>Сила тока в проводниках по закону Ома прямо пропорциональна напряжению. Такая зависимость имеет место для проводников со строго заданным сопротивлением (</a:t>
            </a:r>
            <a:r>
              <a:rPr lang="ru-RU" sz="2000" b="1" i="1" dirty="0"/>
              <a:t> для резисторов</a:t>
            </a:r>
            <a:r>
              <a:rPr lang="ru-RU" sz="2000" i="1" dirty="0"/>
              <a:t>).</a:t>
            </a:r>
          </a:p>
          <a:p>
            <a:pPr marL="365760" indent="-256032" eaLnBrk="1" fontAlgn="auto" hangingPunct="1">
              <a:lnSpc>
                <a:spcPct val="90000"/>
              </a:lnSpc>
              <a:spcAft>
                <a:spcPts val="0"/>
              </a:spcAft>
              <a:buFont typeface="Wingdings 3"/>
              <a:buChar char=""/>
              <a:defRPr/>
            </a:pPr>
            <a:r>
              <a:rPr lang="ru-RU" sz="2000" i="1" dirty="0"/>
              <a:t>Тангенс угла наклона графика равен проводимости проводника. </a:t>
            </a:r>
            <a:r>
              <a:rPr lang="ru-RU" sz="2000" b="1" i="1" dirty="0"/>
              <a:t>Проводимостью</a:t>
            </a:r>
            <a:r>
              <a:rPr lang="ru-RU" sz="2000" i="1" dirty="0"/>
              <a:t> называется величина, обратная сопротивлению.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400" i="1"/>
              <a:t>Электрический ток в растворах и расплавах электролитов</a:t>
            </a:r>
          </a:p>
        </p:txBody>
      </p:sp>
      <p:pic>
        <p:nvPicPr>
          <p:cNvPr id="24579" name="Рисунок 11" descr="http://nika-fizika.narod.ru/68_0.h6.gif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79613" y="1201738"/>
            <a:ext cx="4824412" cy="3225800"/>
          </a:xfrm>
          <a:noFill/>
        </p:spPr>
      </p:pic>
      <p:sp>
        <p:nvSpPr>
          <p:cNvPr id="2458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4437063"/>
            <a:ext cx="8229600" cy="22320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i="1" smtClean="0">
                <a:latin typeface="Lucida Sans Unicode" pitchFamily="34" charset="0"/>
              </a:rPr>
              <a:t>Явление распада молекул солей, щелочей и кислот в воде на ионы противоположных знаков называют электролитической диссоциацией.</a:t>
            </a:r>
            <a:r>
              <a:rPr lang="ru-RU" sz="2400" b="1" i="1" smtClean="0">
                <a:latin typeface="Lucida Sans Unicode" pitchFamily="34" charset="0"/>
              </a:rPr>
              <a:t> </a:t>
            </a:r>
            <a:r>
              <a:rPr lang="ru-RU" sz="2400" i="1" smtClean="0">
                <a:latin typeface="Lucida Sans Unicode" pitchFamily="34" charset="0"/>
              </a:rPr>
              <a:t>Полученные в следствие распада ионы служат носителями заряда в жидкости, а сама жидкость становится проводником.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620713"/>
            <a:ext cx="8229600" cy="24479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000" i="1" smtClean="0">
                <a:latin typeface="Lucida Sans Unicode" pitchFamily="34" charset="0"/>
              </a:rPr>
              <a:t>Следовательно, электрический ток в растворах (расплавах) электролитов - это направленное перемещение ионов обоих знаков в противоположных направлениях.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i="1" smtClean="0">
                <a:latin typeface="Lucida Sans Unicode" pitchFamily="34" charset="0"/>
              </a:rPr>
              <a:t>Прохождение электрического тока через раствор электролита всегда сопровождается выделением на электродах веществ, входящих в его состав. Это явление называют </a:t>
            </a:r>
            <a:r>
              <a:rPr lang="ru-RU" sz="2000" b="1" i="1" smtClean="0">
                <a:latin typeface="Lucida Sans Unicode" pitchFamily="34" charset="0"/>
              </a:rPr>
              <a:t>электролизом</a:t>
            </a:r>
            <a:r>
              <a:rPr lang="ru-RU" sz="2000" i="1" smtClean="0">
                <a:latin typeface="Lucida Sans Unicode" pitchFamily="34" charset="0"/>
              </a:rPr>
              <a:t>.</a:t>
            </a:r>
          </a:p>
        </p:txBody>
      </p:sp>
      <p:pic>
        <p:nvPicPr>
          <p:cNvPr id="25603" name="Picture 8" descr="500px-Img_T-84-001-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92275" y="3062288"/>
            <a:ext cx="6192838" cy="3689350"/>
          </a:xfr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7992888" cy="6583362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dirty="0" smtClean="0"/>
              <a:t>              План:</a:t>
            </a:r>
            <a:br>
              <a:rPr lang="ru-RU" sz="3600" dirty="0" smtClean="0"/>
            </a:br>
            <a:r>
              <a:rPr lang="ru-RU" sz="3600" dirty="0" smtClean="0"/>
              <a:t> 1.Электродинамика.</a:t>
            </a:r>
            <a:br>
              <a:rPr lang="ru-RU" sz="3600" dirty="0" smtClean="0"/>
            </a:br>
            <a:r>
              <a:rPr lang="ru-RU" sz="3600" dirty="0" smtClean="0"/>
              <a:t> 2.Основные понятия.</a:t>
            </a:r>
            <a:br>
              <a:rPr lang="ru-RU" sz="3600" dirty="0" smtClean="0"/>
            </a:br>
            <a:r>
              <a:rPr lang="ru-RU" sz="3600" dirty="0" smtClean="0"/>
              <a:t> 3.Условия существования </a:t>
            </a:r>
            <a:r>
              <a:rPr lang="ru-RU" sz="3600" dirty="0" err="1" smtClean="0"/>
              <a:t>эл</a:t>
            </a:r>
            <a:r>
              <a:rPr lang="ru-RU" sz="3600" dirty="0" smtClean="0"/>
              <a:t>. тока.</a:t>
            </a:r>
            <a:br>
              <a:rPr lang="ru-RU" sz="3600" dirty="0" smtClean="0"/>
            </a:br>
            <a:r>
              <a:rPr lang="ru-RU" sz="3600" dirty="0" smtClean="0"/>
              <a:t> 4.Специальные разделы электродинамики. </a:t>
            </a:r>
            <a:br>
              <a:rPr lang="ru-RU" sz="3600" dirty="0" smtClean="0"/>
            </a:br>
            <a:r>
              <a:rPr lang="ru-RU" sz="3600" dirty="0" smtClean="0"/>
              <a:t> 5.Законы постоянного  и переменного тока.</a:t>
            </a:r>
            <a:br>
              <a:rPr lang="ru-RU" sz="3600" dirty="0" smtClean="0"/>
            </a:br>
            <a:r>
              <a:rPr lang="ru-RU" sz="3600" dirty="0" smtClean="0"/>
              <a:t> 6.Работа и мощность тока</a:t>
            </a:r>
            <a:br>
              <a:rPr lang="ru-RU" sz="3600" dirty="0" smtClean="0"/>
            </a:br>
            <a:r>
              <a:rPr lang="ru-RU" sz="3600" dirty="0" smtClean="0"/>
              <a:t> 7.Электрический ток в различных средах.</a:t>
            </a:r>
            <a:br>
              <a:rPr lang="ru-RU" sz="3600" dirty="0" smtClean="0"/>
            </a:br>
            <a:r>
              <a:rPr lang="ru-RU" sz="3600" dirty="0" smtClean="0"/>
              <a:t> 8.Электромагнитная индукция.</a:t>
            </a:r>
            <a:br>
              <a:rPr lang="ru-RU" sz="3600" dirty="0" smtClean="0"/>
            </a:br>
            <a:r>
              <a:rPr lang="ru-RU" sz="3600" dirty="0" smtClean="0"/>
              <a:t> 9.Электромагнитные колебания.</a:t>
            </a:r>
            <a:br>
              <a:rPr lang="ru-RU" sz="3600" dirty="0" smtClean="0"/>
            </a:br>
            <a:r>
              <a:rPr lang="ru-RU" sz="3600" dirty="0" smtClean="0"/>
              <a:t> 10.Электромагнитные волны.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/>
              <a:t> 11.Задача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77875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ru-RU" i="1" smtClean="0">
                <a:effectLst/>
                <a:latin typeface="Lucida Sans Unicode" pitchFamily="34" charset="0"/>
              </a:rPr>
              <a:t>Законы Фарадея</a:t>
            </a:r>
          </a:p>
        </p:txBody>
      </p:sp>
      <p:sp>
        <p:nvSpPr>
          <p:cNvPr id="82953" name="Rectangle 9"/>
          <p:cNvSpPr>
            <a:spLocks noGrp="1"/>
          </p:cNvSpPr>
          <p:nvPr>
            <p:ph type="body" sz="half" idx="1"/>
          </p:nvPr>
        </p:nvSpPr>
        <p:spPr>
          <a:xfrm>
            <a:off x="457200" y="1052513"/>
            <a:ext cx="4038600" cy="495458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000" i="1" dirty="0" smtClean="0">
                <a:latin typeface="Lucida Sans Unicode" pitchFamily="34" charset="0"/>
              </a:rPr>
              <a:t>1. Масса вещества, выделяемого на электроде, прямо пропорциональна электрическому заряду, прошедшему через электролит.</a:t>
            </a:r>
          </a:p>
          <a:p>
            <a:endParaRPr lang="ru-RU" sz="2000" dirty="0" smtClean="0">
              <a:latin typeface="Lucida Sans Unicode" pitchFamily="34" charset="0"/>
            </a:endParaRPr>
          </a:p>
        </p:txBody>
      </p:sp>
      <p:sp>
        <p:nvSpPr>
          <p:cNvPr id="82955" name="Rectangle 11"/>
          <p:cNvSpPr>
            <a:spLocks noChangeArrowheads="1"/>
          </p:cNvSpPr>
          <p:nvPr/>
        </p:nvSpPr>
        <p:spPr bwMode="auto">
          <a:xfrm>
            <a:off x="4787900" y="981075"/>
            <a:ext cx="338455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ru-RU" sz="2000" i="1" dirty="0">
                <a:latin typeface="Lucida Sans Unicode" pitchFamily="34" charset="0"/>
              </a:rPr>
              <a:t>2. Электрохимический эквивалент вещества прямо пропорционален его химическому эквиваленту.</a:t>
            </a:r>
          </a:p>
        </p:txBody>
      </p:sp>
      <p:pic>
        <p:nvPicPr>
          <p:cNvPr id="82956" name="Рисунок 13" descr="http://nika-fizika.narod.ru/68_0.h1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3141663"/>
            <a:ext cx="2017712" cy="65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57" name="Рисунок 14" descr="http://nika-fizika.narod.ru/68_0.h14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638" y="2852738"/>
            <a:ext cx="1511300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58" name="Рисунок 15" descr="http://nika-fizika.narod.ru/68_0.h15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688" y="2852738"/>
            <a:ext cx="1296987" cy="89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59" name="Picture 9" descr="image00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2138" y="3860800"/>
            <a:ext cx="3889375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sz="3700" dirty="0"/>
              <a:t>Вольт – амперная характеристика электролитов</a:t>
            </a:r>
          </a:p>
        </p:txBody>
      </p:sp>
      <p:pic>
        <p:nvPicPr>
          <p:cNvPr id="93188" name="Picture 4" descr="I от 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2389188"/>
            <a:ext cx="5111750" cy="3327400"/>
          </a:xfrm>
          <a:prstGeom prst="rect">
            <a:avLst/>
          </a:prstGeom>
          <a:noFill/>
        </p:spPr>
      </p:pic>
      <p:sp>
        <p:nvSpPr>
          <p:cNvPr id="93190" name="Rectangle 6"/>
          <p:cNvSpPr>
            <a:spLocks noChangeArrowheads="1"/>
          </p:cNvSpPr>
          <p:nvPr/>
        </p:nvSpPr>
        <p:spPr bwMode="auto">
          <a:xfrm>
            <a:off x="5580063" y="2551113"/>
            <a:ext cx="3095625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ru-RU" sz="2400" i="1">
                <a:latin typeface="Lucida Sans Unicode" pitchFamily="34" charset="0"/>
              </a:rPr>
              <a:t>Подчиняется закону Ома.</a:t>
            </a:r>
          </a:p>
          <a:p>
            <a:pPr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en-US" sz="2400" i="1">
                <a:latin typeface="Lucida Sans Unicode" pitchFamily="34" charset="0"/>
              </a:rPr>
              <a:t>E</a:t>
            </a:r>
            <a:r>
              <a:rPr lang="ru-RU" sz="2400" i="1">
                <a:latin typeface="Lucida Sans Unicode" pitchFamily="34" charset="0"/>
              </a:rPr>
              <a:t> – ЭДС поляризации.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1196975"/>
            <a:ext cx="8229600" cy="56610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800" i="1" dirty="0"/>
              <a:t>При нормальных условиях газы состоят из нейтральных молекул, а поэтому являются диэлектриками. Так как для получения электрического тока необходимо наличие заряженных частиц, то молекулы газа следует ионизировать (оторвать электроны от молекул). Для ионизации молекул необходимо затратить энергию -</a:t>
            </a:r>
            <a:r>
              <a:rPr lang="ru-RU" sz="2800" dirty="0"/>
              <a:t> </a:t>
            </a:r>
            <a:r>
              <a:rPr lang="ru-RU" sz="2800" b="1" i="1" dirty="0" err="1"/>
              <a:t>энергию</a:t>
            </a:r>
            <a:r>
              <a:rPr lang="ru-RU" sz="2800" b="1" i="1" dirty="0"/>
              <a:t> ионизации</a:t>
            </a:r>
            <a:r>
              <a:rPr lang="ru-RU" sz="2800" i="1" dirty="0"/>
              <a:t>.</a:t>
            </a:r>
          </a:p>
          <a:p>
            <a:pPr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ru-RU" sz="2800" i="1" dirty="0">
                <a:latin typeface="Arial" pitchFamily="34" charset="0"/>
              </a:rPr>
              <a:t>                                </a:t>
            </a:r>
            <a:r>
              <a:rPr lang="ru-RU" sz="2800" i="1" dirty="0"/>
              <a:t>Ионизация</a:t>
            </a:r>
          </a:p>
          <a:p>
            <a:pPr algn="ctr" eaLnBrk="1" hangingPunct="1">
              <a:lnSpc>
                <a:spcPct val="80000"/>
              </a:lnSpc>
              <a:buFont typeface="Wingdings 3" pitchFamily="18" charset="2"/>
              <a:buNone/>
            </a:pPr>
            <a:endParaRPr lang="ru-RU" sz="2800" i="1" dirty="0"/>
          </a:p>
          <a:p>
            <a:pPr algn="ctr" eaLnBrk="1" hangingPunct="1">
              <a:lnSpc>
                <a:spcPct val="80000"/>
              </a:lnSpc>
              <a:buFont typeface="Wingdings 3" pitchFamily="18" charset="2"/>
              <a:buNone/>
            </a:pPr>
            <a:r>
              <a:rPr lang="ru-RU" sz="2800" i="1" dirty="0"/>
              <a:t>При нагревании         При </a:t>
            </a:r>
            <a:r>
              <a:rPr lang="ru-RU" sz="2800" i="1" dirty="0" smtClean="0"/>
              <a:t>облучении                      </a:t>
            </a:r>
          </a:p>
          <a:p>
            <a:pPr algn="ctr" eaLnBrk="1" hangingPunct="1">
              <a:lnSpc>
                <a:spcPct val="80000"/>
              </a:lnSpc>
              <a:buFont typeface="Wingdings 3" pitchFamily="18" charset="2"/>
              <a:buNone/>
            </a:pPr>
            <a:endParaRPr lang="ru-RU" sz="2800" i="1" dirty="0" smtClean="0"/>
          </a:p>
          <a:p>
            <a:pPr algn="ctr" eaLnBrk="1" hangingPunct="1">
              <a:lnSpc>
                <a:spcPct val="80000"/>
              </a:lnSpc>
              <a:buFont typeface="Wingdings 3" pitchFamily="18" charset="2"/>
              <a:buNone/>
            </a:pPr>
            <a:endParaRPr lang="ru-RU" sz="2800" i="1" dirty="0" smtClean="0"/>
          </a:p>
          <a:p>
            <a:pPr algn="ctr" eaLnBrk="1" hangingPunct="1">
              <a:lnSpc>
                <a:spcPct val="80000"/>
              </a:lnSpc>
              <a:buFont typeface="Wingdings 3" pitchFamily="18" charset="2"/>
              <a:buNone/>
            </a:pPr>
            <a:endParaRPr lang="ru-RU" sz="2800" i="1" dirty="0" smtClean="0"/>
          </a:p>
          <a:p>
            <a:pPr algn="ctr" eaLnBrk="1" hangingPunct="1">
              <a:lnSpc>
                <a:spcPct val="80000"/>
              </a:lnSpc>
              <a:buFont typeface="Wingdings 3" pitchFamily="18" charset="2"/>
              <a:buNone/>
            </a:pPr>
            <a:endParaRPr lang="ru-RU" sz="2800" i="1" dirty="0" smtClean="0"/>
          </a:p>
          <a:p>
            <a:pPr algn="ctr" eaLnBrk="1" hangingPunct="1">
              <a:lnSpc>
                <a:spcPct val="80000"/>
              </a:lnSpc>
              <a:buFont typeface="Wingdings 3" pitchFamily="18" charset="2"/>
              <a:buNone/>
            </a:pPr>
            <a:endParaRPr lang="ru-RU" sz="2800" i="1" dirty="0" smtClean="0"/>
          </a:p>
          <a:p>
            <a:pPr algn="ctr" eaLnBrk="1" hangingPunct="1">
              <a:lnSpc>
                <a:spcPct val="80000"/>
              </a:lnSpc>
              <a:buFont typeface="Wingdings 3" pitchFamily="18" charset="2"/>
              <a:buNone/>
            </a:pPr>
            <a:endParaRPr lang="ru-RU" sz="2800" i="1" dirty="0" smtClean="0"/>
          </a:p>
          <a:p>
            <a:pPr algn="ctr" eaLnBrk="1" hangingPunct="1">
              <a:lnSpc>
                <a:spcPct val="80000"/>
              </a:lnSpc>
              <a:buFont typeface="Wingdings 3" pitchFamily="18" charset="2"/>
              <a:buNone/>
            </a:pPr>
            <a:endParaRPr lang="ru-RU" sz="2800" dirty="0"/>
          </a:p>
        </p:txBody>
      </p:sp>
      <p:sp>
        <p:nvSpPr>
          <p:cNvPr id="614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kern="1200" dirty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Электрический ток в газах</a:t>
            </a:r>
          </a:p>
        </p:txBody>
      </p:sp>
      <p:cxnSp>
        <p:nvCxnSpPr>
          <p:cNvPr id="28679" name="AutoShape 7"/>
          <p:cNvCxnSpPr>
            <a:cxnSpLocks noChangeShapeType="1"/>
            <a:stCxn id="28674" idx="2"/>
            <a:endCxn id="28674" idx="2"/>
          </p:cNvCxnSpPr>
          <p:nvPr/>
        </p:nvCxnSpPr>
        <p:spPr bwMode="auto">
          <a:xfrm>
            <a:off x="4510088" y="6858000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28680" name="Line 8"/>
          <p:cNvSpPr>
            <a:spLocks noChangeShapeType="1"/>
          </p:cNvSpPr>
          <p:nvPr/>
        </p:nvSpPr>
        <p:spPr bwMode="auto">
          <a:xfrm flipH="1">
            <a:off x="3419475" y="4652963"/>
            <a:ext cx="720725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681" name="Line 9"/>
          <p:cNvSpPr>
            <a:spLocks noChangeShapeType="1"/>
          </p:cNvSpPr>
          <p:nvPr/>
        </p:nvSpPr>
        <p:spPr bwMode="auto">
          <a:xfrm>
            <a:off x="5219700" y="4652963"/>
            <a:ext cx="64770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5661248"/>
            <a:ext cx="7992888" cy="109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</a:pPr>
            <a:r>
              <a:rPr lang="ru-RU" i="1" dirty="0" smtClean="0">
                <a:latin typeface="Lucida Sans Unicode" pitchFamily="34" charset="0"/>
              </a:rPr>
              <a:t>Т</a:t>
            </a:r>
            <a:r>
              <a:rPr lang="ru-RU" sz="2400" i="1" dirty="0" smtClean="0">
                <a:latin typeface="Lucida Sans Unicode" pitchFamily="34" charset="0"/>
              </a:rPr>
              <a:t>.е. электрический ток в газах - это упорядоченное движение ионов и электронов под действием электрического поля.</a:t>
            </a:r>
            <a:endParaRPr lang="ru-RU" sz="2400" i="1" dirty="0">
              <a:latin typeface="Lucida Sans Unicode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400" i="1" dirty="0"/>
              <a:t>Вольт- амперная характеристика газов.</a:t>
            </a:r>
          </a:p>
        </p:txBody>
      </p:sp>
      <p:sp>
        <p:nvSpPr>
          <p:cNvPr id="31747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ru-RU" sz="2400" i="1" smtClean="0">
                <a:latin typeface="Lucida Sans Unicode" pitchFamily="34" charset="0"/>
              </a:rPr>
              <a:t>ОА - сила тока подчиняется закону Ома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i="1" smtClean="0">
                <a:latin typeface="Lucida Sans Unicode" pitchFamily="34" charset="0"/>
              </a:rPr>
              <a:t>АВ - ток насыщения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i="1" smtClean="0">
                <a:latin typeface="Lucida Sans Unicode" pitchFamily="34" charset="0"/>
              </a:rPr>
              <a:t>BC -</a:t>
            </a:r>
            <a:r>
              <a:rPr lang="ru-RU" sz="2400" i="1" smtClean="0">
                <a:latin typeface="Lucida Sans Unicode" pitchFamily="34" charset="0"/>
              </a:rPr>
              <a:t> лавинообразное увеличение количества заряженных частиц</a:t>
            </a:r>
            <a:endParaRPr lang="ru-RU" sz="2400" smtClean="0">
              <a:latin typeface="Lucida Sans Unicode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2400" i="1" smtClean="0">
                <a:latin typeface="Lucida Sans Unicode" pitchFamily="34" charset="0"/>
              </a:rPr>
              <a:t>АС -</a:t>
            </a:r>
            <a:r>
              <a:rPr lang="ru-RU" sz="2400" b="1" i="1" smtClean="0">
                <a:latin typeface="Lucida Sans Unicode" pitchFamily="34" charset="0"/>
              </a:rPr>
              <a:t> </a:t>
            </a:r>
            <a:r>
              <a:rPr lang="ru-RU" sz="2400" i="1" smtClean="0">
                <a:latin typeface="Lucida Sans Unicode" pitchFamily="34" charset="0"/>
              </a:rPr>
              <a:t>самостоятельный разряд (Прохождение электрического тока без воздействия внешнего ионизатора)</a:t>
            </a:r>
            <a:endParaRPr lang="ru-RU" sz="2400" smtClean="0">
              <a:latin typeface="Lucida Sans Unicode" pitchFamily="34" charset="0"/>
            </a:endParaRPr>
          </a:p>
        </p:txBody>
      </p:sp>
      <p:pic>
        <p:nvPicPr>
          <p:cNvPr id="31748" name="Рисунок 20" descr="http://nika-fizika.narod.ru/68_0.h5.gif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3438" y="1772816"/>
            <a:ext cx="3786187" cy="3744415"/>
          </a:xfr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6" descr="100_50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34925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/>
              <a:t>Электрический ток в вакууме</a:t>
            </a:r>
            <a:r>
              <a:rPr lang="ru-RU"/>
              <a:t> 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684213" y="1484313"/>
            <a:ext cx="8229600" cy="42481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i="1" dirty="0" smtClean="0">
                <a:latin typeface="Lucida Sans Unicode" pitchFamily="34" charset="0"/>
              </a:rPr>
              <a:t>В вакууме отсутствуют заряженные частиц, а следовательно, он является диэлектриком. Т.е. необходимо создать определенные условия, которые помогут получить заряженные частицы. 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i="1" dirty="0" smtClean="0">
                <a:latin typeface="Lucida Sans Unicode" pitchFamily="34" charset="0"/>
              </a:rPr>
              <a:t>При комнатной температуре свободные электроны не могут покинуть металл, т. к. удерживаются в нем силами кулоновского притяжения. Для преодоления этих сил электрону необходимо затратить определенную энергию, которая называется </a:t>
            </a:r>
            <a:r>
              <a:rPr lang="ru-RU" sz="2400" b="1" i="1" dirty="0" smtClean="0">
                <a:latin typeface="Lucida Sans Unicode" pitchFamily="34" charset="0"/>
              </a:rPr>
              <a:t>работой выхода</a:t>
            </a:r>
            <a:r>
              <a:rPr lang="ru-RU" sz="2400" i="1" dirty="0" smtClean="0">
                <a:latin typeface="Lucida Sans Unicode" pitchFamily="34" charset="0"/>
              </a:rPr>
              <a:t>.</a:t>
            </a:r>
          </a:p>
          <a:p>
            <a:pPr eaLnBrk="1" hangingPunct="1">
              <a:lnSpc>
                <a:spcPct val="90000"/>
              </a:lnSpc>
            </a:pPr>
            <a:endParaRPr lang="ru-RU" sz="2400" i="1" dirty="0" smtClean="0">
              <a:latin typeface="Lucida Sans Unicode" pitchFamily="34" charset="0"/>
            </a:endParaRPr>
          </a:p>
          <a:p>
            <a:pPr eaLnBrk="1" hangingPunct="1">
              <a:lnSpc>
                <a:spcPct val="90000"/>
              </a:lnSpc>
            </a:pPr>
            <a:endParaRPr lang="ru-RU" sz="2400" i="1" dirty="0" smtClean="0">
              <a:latin typeface="Lucida Sans Unicode" pitchFamily="34" charset="0"/>
            </a:endParaRPr>
          </a:p>
        </p:txBody>
      </p:sp>
      <p:pic>
        <p:nvPicPr>
          <p:cNvPr id="33797" name="Рисунок 21" descr="http://nika-fizika.narod.ru/68_0.h18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938" y="5129213"/>
            <a:ext cx="2376487" cy="104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400" i="1" dirty="0" err="1"/>
              <a:t>Вольт-амперная</a:t>
            </a:r>
            <a:r>
              <a:rPr lang="ru-RU" sz="3400" i="1" dirty="0"/>
              <a:t> характеристика вакуумного диода</a:t>
            </a:r>
            <a:r>
              <a:rPr lang="ru-RU" sz="3400" dirty="0"/>
              <a:t> </a:t>
            </a:r>
          </a:p>
        </p:txBody>
      </p:sp>
      <p:sp>
        <p:nvSpPr>
          <p:cNvPr id="35843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68413"/>
            <a:ext cx="4038600" cy="486251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1800" i="1" smtClean="0">
                <a:latin typeface="Lucida Sans Unicode" pitchFamily="34" charset="0"/>
              </a:rPr>
              <a:t>OA - </a:t>
            </a:r>
            <a:r>
              <a:rPr lang="ru-RU" sz="1800" i="1" smtClean="0">
                <a:latin typeface="Lucida Sans Unicode" pitchFamily="34" charset="0"/>
              </a:rPr>
              <a:t>При отсутствии электрического поля между катодом и анодом, электроны образуют у катода электронное облако. По мере увеличения </a:t>
            </a:r>
            <a:r>
              <a:rPr lang="en-US" sz="1800" b="1" i="1" smtClean="0">
                <a:latin typeface="Lucida Sans Unicode" pitchFamily="34" charset="0"/>
              </a:rPr>
              <a:t>U</a:t>
            </a:r>
            <a:r>
              <a:rPr lang="ru-RU" sz="1800" i="1" smtClean="0">
                <a:latin typeface="Lucida Sans Unicode" pitchFamily="34" charset="0"/>
              </a:rPr>
              <a:t> большее количество электронов устремляется к аноду, значит </a:t>
            </a:r>
            <a:r>
              <a:rPr lang="en-US" sz="1800" b="1" i="1" smtClean="0">
                <a:latin typeface="Lucida Sans Unicode" pitchFamily="34" charset="0"/>
              </a:rPr>
              <a:t>I</a:t>
            </a:r>
            <a:r>
              <a:rPr lang="en-US" sz="1800" i="1" smtClean="0">
                <a:latin typeface="Lucida Sans Unicode" pitchFamily="34" charset="0"/>
              </a:rPr>
              <a:t> </a:t>
            </a:r>
            <a:r>
              <a:rPr lang="ru-RU" sz="1800" i="1" smtClean="0">
                <a:latin typeface="Lucida Sans Unicode" pitchFamily="34" charset="0"/>
              </a:rPr>
              <a:t>увеличивается.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i="1" smtClean="0">
                <a:latin typeface="Lucida Sans Unicode" pitchFamily="34" charset="0"/>
              </a:rPr>
              <a:t>AB – </a:t>
            </a:r>
            <a:r>
              <a:rPr lang="ru-RU" sz="1800" i="1" smtClean="0">
                <a:latin typeface="Lucida Sans Unicode" pitchFamily="34" charset="0"/>
              </a:rPr>
              <a:t>Закон Ома сохраняется.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i="1" smtClean="0">
                <a:latin typeface="Lucida Sans Unicode" pitchFamily="34" charset="0"/>
              </a:rPr>
              <a:t>BC</a:t>
            </a:r>
            <a:r>
              <a:rPr lang="ru-RU" sz="1800" i="1" smtClean="0">
                <a:latin typeface="Lucida Sans Unicode" pitchFamily="34" charset="0"/>
              </a:rPr>
              <a:t> – </a:t>
            </a:r>
            <a:r>
              <a:rPr lang="en-US" sz="1800" b="1" i="1" smtClean="0">
                <a:latin typeface="Lucida Sans Unicode" pitchFamily="34" charset="0"/>
              </a:rPr>
              <a:t>I </a:t>
            </a:r>
            <a:r>
              <a:rPr lang="ru-RU" sz="1800" i="1" smtClean="0">
                <a:latin typeface="Lucida Sans Unicode" pitchFamily="34" charset="0"/>
              </a:rPr>
              <a:t>возрастает быстрее, т.к. число электронов, устремляющихся к аноду, станет больше числа электронов, вылетающих с катода.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i="1" smtClean="0">
                <a:latin typeface="Lucida Sans Unicode" pitchFamily="34" charset="0"/>
              </a:rPr>
              <a:t>CD</a:t>
            </a:r>
            <a:r>
              <a:rPr lang="ru-RU" sz="2000" i="1" smtClean="0">
                <a:latin typeface="Lucida Sans Unicode" pitchFamily="34" charset="0"/>
              </a:rPr>
              <a:t> – Ток насыщения.</a:t>
            </a:r>
          </a:p>
        </p:txBody>
      </p:sp>
      <p:pic>
        <p:nvPicPr>
          <p:cNvPr id="35844" name="Рисунок 24" descr="http://nika-fizika.narod.ru/68_0.h19.gif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16463" y="2351088"/>
            <a:ext cx="3959225" cy="2986087"/>
          </a:xfr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476250"/>
            <a:ext cx="8229600" cy="56197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400" i="1"/>
              <a:t>Электрический ток в полупроводниках</a:t>
            </a:r>
            <a:r>
              <a:rPr lang="ru-RU" sz="3400"/>
              <a:t> </a:t>
            </a:r>
          </a:p>
        </p:txBody>
      </p:sp>
      <p:pic>
        <p:nvPicPr>
          <p:cNvPr id="36867" name="Picture 9" descr="hl_narrow_laser-die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1916113"/>
            <a:ext cx="5113337" cy="3802062"/>
          </a:xfrm>
          <a:noFill/>
        </p:spPr>
      </p:pic>
      <p:sp>
        <p:nvSpPr>
          <p:cNvPr id="36868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932363" y="1125538"/>
            <a:ext cx="4038600" cy="2260600"/>
          </a:xfrm>
        </p:spPr>
        <p:txBody>
          <a:bodyPr/>
          <a:lstStyle/>
          <a:p>
            <a:pPr eaLnBrk="1" hangingPunct="1"/>
            <a:r>
              <a:rPr lang="ru-RU" sz="1800" b="1" i="1" smtClean="0">
                <a:latin typeface="Lucida Sans Unicode" pitchFamily="34" charset="0"/>
              </a:rPr>
              <a:t>Полупроводники</a:t>
            </a:r>
            <a:r>
              <a:rPr lang="ru-RU" sz="1800" i="1" smtClean="0">
                <a:latin typeface="Lucida Sans Unicode" pitchFamily="34" charset="0"/>
              </a:rPr>
              <a:t> - вещества, удельное сопротивление которых убывает с увеличением температуры и зависит от наличия примесей и изменения освещенности (германий, кремний</a:t>
            </a:r>
            <a:r>
              <a:rPr lang="ru-RU" sz="1800" smtClean="0">
                <a:latin typeface="Lucida Sans Unicode" pitchFamily="34" charset="0"/>
              </a:rPr>
              <a:t>)</a:t>
            </a:r>
          </a:p>
        </p:txBody>
      </p:sp>
      <p:sp>
        <p:nvSpPr>
          <p:cNvPr id="36869" name="Rectangle 7"/>
          <p:cNvSpPr>
            <a:spLocks noChangeArrowheads="1"/>
          </p:cNvSpPr>
          <p:nvPr/>
        </p:nvSpPr>
        <p:spPr bwMode="auto">
          <a:xfrm>
            <a:off x="5508625" y="3357563"/>
            <a:ext cx="3097213" cy="311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i="1">
                <a:latin typeface="Lucida Sans Unicode" pitchFamily="34" charset="0"/>
              </a:rPr>
              <a:t>При нагревании ковалентная связь нарушается и атомы ионизируются. Это обуславливает возникновение свободных электронов и "дырок"- вакантных положительных мест с недостающим электроном.</a:t>
            </a:r>
            <a:r>
              <a:rPr lang="ru-RU" sz="1800">
                <a:latin typeface="Lucida Sans Unicode" pitchFamily="34" charset="0"/>
              </a:rPr>
              <a:t>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400" i="1" dirty="0" err="1"/>
              <a:t>Вольт-амперная</a:t>
            </a:r>
            <a:r>
              <a:rPr lang="ru-RU" sz="3400" i="1" dirty="0"/>
              <a:t> характеристика полупроводникового диода.</a:t>
            </a:r>
          </a:p>
        </p:txBody>
      </p:sp>
      <p:pic>
        <p:nvPicPr>
          <p:cNvPr id="43011" name="Рисунок 33" descr="http://nika-fizika.narod.ru/68_0.h31.gif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2052638"/>
            <a:ext cx="4608512" cy="3614737"/>
          </a:xfrm>
          <a:noFill/>
        </p:spPr>
      </p:pic>
      <p:sp>
        <p:nvSpPr>
          <p:cNvPr id="43012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i="1" smtClean="0">
                <a:latin typeface="Lucida Sans Unicode" pitchFamily="34" charset="0"/>
              </a:rPr>
              <a:t>ОВ - пропускное направление тока, когда ток создается основными носителями зарядов, и при увеличении напряжения сила тока возрастает.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i="1" smtClean="0">
                <a:latin typeface="Lucida Sans Unicode" pitchFamily="34" charset="0"/>
              </a:rPr>
              <a:t> АО - ток, созданный неосновными носителями зарядов. Значения силы тока невелики.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98578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/>
              <a:t>Электромагнитная индукция</a:t>
            </a:r>
            <a:r>
              <a:rPr lang="ru-RU" dirty="0" smtClean="0"/>
              <a:t> — </a:t>
            </a:r>
            <a:r>
              <a:rPr lang="ru-RU" sz="2000" dirty="0" smtClean="0"/>
              <a:t>явление возникновения электрического тока  в замкнутом контуре при изменении магнитного потока, проходящего через него</a:t>
            </a:r>
            <a:r>
              <a:rPr lang="ru-RU" sz="1800" dirty="0" smtClean="0"/>
              <a:t>.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800" dirty="0" smtClean="0"/>
              <a:t>ЭДС индукции: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Закон электромагнитной индукции.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 ЭДС самоиндукции:</a:t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6" name="Рисунок 5" descr="Формул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2060848"/>
            <a:ext cx="2304256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Формула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2708920"/>
            <a:ext cx="2592288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Формула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3645024"/>
            <a:ext cx="2016224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6048672"/>
          </a:xfrm>
        </p:spPr>
        <p:txBody>
          <a:bodyPr>
            <a:normAutofit fontScale="90000"/>
          </a:bodyPr>
          <a:lstStyle/>
          <a:p>
            <a:r>
              <a:rPr lang="ru-RU" b="1" u="sng" dirty="0" smtClean="0"/>
              <a:t>Электромагнитные колебания</a:t>
            </a:r>
            <a:br>
              <a:rPr lang="ru-RU" b="1" u="sng" dirty="0" smtClean="0"/>
            </a:br>
            <a:r>
              <a:rPr lang="ru-RU" b="1" u="sng" dirty="0" smtClean="0"/>
              <a:t/>
            </a:r>
            <a:br>
              <a:rPr lang="ru-RU" b="1" u="sng" dirty="0" smtClean="0"/>
            </a:br>
            <a:r>
              <a:rPr lang="ru-RU" sz="2200" b="1" dirty="0" smtClean="0"/>
              <a:t>Гармонические колебания. </a:t>
            </a:r>
            <a:r>
              <a:rPr lang="ru-RU" sz="2200" dirty="0" smtClean="0"/>
              <a:t>Гармонические колебания происходят по синусоидальному (или </a:t>
            </a:r>
            <a:r>
              <a:rPr lang="ru-RU" sz="2200" dirty="0" err="1" smtClean="0"/>
              <a:t>косинусоидальному</a:t>
            </a:r>
            <a:r>
              <a:rPr lang="ru-RU" sz="2200" dirty="0" smtClean="0"/>
              <a:t>) закону и характеризуются тремя величинами: частотой (или периодом), амплитудой и фазой:</a:t>
            </a:r>
            <a:br>
              <a:rPr lang="ru-RU" sz="2200" dirty="0" smtClean="0"/>
            </a:br>
            <a:r>
              <a:rPr lang="ru-RU" sz="2200" b="1" dirty="0" smtClean="0"/>
              <a:t>Свободные колебания. </a:t>
            </a:r>
            <a:r>
              <a:rPr lang="ru-RU" sz="2200" dirty="0" smtClean="0"/>
              <a:t>Свободные колебания не затухают, следовательно, они возникают в системах без потерь (трения, сопротивления и т.п.).</a:t>
            </a:r>
            <a:br>
              <a:rPr lang="ru-RU" sz="2200" dirty="0" smtClean="0"/>
            </a:br>
            <a:r>
              <a:rPr lang="ru-RU" sz="2200" dirty="0" smtClean="0"/>
              <a:t> </a:t>
            </a:r>
            <a:r>
              <a:rPr lang="ru-RU" sz="2200" b="1" dirty="0" smtClean="0"/>
              <a:t>Затухающие колебания. </a:t>
            </a:r>
            <a:r>
              <a:rPr lang="ru-RU" sz="2200" dirty="0" smtClean="0"/>
              <a:t>Колебания в системах с трением (сопротивлением) затухают и не являются гармоническими. Скорость затухания зависит от величины трения (сопротивления).</a:t>
            </a:r>
            <a:br>
              <a:rPr lang="ru-RU" sz="2200" dirty="0" smtClean="0"/>
            </a:br>
            <a:r>
              <a:rPr lang="ru-RU" sz="2200" dirty="0" smtClean="0"/>
              <a:t>      </a:t>
            </a:r>
            <a:r>
              <a:rPr lang="ru-RU" sz="2200" b="1" dirty="0" smtClean="0"/>
              <a:t>Автоколебания. </a:t>
            </a:r>
            <a:r>
              <a:rPr lang="ru-RU" sz="2200" dirty="0" smtClean="0"/>
              <a:t>Гармонические колебания, возникающие в системе под действием непериодической силы, длящиеся сколь угодно долго, называют автоколебаниями. К ним применимы все понятия, которые описывают гармонические колебания.</a:t>
            </a:r>
            <a:br>
              <a:rPr lang="ru-RU" sz="2200" dirty="0" smtClean="0"/>
            </a:br>
            <a:r>
              <a:rPr lang="ru-RU" sz="2200" b="1" dirty="0" smtClean="0"/>
              <a:t>Вынужденные электромагнитные колебания. </a:t>
            </a:r>
            <a:r>
              <a:rPr lang="ru-RU" sz="2200" dirty="0" smtClean="0"/>
              <a:t>Вынужденными называют электромагнитные колебания в системе, возникающие под действием периодически меняющегося напряжения</a:t>
            </a:r>
            <a:r>
              <a:rPr lang="ru-RU" sz="2200" b="1" dirty="0" smtClean="0"/>
              <a:t/>
            </a:r>
            <a:br>
              <a:rPr lang="ru-RU" sz="2200" b="1" dirty="0" smtClean="0"/>
            </a:br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8424936" cy="6394722"/>
          </a:xfrm>
        </p:spPr>
        <p:txBody>
          <a:bodyPr>
            <a:noAutofit/>
          </a:bodyPr>
          <a:lstStyle/>
          <a:p>
            <a:r>
              <a:rPr lang="ru-RU" sz="3200" b="1" dirty="0" err="1" smtClean="0"/>
              <a:t>Электродина́мика</a:t>
            </a:r>
            <a:r>
              <a:rPr lang="ru-RU" sz="3200" dirty="0" smtClean="0"/>
              <a:t> </a:t>
            </a:r>
            <a:r>
              <a:rPr lang="ru-RU" sz="2000" dirty="0" smtClean="0"/>
              <a:t>— раздел физики, изучающий электромагнитное поле в наиболее общем случае (то есть, рассматриваются переменные поля, зависящие от времени) и его взаимодействие с телами, имеющими электрический заряд (электромагнитное взаимодействие). Предмет электродинамики включает связь электрических и магнитных явлений, электромагнитное излучение (в разных условиях, как свободное, так и в разнообразных случаях взаимодействии с веществом), электрический ток(вообще говоря, переменный) и его взаимодействие с электромагнитным полем (электрический ток может быть рассмотрен при этом как совокупность движущихся заряженных частиц). Любое электрическое и магнитное взаимодействие между заряженными телами рассматривается в современной физике как осуществляющееся через посредство электромагнитного поля, и, следовательно, также является предметом электродинамики.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ЭЛЕКТРОМАГНИТНЫЕ  ВОЛНЫ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39552" y="908719"/>
          <a:ext cx="8064896" cy="5626854"/>
        </p:xfrm>
        <a:graphic>
          <a:graphicData uri="http://schemas.openxmlformats.org/drawingml/2006/table">
            <a:tbl>
              <a:tblPr/>
              <a:tblGrid>
                <a:gridCol w="1316324"/>
                <a:gridCol w="1839833"/>
                <a:gridCol w="1682948"/>
                <a:gridCol w="3225791"/>
              </a:tblGrid>
              <a:tr h="5933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l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 м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443" marR="9443" marT="9443" marB="944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 Гц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443" marR="9443" marT="9443" marB="944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тип волн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443" marR="9443" marT="9443" marB="944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источники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443" marR="9443" marT="9443" marB="944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025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10 </a:t>
                      </a:r>
                      <a:r>
                        <a:rPr lang="ru-RU" sz="1600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-10</a:t>
                      </a:r>
                      <a:r>
                        <a:rPr lang="ru-RU" sz="1600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443" marR="9443" marT="9443" marB="944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3·10 </a:t>
                      </a:r>
                      <a:r>
                        <a:rPr lang="ru-RU" sz="1600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–3</a:t>
                      </a: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- 3·10 </a:t>
                      </a:r>
                      <a:r>
                        <a:rPr lang="ru-RU" sz="1600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443" marR="9443" marT="9443" marB="944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низкочастотные волны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443" marR="9443" marT="9443" marB="944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генераторы переменного тока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443" marR="9443" marT="9443" marB="944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025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10 </a:t>
                      </a:r>
                      <a:r>
                        <a:rPr lang="ru-RU" sz="1600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5 </a:t>
                      </a: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-10</a:t>
                      </a:r>
                      <a:r>
                        <a:rPr lang="ru-RU" sz="1600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–6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443" marR="9443" marT="9443" marB="944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3·10 </a:t>
                      </a:r>
                      <a:r>
                        <a:rPr lang="ru-RU" sz="1600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3 -</a:t>
                      </a: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3·10 </a:t>
                      </a:r>
                      <a:r>
                        <a:rPr lang="ru-RU" sz="1600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443" marR="9443" marT="9443" marB="944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радиоволны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443" marR="9443" marT="9443" marB="944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открытый колебательный контур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443" marR="9443" marT="9443" marB="944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9562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r>
                        <a:rPr lang="ru-RU" sz="1600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–3</a:t>
                      </a: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-10</a:t>
                      </a:r>
                      <a:r>
                        <a:rPr lang="ru-RU" sz="1600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–6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443" marR="9443" marT="9443" marB="944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3·10 </a:t>
                      </a:r>
                      <a:r>
                        <a:rPr lang="ru-RU" sz="1600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- 3·10 </a:t>
                      </a:r>
                      <a:r>
                        <a:rPr lang="ru-RU" sz="1600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443" marR="9443" marT="9443" marB="944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инфракрасное излучение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443" marR="9443" marT="9443" marB="944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нагретые тела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443" marR="9443" marT="9443" marB="944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025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( 7.5-3.9) ·10 </a:t>
                      </a:r>
                      <a:r>
                        <a:rPr lang="ru-RU" sz="1600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-7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443" marR="9443" marT="9443" marB="944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( 4 – 8 )·10 </a:t>
                      </a:r>
                      <a:r>
                        <a:rPr lang="ru-RU" sz="1600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443" marR="9443" marT="9443" marB="944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видимый свет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443" marR="9443" marT="9443" marB="944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нагретые тела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443" marR="9443" marT="9443" marB="944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9562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10 </a:t>
                      </a:r>
                      <a:r>
                        <a:rPr lang="ru-RU" sz="1600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-7</a:t>
                      </a: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-10</a:t>
                      </a:r>
                      <a:r>
                        <a:rPr lang="ru-RU" sz="1600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-9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443" marR="9443" marT="9443" marB="944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3·10 </a:t>
                      </a:r>
                      <a:r>
                        <a:rPr lang="ru-RU" sz="1600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15 </a:t>
                      </a: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- 3 ·10 </a:t>
                      </a:r>
                      <a:r>
                        <a:rPr lang="ru-RU" sz="1600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443" marR="9443" marT="9443" marB="944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ультрафиолетовое излучение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443" marR="9443" marT="9443" marB="944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нагретые тела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443" marR="9443" marT="9443" marB="944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9562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10 </a:t>
                      </a:r>
                      <a:r>
                        <a:rPr lang="ru-RU" sz="1600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–9</a:t>
                      </a: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-10</a:t>
                      </a:r>
                      <a:r>
                        <a:rPr lang="ru-RU" sz="1600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-12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443" marR="9443" marT="9443" marB="944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3·10 </a:t>
                      </a:r>
                      <a:r>
                        <a:rPr lang="ru-RU" sz="1600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- 3·10 </a:t>
                      </a:r>
                      <a:r>
                        <a:rPr lang="ru-RU" sz="1600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443" marR="9443" marT="9443" marB="944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рентгеновское излучение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443" marR="9443" marT="9443" marB="944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рентгеновские трубки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443" marR="9443" marT="9443" marB="944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5025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10 </a:t>
                      </a:r>
                      <a:r>
                        <a:rPr lang="ru-RU" sz="1600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-11</a:t>
                      </a: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-10</a:t>
                      </a:r>
                      <a:r>
                        <a:rPr lang="ru-RU" sz="1600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-13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443" marR="9443" marT="9443" marB="944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3·10</a:t>
                      </a:r>
                      <a:r>
                        <a:rPr lang="ru-RU" sz="1600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- 3·10 </a:t>
                      </a:r>
                      <a:r>
                        <a:rPr lang="ru-RU" sz="1600" baseline="30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443" marR="9443" marT="9443" marB="944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Symbol"/>
                          <a:ea typeface="Times New Roman"/>
                          <a:cs typeface="Times New Roman"/>
                        </a:rPr>
                        <a:t>g</a:t>
                      </a: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 -излучение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443" marR="9443" marT="9443" marB="944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радиоактивный распад ядер элементов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443" marR="9443" marT="9443" marB="944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4536504"/>
          </a:xfrm>
        </p:spPr>
        <p:txBody>
          <a:bodyPr>
            <a:normAutofit fontScale="90000"/>
          </a:bodyPr>
          <a:lstStyle/>
          <a:p>
            <a:r>
              <a:rPr lang="ru-RU" sz="4900" u="sng" dirty="0" smtClean="0"/>
              <a:t>Задача.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000" dirty="0" smtClean="0"/>
              <a:t>Электрическую лампу  сопротивлением 240 Ом,  рассчитанную на напряжение 120 В, надо питать от сети напряжением 220 В. Какой длины </a:t>
            </a:r>
            <a:r>
              <a:rPr lang="ru-RU" sz="4000" dirty="0" err="1" smtClean="0"/>
              <a:t>нихромовый</a:t>
            </a:r>
            <a:r>
              <a:rPr lang="ru-RU" sz="4000" dirty="0" smtClean="0"/>
              <a:t> проводник  с площадью поперечного сечения  0,55 м^2 надо включить последовательно с лампой?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admin\Desktop\jcqC6LS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404664"/>
            <a:ext cx="8136904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363272" cy="7173416"/>
          </a:xfrm>
        </p:spPr>
        <p:txBody>
          <a:bodyPr>
            <a:normAutofit fontScale="90000"/>
          </a:bodyPr>
          <a:lstStyle/>
          <a:p>
            <a:r>
              <a:rPr lang="ru-RU" sz="2700" u="sng" dirty="0" smtClean="0"/>
              <a:t>Основные понятия электродинамики.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u="sng" dirty="0" err="1" smtClean="0">
                <a:solidFill>
                  <a:srgbClr val="0067B4"/>
                </a:solidFill>
              </a:rPr>
              <a:t>Электри́ческий</a:t>
            </a:r>
            <a:r>
              <a:rPr lang="ru-RU" sz="2200" u="sng" dirty="0" smtClean="0">
                <a:solidFill>
                  <a:srgbClr val="0067B4"/>
                </a:solidFill>
              </a:rPr>
              <a:t> ток</a:t>
            </a:r>
            <a:r>
              <a:rPr lang="ru-RU" sz="2200" dirty="0" smtClean="0">
                <a:solidFill>
                  <a:srgbClr val="0070C0"/>
                </a:solidFill>
              </a:rPr>
              <a:t> </a:t>
            </a:r>
            <a:r>
              <a:rPr lang="ru-RU" sz="2000" dirty="0" smtClean="0"/>
              <a:t>— направленное движение заряженных частиц под воздействием электрического поля. Такими частицами могут являться: в проводниках — электроны, в электролитах — ионы (катионы и анионы), в газах — ионы и электроны, в вакууме при определенных условиях —электроны, в полупроводниках — электроны и дырки(электронно-дырочная проводимость).</a:t>
            </a:r>
            <a:br>
              <a:rPr lang="ru-RU" sz="20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u="sng" dirty="0" smtClean="0">
                <a:hlinkClick r:id="rId2" tooltip="Электромагнитное поле"/>
              </a:rPr>
              <a:t>Электромагнитное поле</a:t>
            </a:r>
            <a:r>
              <a:rPr lang="ru-RU" sz="2200" dirty="0" smtClean="0"/>
              <a:t> — это основной предмет изучения электродинамики, вид </a:t>
            </a:r>
            <a:r>
              <a:rPr lang="ru-RU" sz="2200" u="sng" dirty="0" smtClean="0"/>
              <a:t>материи</a:t>
            </a:r>
            <a:r>
              <a:rPr lang="ru-RU" sz="2200" dirty="0" smtClean="0"/>
              <a:t>, проявляющийся при взаимодействии с заряженными телами. Исторически разделяется на два поля:</a:t>
            </a:r>
            <a:br>
              <a:rPr lang="ru-RU" sz="2200" dirty="0" smtClean="0"/>
            </a:br>
            <a:r>
              <a:rPr lang="ru-RU" sz="2200" u="sng" dirty="0" smtClean="0">
                <a:hlinkClick r:id="rId3" tooltip="Электрическое поле"/>
              </a:rPr>
              <a:t>Электрическое поле</a:t>
            </a:r>
            <a:r>
              <a:rPr lang="ru-RU" sz="2200" dirty="0" smtClean="0"/>
              <a:t> — создаётся любым заряженным телом или переменным магнитным полем, оказывает воздействие на любое заряженное тело.</a:t>
            </a:r>
            <a:br>
              <a:rPr lang="ru-RU" sz="2200" dirty="0" smtClean="0"/>
            </a:br>
            <a:r>
              <a:rPr lang="ru-RU" sz="2200" u="sng" dirty="0" smtClean="0">
                <a:hlinkClick r:id="rId4" tooltip="Магнитное поле"/>
              </a:rPr>
              <a:t>Магнитное поле</a:t>
            </a:r>
            <a:r>
              <a:rPr lang="ru-RU" sz="2200" dirty="0" smtClean="0"/>
              <a:t> — создаётся движущимися заряженными телами, заряженными телами, имеющими </a:t>
            </a:r>
            <a:r>
              <a:rPr lang="ru-RU" sz="2200" u="sng" dirty="0" smtClean="0"/>
              <a:t>спин</a:t>
            </a:r>
            <a:r>
              <a:rPr lang="ru-RU" sz="2200" dirty="0" smtClean="0"/>
              <a:t>, и переменными электрическими полями, оказывает воздействие на движущиеся заряды и заряженные тела, имеющие спин.</a:t>
            </a:r>
            <a:br>
              <a:rPr lang="ru-RU" sz="2200" dirty="0" smtClean="0"/>
            </a:br>
            <a:r>
              <a:rPr lang="ru-RU" sz="2200" u="sng" dirty="0" smtClean="0">
                <a:hlinkClick r:id="rId5" tooltip="Электрический заряд"/>
              </a:rPr>
              <a:t>Электрический заряд</a:t>
            </a:r>
            <a:r>
              <a:rPr lang="ru-RU" sz="2200" dirty="0" smtClean="0"/>
              <a:t> — это </a:t>
            </a:r>
            <a:r>
              <a:rPr lang="ru-RU" sz="2200" u="sng" dirty="0" smtClean="0"/>
              <a:t>свойство</a:t>
            </a:r>
            <a:r>
              <a:rPr lang="ru-RU" sz="2200" dirty="0" smtClean="0"/>
              <a:t> тел, позволяющее им взаимодействовать с электромагнитными полями: создавать эти поля, будучи их </a:t>
            </a:r>
            <a:r>
              <a:rPr lang="ru-RU" sz="2200" i="1" dirty="0" smtClean="0"/>
              <a:t>источниками</a:t>
            </a:r>
            <a:r>
              <a:rPr lang="ru-RU" sz="2200" dirty="0" smtClean="0"/>
              <a:t>, и подвергаться (</a:t>
            </a:r>
            <a:r>
              <a:rPr lang="ru-RU" sz="2200" u="sng" dirty="0" smtClean="0"/>
              <a:t>силовому</a:t>
            </a:r>
            <a:r>
              <a:rPr lang="ru-RU" sz="2200" dirty="0" smtClean="0"/>
              <a:t>) действию этих полей.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395288" y="1989138"/>
            <a:ext cx="8497887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>
              <a:spcBef>
                <a:spcPct val="20000"/>
              </a:spcBef>
              <a:buFontTx/>
              <a:buAutoNum type="arabicPeriod"/>
            </a:pPr>
            <a:r>
              <a:rPr lang="ru-RU" sz="3600" b="1" dirty="0"/>
              <a:t>Наличие свободных заряженных частиц (проводники).</a:t>
            </a:r>
          </a:p>
          <a:p>
            <a:pPr marL="609600" indent="-609600">
              <a:spcBef>
                <a:spcPct val="20000"/>
              </a:spcBef>
              <a:buFontTx/>
              <a:buAutoNum type="arabicPeriod"/>
            </a:pPr>
            <a:endParaRPr lang="ru-RU" sz="3600" b="1" dirty="0"/>
          </a:p>
          <a:p>
            <a:pPr marL="609600" indent="-609600">
              <a:spcBef>
                <a:spcPct val="20000"/>
              </a:spcBef>
              <a:buFontTx/>
              <a:buAutoNum type="arabicPeriod"/>
            </a:pPr>
            <a:r>
              <a:rPr lang="ru-RU" sz="3600" b="1" dirty="0"/>
              <a:t>Наличие электрического поля, заставляющего двигаться заряженные частицы. ( </a:t>
            </a:r>
            <a:r>
              <a:rPr lang="en-US" sz="3600" b="1" dirty="0">
                <a:latin typeface="Arial" charset="0"/>
              </a:rPr>
              <a:t>F = </a:t>
            </a:r>
            <a:r>
              <a:rPr lang="en-US" sz="3600" b="1" dirty="0" err="1">
                <a:latin typeface="Arial" charset="0"/>
              </a:rPr>
              <a:t>Eq</a:t>
            </a:r>
            <a:r>
              <a:rPr lang="en-US" sz="3600" b="1" dirty="0"/>
              <a:t> )</a:t>
            </a:r>
            <a:endParaRPr lang="ru-RU" sz="3600" b="1" dirty="0"/>
          </a:p>
          <a:p>
            <a:pPr marL="609600" indent="-609600">
              <a:spcBef>
                <a:spcPct val="20000"/>
              </a:spcBef>
            </a:pPr>
            <a:endParaRPr lang="ru-RU" sz="3600" b="1" dirty="0"/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187450" y="0"/>
            <a:ext cx="694848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4000" b="1" dirty="0">
                <a:solidFill>
                  <a:srgbClr val="00006E"/>
                </a:solidFill>
              </a:rPr>
              <a:t>Условия существования электрического</a:t>
            </a:r>
            <a:r>
              <a:rPr lang="ru-RU" sz="4000" b="1" dirty="0"/>
              <a:t> </a:t>
            </a:r>
            <a:r>
              <a:rPr lang="ru-RU" sz="4000" b="1" dirty="0">
                <a:solidFill>
                  <a:srgbClr val="00006E"/>
                </a:solidFill>
              </a:rPr>
              <a:t>тока</a:t>
            </a:r>
          </a:p>
        </p:txBody>
      </p:sp>
      <p:sp>
        <p:nvSpPr>
          <p:cNvPr id="7174" name="AutoShape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01013" y="6381750"/>
            <a:ext cx="912812" cy="331788"/>
          </a:xfrm>
          <a:prstGeom prst="irregularSeal1">
            <a:avLst/>
          </a:prstGeom>
          <a:gradFill rotWithShape="1">
            <a:gsLst>
              <a:gs pos="0">
                <a:srgbClr val="A1A1FF">
                  <a:gamma/>
                  <a:tint val="0"/>
                  <a:invGamma/>
                </a:srgbClr>
              </a:gs>
              <a:gs pos="100000">
                <a:srgbClr val="A1A1F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274638"/>
            <a:ext cx="8568952" cy="5962674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            Специальные разделы                                                                                 электродинамики:</a:t>
            </a:r>
            <a:br>
              <a:rPr lang="ru-RU" dirty="0" smtClean="0"/>
            </a:br>
            <a:r>
              <a:rPr lang="ru-RU" dirty="0" smtClean="0"/>
              <a:t> 1.  </a:t>
            </a:r>
            <a:r>
              <a:rPr lang="ru-RU" b="1" u="sng" dirty="0" smtClean="0">
                <a:hlinkClick r:id="rId2" tooltip="Электростатика"/>
              </a:rPr>
              <a:t>Электростатика</a:t>
            </a:r>
            <a:r>
              <a:rPr lang="ru-RU" b="1" u="sng" dirty="0" smtClean="0"/>
              <a:t>                                                                                              </a:t>
            </a:r>
            <a:br>
              <a:rPr lang="ru-RU" b="1" u="sng" dirty="0" smtClean="0"/>
            </a:br>
            <a:r>
              <a:rPr lang="ru-RU" b="1" dirty="0" smtClean="0"/>
              <a:t> </a:t>
            </a:r>
            <a:r>
              <a:rPr lang="ru-RU" dirty="0" smtClean="0"/>
              <a:t>2.  </a:t>
            </a:r>
            <a:r>
              <a:rPr lang="ru-RU" b="1" u="sng" dirty="0" smtClean="0">
                <a:hlinkClick r:id="rId3" tooltip="Магнитостатика"/>
              </a:rPr>
              <a:t>Магнитостатика</a:t>
            </a: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 3.  </a:t>
            </a:r>
            <a:r>
              <a:rPr lang="ru-RU" b="1" u="sng" dirty="0" smtClean="0">
                <a:hlinkClick r:id="rId4" tooltip="Электродинамика сплошных сред"/>
              </a:rPr>
              <a:t>Электродинамика сплошных сред</a:t>
            </a:r>
            <a:r>
              <a:rPr lang="ru-RU" b="1" u="sng" dirty="0" smtClean="0"/>
              <a:t/>
            </a:r>
            <a:br>
              <a:rPr lang="ru-RU" b="1" u="sng" dirty="0" smtClean="0"/>
            </a:br>
            <a:r>
              <a:rPr lang="ru-RU" dirty="0" smtClean="0"/>
              <a:t> 4.  </a:t>
            </a:r>
            <a:r>
              <a:rPr lang="ru-RU" b="1" u="sng" dirty="0" smtClean="0">
                <a:hlinkClick r:id="rId5" tooltip="Релятивистская электродинамика"/>
              </a:rPr>
              <a:t>Релятивистская электродинамика</a:t>
            </a:r>
            <a:r>
              <a:rPr lang="ru-RU" b="1" u="sng" dirty="0" smtClean="0"/>
              <a:t/>
            </a:r>
            <a:br>
              <a:rPr lang="ru-RU" b="1" u="sng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874442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Постоянный ток </a:t>
            </a:r>
            <a:r>
              <a:rPr lang="ru-RU" sz="4000" dirty="0" smtClean="0"/>
              <a:t>- </a:t>
            </a:r>
            <a:r>
              <a:rPr lang="ru-RU" sz="4000" dirty="0" err="1" smtClean="0"/>
              <a:t>эл</a:t>
            </a:r>
            <a:r>
              <a:rPr lang="ru-RU" sz="4000" dirty="0" smtClean="0"/>
              <a:t>. ток, у которого сила тока со временем не меняется.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http://class-fizika.narod.ru/10_11_class/10_elstat/3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636912"/>
            <a:ext cx="4320480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chemeClr val="hlink"/>
                </a:solidFill>
              </a:rPr>
              <a:t>Закон Ома для участка цепи</a:t>
            </a:r>
          </a:p>
        </p:txBody>
      </p:sp>
      <p:pic>
        <p:nvPicPr>
          <p:cNvPr id="60419" name="Picture 3" descr="{62118773-52C8-413B-8F9A-FA5026A29E57}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1196975"/>
            <a:ext cx="6048375" cy="4346575"/>
          </a:xfrm>
          <a:noFill/>
          <a:ln/>
        </p:spPr>
      </p:pic>
      <p:pic>
        <p:nvPicPr>
          <p:cNvPr id="60420" name="Picture 4" descr="Схема из лампочки, вольтметра, амперметра и источни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1412875"/>
            <a:ext cx="2987675" cy="2390775"/>
          </a:xfrm>
          <a:prstGeom prst="rect">
            <a:avLst/>
          </a:prstGeom>
          <a:noFill/>
        </p:spPr>
      </p:pic>
      <p:sp>
        <p:nvSpPr>
          <p:cNvPr id="60421" name="WordArt 5"/>
          <p:cNvSpPr>
            <a:spLocks noChangeArrowheads="1" noChangeShapeType="1" noTextEdit="1"/>
          </p:cNvSpPr>
          <p:nvPr/>
        </p:nvSpPr>
        <p:spPr bwMode="auto">
          <a:xfrm>
            <a:off x="6588125" y="2133600"/>
            <a:ext cx="144463" cy="287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I</a:t>
            </a:r>
            <a:endParaRPr lang="ru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60422" name="WordArt 6"/>
          <p:cNvSpPr>
            <a:spLocks noChangeArrowheads="1" noChangeShapeType="1" noTextEdit="1"/>
          </p:cNvSpPr>
          <p:nvPr/>
        </p:nvSpPr>
        <p:spPr bwMode="auto">
          <a:xfrm>
            <a:off x="7019925" y="3429000"/>
            <a:ext cx="215900" cy="287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U</a:t>
            </a:r>
            <a:endParaRPr lang="ru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60423" name="WordArt 7"/>
          <p:cNvSpPr>
            <a:spLocks noChangeArrowheads="1" noChangeShapeType="1" noTextEdit="1"/>
          </p:cNvSpPr>
          <p:nvPr/>
        </p:nvSpPr>
        <p:spPr bwMode="auto">
          <a:xfrm>
            <a:off x="7524750" y="2349500"/>
            <a:ext cx="215900" cy="287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R</a:t>
            </a:r>
            <a:endParaRPr lang="ru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pic>
        <p:nvPicPr>
          <p:cNvPr id="60424" name="Picture 8" descr="Регулирование накала лампочки реостатом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725" y="4005263"/>
            <a:ext cx="3600450" cy="26193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496855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СОПРОТИВЛЕНИЕ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200" dirty="0" smtClean="0"/>
              <a:t>- основная электрическая характеристика проводника.</a:t>
            </a:r>
            <a:br>
              <a:rPr lang="ru-RU" sz="2200" dirty="0" smtClean="0"/>
            </a:br>
            <a:r>
              <a:rPr lang="ru-RU" sz="2200" dirty="0" smtClean="0"/>
              <a:t>- по закону Ома эта величина постоянна для данного проводника.</a:t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1 Ом - это сопротивление проводника с разностью потенциалов на его концах </a:t>
            </a:r>
            <a:br>
              <a:rPr lang="ru-RU" sz="2200" dirty="0" smtClean="0"/>
            </a:br>
            <a:r>
              <a:rPr lang="ru-RU" sz="2200" dirty="0" smtClean="0"/>
              <a:t>в 1 В и силой тока в нем 1 А.</a:t>
            </a:r>
            <a:br>
              <a:rPr lang="ru-RU" sz="22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http://class-fizika.narod.ru/10_11_class/10_elstat/4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2204864"/>
            <a:ext cx="2952328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class-fizika.narod.ru/10_11_class/10_elstat/04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3645024"/>
            <a:ext cx="4752528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533</TotalTime>
  <Words>659</Words>
  <Application>Microsoft Office PowerPoint</Application>
  <PresentationFormat>Экран (4:3)</PresentationFormat>
  <Paragraphs>101</Paragraphs>
  <Slides>32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4" baseType="lpstr">
      <vt:lpstr>Тема Office</vt:lpstr>
      <vt:lpstr>Формула</vt:lpstr>
      <vt:lpstr>Электродинамика.</vt:lpstr>
      <vt:lpstr>              План:  1.Электродинамика.  2.Основные понятия.  3.Условия существования эл. тока.  4.Специальные разделы электродинамики.   5.Законы постоянного  и переменного тока.  6.Работа и мощность тока  7.Электрический ток в различных средах.  8.Электромагнитная индукция.  9.Электромагнитные колебания.  10.Электромагнитные волны.   11.Задача. </vt:lpstr>
      <vt:lpstr>Электродина́мика — раздел физики, изучающий электромагнитное поле в наиболее общем случае (то есть, рассматриваются переменные поля, зависящие от времени) и его взаимодействие с телами, имеющими электрический заряд (электромагнитное взаимодействие). Предмет электродинамики включает связь электрических и магнитных явлений, электромагнитное излучение (в разных условиях, как свободное, так и в разнообразных случаях взаимодействии с веществом), электрический ток(вообще говоря, переменный) и его взаимодействие с электромагнитным полем (электрический ток может быть рассмотрен при этом как совокупность движущихся заряженных частиц). Любое электрическое и магнитное взаимодействие между заряженными телами рассматривается в современной физике как осуществляющееся через посредство электромагнитного поля, и, следовательно, также является предметом электродинамики.</vt:lpstr>
      <vt:lpstr>Основные понятия электродинамики.  Электри́ческий ток — направленное движение заряженных частиц под воздействием электрического поля. Такими частицами могут являться: в проводниках — электроны, в электролитах — ионы (катионы и анионы), в газах — ионы и электроны, в вакууме при определенных условиях —электроны, в полупроводниках — электроны и дырки(электронно-дырочная проводимость).  Электромагнитное поле — это основной предмет изучения электродинамики, вид материи, проявляющийся при взаимодействии с заряженными телами. Исторически разделяется на два поля: Электрическое поле — создаётся любым заряженным телом или переменным магнитным полем, оказывает воздействие на любое заряженное тело. Магнитное поле — создаётся движущимися заряженными телами, заряженными телами, имеющими спин, и переменными электрическими полями, оказывает воздействие на движущиеся заряды и заряженные тела, имеющие спин. Электрический заряд — это свойство тел, позволяющее им взаимодействовать с электромагнитными полями: создавать эти поля, будучи их источниками, и подвергаться (силовому) действию этих полей. </vt:lpstr>
      <vt:lpstr>Слайд 5</vt:lpstr>
      <vt:lpstr>                Специальные разделы                                                                                 электродинамики:  1.  Электростатика                                                                                                2.  Магнитостатика   3.  Электродинамика сплошных сред  4.  Релятивистская электродинамика  </vt:lpstr>
      <vt:lpstr>Постоянный ток - эл. ток, у которого сила тока со временем не меняется. </vt:lpstr>
      <vt:lpstr>Закон Ома для участка цепи</vt:lpstr>
      <vt:lpstr>СОПРОТИВЛЕНИЕ  - основная электрическая характеристика проводника. - по закону Ома эта величина постоянна для данного проводника.          1 Ом - это сопротивление проводника с разностью потенциалов на его концах  в 1 В и силой тока в нем 1 А.  </vt:lpstr>
      <vt:lpstr>Сопротивление зависит только от свойств проводника:      где S - площадь поперечного сечения проводника, l - длина   проводника,  - удельное сопротивление, характеризующее свойства вещества проводника. </vt:lpstr>
      <vt:lpstr>ПОСЛЕДОВАТЕЛЬНОЕ СОЕДИНЕНИЕ ПРОВОДНИКОВ             I - сила тока в цепи U - напряжение на концах участка цепи R - полное сопротивление участка цепи  </vt:lpstr>
      <vt:lpstr>ПАРАЛЛЕЛЬНОЕ СОЕДИНЕНИЕ ПРОВОДНИКОВ             I - сила тока в неразветвленном участке цепи U - напряжение на концах участка цепи R - полное сопротивление участка цепи    </vt:lpstr>
      <vt:lpstr>Подключение измерительных приборов:    Амперметр - включается последовательно с проводником, в котором измеряется сила тока.    Вольтметр - подключается параллельно проводнику , на котором измеряется напряжение.      </vt:lpstr>
      <vt:lpstr>РАБОТА ЭЛЕКТРИЧЕСКОГО ТОКА Работа электрического тока показывает, какая работа была совершена электрическим полем при перемещении зарядов по проводнику.       [ A ] = 1 Дж = 1A. B . c   МОЩНОСТЬ ЭЛЕКТРИЧЕСКОГО ТОКА Мощность электрического тока показывает работу тока, совершенную в единицу времени и равна отношению совершенной работы ко времени, в течение которого эта работа была совершена.   или    Единица мощности электрического тока в системе СИ: [ P ] = 1 Вт (ватт) = 1 А . B </vt:lpstr>
      <vt:lpstr>Закон Ома для переменного тока    Если ток является синусоидальным с циклической частотой ω, а цепь содержит не только активные, но и реактивные компоненты (ёмкости, индуктивности), то закон Ома обобщается      Полное сопротивление :     </vt:lpstr>
      <vt:lpstr> Электрический ток в различных средах Классическая теория проводимости металлов. Свободные электроны в металлах ведут себя как молекулы идеального газа; в процессе хаотического движения они неупруго сталкиваются с ионами кристаллической решётки, отдавая им всю кинетическую энергию.                                                                             Сила тока в металлическом                                                                             проводнике определяется по формуле:                                                                  Где I - сила тока в проводнике,                                                                    e - модуль заряда электрона,                                                               n0 - концентрация электронов проводимости,                                         - средняя скорость упорядоченного движения электронов,                                                S - площадь поперечного сечения проводника.    </vt:lpstr>
      <vt:lpstr>Вольт-амперная характеристика металлов</vt:lpstr>
      <vt:lpstr>Электрический ток в растворах и расплавах электролитов</vt:lpstr>
      <vt:lpstr>Слайд 19</vt:lpstr>
      <vt:lpstr>Законы Фарадея</vt:lpstr>
      <vt:lpstr>Вольт – амперная характеристика электролитов</vt:lpstr>
      <vt:lpstr>Электрический ток в газах</vt:lpstr>
      <vt:lpstr>Вольт- амперная характеристика газов.</vt:lpstr>
      <vt:lpstr>Электрический ток в вакууме </vt:lpstr>
      <vt:lpstr>Вольт-амперная характеристика вакуумного диода </vt:lpstr>
      <vt:lpstr>Электрический ток в полупроводниках </vt:lpstr>
      <vt:lpstr>Вольт-амперная характеристика полупроводникового диода.</vt:lpstr>
      <vt:lpstr>Электромагнитная индукция — явление возникновения электрического тока  в замкнутом контуре при изменении магнитного потока, проходящего через него.  ЭДС индукции:  Закон электромагнитной индукции.   ЭДС самоиндукции: </vt:lpstr>
      <vt:lpstr>Электромагнитные колебания  Гармонические колебания. Гармонические колебания происходят по синусоидальному (или косинусоидальному) закону и характеризуются тремя величинами: частотой (или периодом), амплитудой и фазой: Свободные колебания. Свободные колебания не затухают, следовательно, они возникают в системах без потерь (трения, сопротивления и т.п.).  Затухающие колебания. Колебания в системах с трением (сопротивлением) затухают и не являются гармоническими. Скорость затухания зависит от величины трения (сопротивления).       Автоколебания. Гармонические колебания, возникающие в системе под действием непериодической силы, длящиеся сколь угодно долго, называют автоколебаниями. К ним применимы все понятия, которые описывают гармонические колебания. Вынужденные электромагнитные колебания. Вынужденными называют электромагнитные колебания в системе, возникающие под действием периодически меняющегося напряжения </vt:lpstr>
      <vt:lpstr>ЭЛЕКТРОМАГНИТНЫЕ  ВОЛНЫ </vt:lpstr>
      <vt:lpstr>Задача. Электрическую лампу  сопротивлением 240 Ом,  рассчитанную на напряжение 120 В, надо питать от сети напряжением 220 В. Какой длины нихромовый проводник  с площадью поперечного сечения  0,55 м^2 надо включить последовательно с лампой? 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Электродинамика.</dc:title>
  <dc:creator>admin</dc:creator>
  <cp:lastModifiedBy>Admin</cp:lastModifiedBy>
  <cp:revision>53</cp:revision>
  <dcterms:created xsi:type="dcterms:W3CDTF">2013-05-13T13:33:02Z</dcterms:created>
  <dcterms:modified xsi:type="dcterms:W3CDTF">2013-12-06T14:19:42Z</dcterms:modified>
</cp:coreProperties>
</file>