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6" r:id="rId10"/>
    <p:sldId id="267" r:id="rId11"/>
    <p:sldId id="268" r:id="rId12"/>
    <p:sldId id="269" r:id="rId13"/>
    <p:sldId id="271" r:id="rId14"/>
    <p:sldId id="263" r:id="rId15"/>
    <p:sldId id="264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без заголовка" id="{7C551643-C975-48E5-853E-FCA0779FE475}">
          <p14:sldIdLst>
            <p14:sldId id="256"/>
            <p14:sldId id="257"/>
            <p14:sldId id="258"/>
            <p14:sldId id="259"/>
            <p14:sldId id="260"/>
            <p14:sldId id="261"/>
            <p14:sldId id="262"/>
            <p14:sldId id="265"/>
            <p14:sldId id="266"/>
            <p14:sldId id="267"/>
            <p14:sldId id="268"/>
            <p14:sldId id="269"/>
            <p14:sldId id="271"/>
            <p14:sldId id="263"/>
            <p14:sldId id="264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1B32ACF-E117-476E-9298-6A0C6F3D02DC}" type="doc">
      <dgm:prSet loTypeId="urn:microsoft.com/office/officeart/2005/8/layout/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384BD88-B400-473B-A4CC-E811FCE82DE3}">
      <dgm:prSet phldrT="[Текст]" phldr="1"/>
      <dgm:spPr/>
      <dgm:t>
        <a:bodyPr/>
        <a:lstStyle/>
        <a:p>
          <a:endParaRPr lang="ru-RU"/>
        </a:p>
      </dgm:t>
    </dgm:pt>
    <dgm:pt modelId="{69B44EAB-FD44-42D1-8F57-1199241B8CFA}" type="parTrans" cxnId="{B02263B9-8589-4E1A-871A-A61B858EBFF5}">
      <dgm:prSet/>
      <dgm:spPr/>
      <dgm:t>
        <a:bodyPr/>
        <a:lstStyle/>
        <a:p>
          <a:endParaRPr lang="ru-RU"/>
        </a:p>
      </dgm:t>
    </dgm:pt>
    <dgm:pt modelId="{3804A3F2-6365-4D1C-B0B0-306E015B97C0}" type="sibTrans" cxnId="{B02263B9-8589-4E1A-871A-A61B858EBFF5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362CA515-6310-4900-87AE-23EB9D5138DA}">
      <dgm:prSet phldrT="[Текст]"/>
      <dgm:spPr/>
      <dgm:t>
        <a:bodyPr/>
        <a:lstStyle/>
        <a:p>
          <a:r>
            <a:rPr lang="ru-RU" dirty="0" smtClean="0"/>
            <a:t>Естественное </a:t>
          </a:r>
          <a:endParaRPr lang="ru-RU" dirty="0"/>
        </a:p>
      </dgm:t>
    </dgm:pt>
    <dgm:pt modelId="{B03D0DA0-9A3F-4315-822B-20C0702F55D9}" type="parTrans" cxnId="{D724CF8A-3F16-46B9-9C41-0C6A5098524D}">
      <dgm:prSet/>
      <dgm:spPr/>
      <dgm:t>
        <a:bodyPr/>
        <a:lstStyle/>
        <a:p>
          <a:endParaRPr lang="ru-RU"/>
        </a:p>
      </dgm:t>
    </dgm:pt>
    <dgm:pt modelId="{FF5D2A4B-DE8A-47B6-B8DE-32079D8A3B07}" type="sibTrans" cxnId="{D724CF8A-3F16-46B9-9C41-0C6A5098524D}">
      <dgm:prSet/>
      <dgm:spPr/>
      <dgm:t>
        <a:bodyPr/>
        <a:lstStyle/>
        <a:p>
          <a:endParaRPr lang="ru-RU"/>
        </a:p>
      </dgm:t>
    </dgm:pt>
    <dgm:pt modelId="{1234428E-3250-424D-9A03-FDB1B0D7AECD}">
      <dgm:prSet phldrT="[Текст]" phldr="1"/>
      <dgm:spPr/>
      <dgm:t>
        <a:bodyPr/>
        <a:lstStyle/>
        <a:p>
          <a:endParaRPr lang="ru-RU"/>
        </a:p>
      </dgm:t>
    </dgm:pt>
    <dgm:pt modelId="{DF069B38-54A1-487C-A517-6BF1571A9C4B}" type="parTrans" cxnId="{797A1CC8-8244-4060-8F89-C449E567DB0F}">
      <dgm:prSet/>
      <dgm:spPr/>
      <dgm:t>
        <a:bodyPr/>
        <a:lstStyle/>
        <a:p>
          <a:endParaRPr lang="ru-RU"/>
        </a:p>
      </dgm:t>
    </dgm:pt>
    <dgm:pt modelId="{6BD26F76-A112-4B6F-9222-D6F312D550CE}" type="sibTrans" cxnId="{797A1CC8-8244-4060-8F89-C449E567DB0F}">
      <dgm:prSet/>
      <dgm:spPr/>
      <dgm:t>
        <a:bodyPr/>
        <a:lstStyle/>
        <a:p>
          <a:endParaRPr lang="ru-RU"/>
        </a:p>
      </dgm:t>
    </dgm:pt>
    <dgm:pt modelId="{23512EF1-3552-46AB-9F06-6BBAAB0AA048}">
      <dgm:prSet phldrT="[Текст]"/>
      <dgm:spPr/>
      <dgm:t>
        <a:bodyPr/>
        <a:lstStyle/>
        <a:p>
          <a:r>
            <a:rPr lang="ru-RU" dirty="0" smtClean="0"/>
            <a:t>Искусственное  </a:t>
          </a:r>
          <a:endParaRPr lang="ru-RU" dirty="0"/>
        </a:p>
      </dgm:t>
    </dgm:pt>
    <dgm:pt modelId="{1EE83222-1BDB-448C-B2C6-13B5341A12A3}" type="parTrans" cxnId="{F77109B2-B867-476D-AD74-7349285C2CC2}">
      <dgm:prSet/>
      <dgm:spPr/>
      <dgm:t>
        <a:bodyPr/>
        <a:lstStyle/>
        <a:p>
          <a:endParaRPr lang="ru-RU"/>
        </a:p>
      </dgm:t>
    </dgm:pt>
    <dgm:pt modelId="{854081DB-43D2-4BE5-80B0-F961A0B5357A}" type="sibTrans" cxnId="{F77109B2-B867-476D-AD74-7349285C2CC2}">
      <dgm:prSet/>
      <dgm:spPr/>
      <dgm:t>
        <a:bodyPr/>
        <a:lstStyle/>
        <a:p>
          <a:endParaRPr lang="ru-RU"/>
        </a:p>
      </dgm:t>
    </dgm:pt>
    <dgm:pt modelId="{4E0F0FA2-0358-4F92-BABA-3D5E1CF85D68}">
      <dgm:prSet phldrT="[Текст]" phldr="1"/>
      <dgm:spPr/>
      <dgm:t>
        <a:bodyPr/>
        <a:lstStyle/>
        <a:p>
          <a:endParaRPr lang="ru-RU"/>
        </a:p>
      </dgm:t>
    </dgm:pt>
    <dgm:pt modelId="{EDE5D5FE-2635-4EED-B6DF-4684DB06D6E6}" type="parTrans" cxnId="{843E8CC9-5532-40E0-B52E-2D2402AAA2EC}">
      <dgm:prSet/>
      <dgm:spPr/>
      <dgm:t>
        <a:bodyPr/>
        <a:lstStyle/>
        <a:p>
          <a:endParaRPr lang="ru-RU"/>
        </a:p>
      </dgm:t>
    </dgm:pt>
    <dgm:pt modelId="{EBAA00CE-7919-47E7-BA9B-B2207792F413}" type="sibTrans" cxnId="{843E8CC9-5532-40E0-B52E-2D2402AAA2EC}">
      <dgm:prSet/>
      <dgm:spPr/>
      <dgm:t>
        <a:bodyPr/>
        <a:lstStyle/>
        <a:p>
          <a:endParaRPr lang="ru-RU"/>
        </a:p>
      </dgm:t>
    </dgm:pt>
    <dgm:pt modelId="{3FA7379A-49C5-40A4-BE09-8560DE8605FC}">
      <dgm:prSet phldrT="[Текст]"/>
      <dgm:spPr/>
      <dgm:t>
        <a:bodyPr/>
        <a:lstStyle/>
        <a:p>
          <a:r>
            <a:rPr lang="ru-RU" dirty="0" smtClean="0"/>
            <a:t>Смешанное </a:t>
          </a:r>
          <a:endParaRPr lang="ru-RU" dirty="0"/>
        </a:p>
      </dgm:t>
    </dgm:pt>
    <dgm:pt modelId="{B017AF57-60CA-45EE-A08F-C39251EDF309}" type="parTrans" cxnId="{B4C0A37B-8B0D-4348-BB99-24F596C93A48}">
      <dgm:prSet/>
      <dgm:spPr/>
      <dgm:t>
        <a:bodyPr/>
        <a:lstStyle/>
        <a:p>
          <a:endParaRPr lang="ru-RU"/>
        </a:p>
      </dgm:t>
    </dgm:pt>
    <dgm:pt modelId="{6F74E6F6-F9A2-40B6-A03E-FEDAFC8D297B}" type="sibTrans" cxnId="{B4C0A37B-8B0D-4348-BB99-24F596C93A48}">
      <dgm:prSet/>
      <dgm:spPr/>
      <dgm:t>
        <a:bodyPr/>
        <a:lstStyle/>
        <a:p>
          <a:endParaRPr lang="ru-RU"/>
        </a:p>
      </dgm:t>
    </dgm:pt>
    <dgm:pt modelId="{8ACAB23F-68D0-48BC-91D2-B3FF6FF16478}" type="pres">
      <dgm:prSet presAssocID="{41B32ACF-E117-476E-9298-6A0C6F3D02DC}" presName="linearFlow" presStyleCnt="0">
        <dgm:presLayoutVars>
          <dgm:dir/>
          <dgm:animLvl val="lvl"/>
          <dgm:resizeHandles val="exact"/>
        </dgm:presLayoutVars>
      </dgm:prSet>
      <dgm:spPr/>
    </dgm:pt>
    <dgm:pt modelId="{15B16544-88C4-49AD-A174-03D9A983DE40}" type="pres">
      <dgm:prSet presAssocID="{5384BD88-B400-473B-A4CC-E811FCE82DE3}" presName="composite" presStyleCnt="0"/>
      <dgm:spPr/>
    </dgm:pt>
    <dgm:pt modelId="{4C6E644F-2A5C-489D-B0CA-CFDB76CD9B75}" type="pres">
      <dgm:prSet presAssocID="{5384BD88-B400-473B-A4CC-E811FCE82DE3}" presName="parTx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4FA78A57-5F5B-4E5E-8001-614B5414A397}" type="pres">
      <dgm:prSet presAssocID="{5384BD88-B400-473B-A4CC-E811FCE82DE3}" presName="parSh" presStyleLbl="node1" presStyleIdx="0" presStyleCnt="3"/>
      <dgm:spPr/>
    </dgm:pt>
    <dgm:pt modelId="{4507602F-0F55-4AD9-A2E1-46CB40699351}" type="pres">
      <dgm:prSet presAssocID="{5384BD88-B400-473B-A4CC-E811FCE82DE3}" presName="desTx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863AC59-88A2-458F-8EF8-704704E719DF}" type="pres">
      <dgm:prSet presAssocID="{3804A3F2-6365-4D1C-B0B0-306E015B97C0}" presName="sibTrans" presStyleLbl="sibTrans2D1" presStyleIdx="0" presStyleCnt="2" custAng="2760863" custFlipHor="1" custScaleX="237095" custScaleY="118377" custLinFactY="-27275" custLinFactNeighborX="-56300" custLinFactNeighborY="-100000"/>
      <dgm:spPr/>
    </dgm:pt>
    <dgm:pt modelId="{AD3C9F5E-51E5-4BA5-BEF2-FB76F450EE0B}" type="pres">
      <dgm:prSet presAssocID="{3804A3F2-6365-4D1C-B0B0-306E015B97C0}" presName="connTx" presStyleLbl="sibTrans2D1" presStyleIdx="0" presStyleCnt="2"/>
      <dgm:spPr/>
    </dgm:pt>
    <dgm:pt modelId="{11588828-13D0-4778-B911-5E604084C0A6}" type="pres">
      <dgm:prSet presAssocID="{1234428E-3250-424D-9A03-FDB1B0D7AECD}" presName="composite" presStyleCnt="0"/>
      <dgm:spPr/>
    </dgm:pt>
    <dgm:pt modelId="{A1B211D1-055E-42D7-92DC-370D3228C118}" type="pres">
      <dgm:prSet presAssocID="{1234428E-3250-424D-9A03-FDB1B0D7AECD}" presName="parTx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A7731C37-AC20-452B-A9DE-326706992DF4}" type="pres">
      <dgm:prSet presAssocID="{1234428E-3250-424D-9A03-FDB1B0D7AECD}" presName="parSh" presStyleLbl="node1" presStyleIdx="1" presStyleCnt="3"/>
      <dgm:spPr/>
    </dgm:pt>
    <dgm:pt modelId="{279D1AB2-9131-4162-B434-5CCB9B03B995}" type="pres">
      <dgm:prSet presAssocID="{1234428E-3250-424D-9A03-FDB1B0D7AECD}" presName="desTx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17729C-4849-46C7-B2EA-ACF4B0EF64DA}" type="pres">
      <dgm:prSet presAssocID="{6BD26F76-A112-4B6F-9222-D6F312D550CE}" presName="sibTrans" presStyleLbl="sibTrans2D1" presStyleIdx="1" presStyleCnt="2" custAng="16200000" custFlipVert="1" custScaleX="116707" custScaleY="88488" custLinFactX="-74567" custLinFactY="-22404" custLinFactNeighborX="-100000" custLinFactNeighborY="-100000"/>
      <dgm:spPr/>
    </dgm:pt>
    <dgm:pt modelId="{D0799F13-8E19-4CC9-820A-0F0EFE76B6B3}" type="pres">
      <dgm:prSet presAssocID="{6BD26F76-A112-4B6F-9222-D6F312D550CE}" presName="connTx" presStyleLbl="sibTrans2D1" presStyleIdx="1" presStyleCnt="2"/>
      <dgm:spPr/>
    </dgm:pt>
    <dgm:pt modelId="{D0934919-4409-42C8-BF04-24DF51AADE3B}" type="pres">
      <dgm:prSet presAssocID="{4E0F0FA2-0358-4F92-BABA-3D5E1CF85D68}" presName="composite" presStyleCnt="0"/>
      <dgm:spPr/>
    </dgm:pt>
    <dgm:pt modelId="{6D1C791C-1392-44D9-A545-239643EFDB84}" type="pres">
      <dgm:prSet presAssocID="{4E0F0FA2-0358-4F92-BABA-3D5E1CF85D68}" presName="parTx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35CAAD37-E689-4C11-9936-29BB80C31453}" type="pres">
      <dgm:prSet presAssocID="{4E0F0FA2-0358-4F92-BABA-3D5E1CF85D68}" presName="parSh" presStyleLbl="node1" presStyleIdx="2" presStyleCnt="3"/>
      <dgm:spPr/>
    </dgm:pt>
    <dgm:pt modelId="{64CEF877-9B35-4FA5-9143-9569D133CC98}" type="pres">
      <dgm:prSet presAssocID="{4E0F0FA2-0358-4F92-BABA-3D5E1CF85D68}" presName="desTx" presStyleLbl="fgAcc1" presStyleIdx="2" presStyleCnt="3">
        <dgm:presLayoutVars>
          <dgm:bulletEnabled val="1"/>
        </dgm:presLayoutVars>
      </dgm:prSet>
      <dgm:spPr/>
    </dgm:pt>
  </dgm:ptLst>
  <dgm:cxnLst>
    <dgm:cxn modelId="{8F332031-B243-4241-AFD4-700344260FB5}" type="presOf" srcId="{362CA515-6310-4900-87AE-23EB9D5138DA}" destId="{4507602F-0F55-4AD9-A2E1-46CB40699351}" srcOrd="0" destOrd="0" presId="urn:microsoft.com/office/officeart/2005/8/layout/process3"/>
    <dgm:cxn modelId="{843E8CC9-5532-40E0-B52E-2D2402AAA2EC}" srcId="{41B32ACF-E117-476E-9298-6A0C6F3D02DC}" destId="{4E0F0FA2-0358-4F92-BABA-3D5E1CF85D68}" srcOrd="2" destOrd="0" parTransId="{EDE5D5FE-2635-4EED-B6DF-4684DB06D6E6}" sibTransId="{EBAA00CE-7919-47E7-BA9B-B2207792F413}"/>
    <dgm:cxn modelId="{F65521FD-1D5A-4F3B-BD34-B4AAC60305FD}" type="presOf" srcId="{3804A3F2-6365-4D1C-B0B0-306E015B97C0}" destId="{AD3C9F5E-51E5-4BA5-BEF2-FB76F450EE0B}" srcOrd="1" destOrd="0" presId="urn:microsoft.com/office/officeart/2005/8/layout/process3"/>
    <dgm:cxn modelId="{604314C3-1524-4F30-88D0-565755BF7437}" type="presOf" srcId="{6BD26F76-A112-4B6F-9222-D6F312D550CE}" destId="{D0799F13-8E19-4CC9-820A-0F0EFE76B6B3}" srcOrd="1" destOrd="0" presId="urn:microsoft.com/office/officeart/2005/8/layout/process3"/>
    <dgm:cxn modelId="{68D00FE9-003C-4D9E-A808-5336DA523C58}" type="presOf" srcId="{4E0F0FA2-0358-4F92-BABA-3D5E1CF85D68}" destId="{35CAAD37-E689-4C11-9936-29BB80C31453}" srcOrd="1" destOrd="0" presId="urn:microsoft.com/office/officeart/2005/8/layout/process3"/>
    <dgm:cxn modelId="{D7DE89E2-0B3B-41EA-A90E-2CF6D968A061}" type="presOf" srcId="{41B32ACF-E117-476E-9298-6A0C6F3D02DC}" destId="{8ACAB23F-68D0-48BC-91D2-B3FF6FF16478}" srcOrd="0" destOrd="0" presId="urn:microsoft.com/office/officeart/2005/8/layout/process3"/>
    <dgm:cxn modelId="{B9DF850F-C7E4-4FB6-A09F-0F9B72270D78}" type="presOf" srcId="{4E0F0FA2-0358-4F92-BABA-3D5E1CF85D68}" destId="{6D1C791C-1392-44D9-A545-239643EFDB84}" srcOrd="0" destOrd="0" presId="urn:microsoft.com/office/officeart/2005/8/layout/process3"/>
    <dgm:cxn modelId="{431E99C1-C64B-472F-9326-1E050165116C}" type="presOf" srcId="{3804A3F2-6365-4D1C-B0B0-306E015B97C0}" destId="{D863AC59-88A2-458F-8EF8-704704E719DF}" srcOrd="0" destOrd="0" presId="urn:microsoft.com/office/officeart/2005/8/layout/process3"/>
    <dgm:cxn modelId="{D724CF8A-3F16-46B9-9C41-0C6A5098524D}" srcId="{5384BD88-B400-473B-A4CC-E811FCE82DE3}" destId="{362CA515-6310-4900-87AE-23EB9D5138DA}" srcOrd="0" destOrd="0" parTransId="{B03D0DA0-9A3F-4315-822B-20C0702F55D9}" sibTransId="{FF5D2A4B-DE8A-47B6-B8DE-32079D8A3B07}"/>
    <dgm:cxn modelId="{77F92136-B388-4A61-8444-A41CC8156159}" type="presOf" srcId="{23512EF1-3552-46AB-9F06-6BBAAB0AA048}" destId="{279D1AB2-9131-4162-B434-5CCB9B03B995}" srcOrd="0" destOrd="0" presId="urn:microsoft.com/office/officeart/2005/8/layout/process3"/>
    <dgm:cxn modelId="{7251716B-C2B4-4DC0-BCEE-D0E4DE4823CB}" type="presOf" srcId="{3FA7379A-49C5-40A4-BE09-8560DE8605FC}" destId="{64CEF877-9B35-4FA5-9143-9569D133CC98}" srcOrd="0" destOrd="0" presId="urn:microsoft.com/office/officeart/2005/8/layout/process3"/>
    <dgm:cxn modelId="{F77109B2-B867-476D-AD74-7349285C2CC2}" srcId="{1234428E-3250-424D-9A03-FDB1B0D7AECD}" destId="{23512EF1-3552-46AB-9F06-6BBAAB0AA048}" srcOrd="0" destOrd="0" parTransId="{1EE83222-1BDB-448C-B2C6-13B5341A12A3}" sibTransId="{854081DB-43D2-4BE5-80B0-F961A0B5357A}"/>
    <dgm:cxn modelId="{5B21F948-B52D-498F-A36A-25AEF9773853}" type="presOf" srcId="{5384BD88-B400-473B-A4CC-E811FCE82DE3}" destId="{4FA78A57-5F5B-4E5E-8001-614B5414A397}" srcOrd="1" destOrd="0" presId="urn:microsoft.com/office/officeart/2005/8/layout/process3"/>
    <dgm:cxn modelId="{B4C0A37B-8B0D-4348-BB99-24F596C93A48}" srcId="{4E0F0FA2-0358-4F92-BABA-3D5E1CF85D68}" destId="{3FA7379A-49C5-40A4-BE09-8560DE8605FC}" srcOrd="0" destOrd="0" parTransId="{B017AF57-60CA-45EE-A08F-C39251EDF309}" sibTransId="{6F74E6F6-F9A2-40B6-A03E-FEDAFC8D297B}"/>
    <dgm:cxn modelId="{DB3CED31-7A48-4456-9380-DDF84CF203E3}" type="presOf" srcId="{1234428E-3250-424D-9A03-FDB1B0D7AECD}" destId="{A7731C37-AC20-452B-A9DE-326706992DF4}" srcOrd="1" destOrd="0" presId="urn:microsoft.com/office/officeart/2005/8/layout/process3"/>
    <dgm:cxn modelId="{D5E44BBF-52DD-48DE-A49A-EF03C79182BC}" type="presOf" srcId="{6BD26F76-A112-4B6F-9222-D6F312D550CE}" destId="{8F17729C-4849-46C7-B2EA-ACF4B0EF64DA}" srcOrd="0" destOrd="0" presId="urn:microsoft.com/office/officeart/2005/8/layout/process3"/>
    <dgm:cxn modelId="{B02263B9-8589-4E1A-871A-A61B858EBFF5}" srcId="{41B32ACF-E117-476E-9298-6A0C6F3D02DC}" destId="{5384BD88-B400-473B-A4CC-E811FCE82DE3}" srcOrd="0" destOrd="0" parTransId="{69B44EAB-FD44-42D1-8F57-1199241B8CFA}" sibTransId="{3804A3F2-6365-4D1C-B0B0-306E015B97C0}"/>
    <dgm:cxn modelId="{797A1CC8-8244-4060-8F89-C449E567DB0F}" srcId="{41B32ACF-E117-476E-9298-6A0C6F3D02DC}" destId="{1234428E-3250-424D-9A03-FDB1B0D7AECD}" srcOrd="1" destOrd="0" parTransId="{DF069B38-54A1-487C-A517-6BF1571A9C4B}" sibTransId="{6BD26F76-A112-4B6F-9222-D6F312D550CE}"/>
    <dgm:cxn modelId="{29E92557-8322-4E33-BBE6-420DBA180701}" type="presOf" srcId="{1234428E-3250-424D-9A03-FDB1B0D7AECD}" destId="{A1B211D1-055E-42D7-92DC-370D3228C118}" srcOrd="0" destOrd="0" presId="urn:microsoft.com/office/officeart/2005/8/layout/process3"/>
    <dgm:cxn modelId="{F10B0647-8F81-4372-8849-71419A3EDF59}" type="presOf" srcId="{5384BD88-B400-473B-A4CC-E811FCE82DE3}" destId="{4C6E644F-2A5C-489D-B0CA-CFDB76CD9B75}" srcOrd="0" destOrd="0" presId="urn:microsoft.com/office/officeart/2005/8/layout/process3"/>
    <dgm:cxn modelId="{1BBBBAFE-2B3A-458E-AE7F-67D1E16B2CC9}" type="presParOf" srcId="{8ACAB23F-68D0-48BC-91D2-B3FF6FF16478}" destId="{15B16544-88C4-49AD-A174-03D9A983DE40}" srcOrd="0" destOrd="0" presId="urn:microsoft.com/office/officeart/2005/8/layout/process3"/>
    <dgm:cxn modelId="{3CB31A1A-A182-40A8-97FC-398A2C24F9AE}" type="presParOf" srcId="{15B16544-88C4-49AD-A174-03D9A983DE40}" destId="{4C6E644F-2A5C-489D-B0CA-CFDB76CD9B75}" srcOrd="0" destOrd="0" presId="urn:microsoft.com/office/officeart/2005/8/layout/process3"/>
    <dgm:cxn modelId="{E7F87C04-844A-405E-8947-A4A9DFBD521A}" type="presParOf" srcId="{15B16544-88C4-49AD-A174-03D9A983DE40}" destId="{4FA78A57-5F5B-4E5E-8001-614B5414A397}" srcOrd="1" destOrd="0" presId="urn:microsoft.com/office/officeart/2005/8/layout/process3"/>
    <dgm:cxn modelId="{0FEA259A-A07A-4154-A518-425941194D13}" type="presParOf" srcId="{15B16544-88C4-49AD-A174-03D9A983DE40}" destId="{4507602F-0F55-4AD9-A2E1-46CB40699351}" srcOrd="2" destOrd="0" presId="urn:microsoft.com/office/officeart/2005/8/layout/process3"/>
    <dgm:cxn modelId="{01E39359-C743-4A45-8A96-97397AB70988}" type="presParOf" srcId="{8ACAB23F-68D0-48BC-91D2-B3FF6FF16478}" destId="{D863AC59-88A2-458F-8EF8-704704E719DF}" srcOrd="1" destOrd="0" presId="urn:microsoft.com/office/officeart/2005/8/layout/process3"/>
    <dgm:cxn modelId="{ABAF1DDF-4209-4C7F-984C-3E1D7D11519C}" type="presParOf" srcId="{D863AC59-88A2-458F-8EF8-704704E719DF}" destId="{AD3C9F5E-51E5-4BA5-BEF2-FB76F450EE0B}" srcOrd="0" destOrd="0" presId="urn:microsoft.com/office/officeart/2005/8/layout/process3"/>
    <dgm:cxn modelId="{26BC5A39-C403-4831-9463-25677E1AD9F2}" type="presParOf" srcId="{8ACAB23F-68D0-48BC-91D2-B3FF6FF16478}" destId="{11588828-13D0-4778-B911-5E604084C0A6}" srcOrd="2" destOrd="0" presId="urn:microsoft.com/office/officeart/2005/8/layout/process3"/>
    <dgm:cxn modelId="{0A884B0F-F665-4D18-B851-48029CEA49D4}" type="presParOf" srcId="{11588828-13D0-4778-B911-5E604084C0A6}" destId="{A1B211D1-055E-42D7-92DC-370D3228C118}" srcOrd="0" destOrd="0" presId="urn:microsoft.com/office/officeart/2005/8/layout/process3"/>
    <dgm:cxn modelId="{56C75402-CB1F-4E64-A3D2-77300AC07523}" type="presParOf" srcId="{11588828-13D0-4778-B911-5E604084C0A6}" destId="{A7731C37-AC20-452B-A9DE-326706992DF4}" srcOrd="1" destOrd="0" presId="urn:microsoft.com/office/officeart/2005/8/layout/process3"/>
    <dgm:cxn modelId="{83E4377A-38F9-4C80-A85D-ACA262773B2D}" type="presParOf" srcId="{11588828-13D0-4778-B911-5E604084C0A6}" destId="{279D1AB2-9131-4162-B434-5CCB9B03B995}" srcOrd="2" destOrd="0" presId="urn:microsoft.com/office/officeart/2005/8/layout/process3"/>
    <dgm:cxn modelId="{ED484D9B-66E5-499F-9CBC-DD713110D3C2}" type="presParOf" srcId="{8ACAB23F-68D0-48BC-91D2-B3FF6FF16478}" destId="{8F17729C-4849-46C7-B2EA-ACF4B0EF64DA}" srcOrd="3" destOrd="0" presId="urn:microsoft.com/office/officeart/2005/8/layout/process3"/>
    <dgm:cxn modelId="{CB31E0E5-93E3-49CC-8671-25CA8DDC8575}" type="presParOf" srcId="{8F17729C-4849-46C7-B2EA-ACF4B0EF64DA}" destId="{D0799F13-8E19-4CC9-820A-0F0EFE76B6B3}" srcOrd="0" destOrd="0" presId="urn:microsoft.com/office/officeart/2005/8/layout/process3"/>
    <dgm:cxn modelId="{E7790485-3D19-4062-8240-B5BC4C1D63B0}" type="presParOf" srcId="{8ACAB23F-68D0-48BC-91D2-B3FF6FF16478}" destId="{D0934919-4409-42C8-BF04-24DF51AADE3B}" srcOrd="4" destOrd="0" presId="urn:microsoft.com/office/officeart/2005/8/layout/process3"/>
    <dgm:cxn modelId="{5C2E2AB5-F365-4F8F-BFBD-D6290D52C2EA}" type="presParOf" srcId="{D0934919-4409-42C8-BF04-24DF51AADE3B}" destId="{6D1C791C-1392-44D9-A545-239643EFDB84}" srcOrd="0" destOrd="0" presId="urn:microsoft.com/office/officeart/2005/8/layout/process3"/>
    <dgm:cxn modelId="{7AF11334-0417-4E6B-9F68-8B4ABA681615}" type="presParOf" srcId="{D0934919-4409-42C8-BF04-24DF51AADE3B}" destId="{35CAAD37-E689-4C11-9936-29BB80C31453}" srcOrd="1" destOrd="0" presId="urn:microsoft.com/office/officeart/2005/8/layout/process3"/>
    <dgm:cxn modelId="{BD118D65-2B3B-45E5-B40E-D9CA7D84F9BD}" type="presParOf" srcId="{D0934919-4409-42C8-BF04-24DF51AADE3B}" destId="{64CEF877-9B35-4FA5-9143-9569D133CC98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FA78A57-5F5B-4E5E-8001-614B5414A397}">
      <dsp:nvSpPr>
        <dsp:cNvPr id="0" name=""/>
        <dsp:cNvSpPr/>
      </dsp:nvSpPr>
      <dsp:spPr>
        <a:xfrm>
          <a:off x="4093" y="1346513"/>
          <a:ext cx="1861062" cy="6480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57150" numCol="1" spcCol="1270" anchor="t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kern="1200"/>
        </a:p>
      </dsp:txBody>
      <dsp:txXfrm>
        <a:off x="4093" y="1346513"/>
        <a:ext cx="1861062" cy="432000"/>
      </dsp:txXfrm>
    </dsp:sp>
    <dsp:sp modelId="{4507602F-0F55-4AD9-A2E1-46CB40699351}">
      <dsp:nvSpPr>
        <dsp:cNvPr id="0" name=""/>
        <dsp:cNvSpPr/>
      </dsp:nvSpPr>
      <dsp:spPr>
        <a:xfrm>
          <a:off x="385274" y="1778514"/>
          <a:ext cx="1861062" cy="8640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/>
            <a:t>Естественное </a:t>
          </a:r>
          <a:endParaRPr lang="ru-RU" sz="1500" kern="1200" dirty="0"/>
        </a:p>
      </dsp:txBody>
      <dsp:txXfrm>
        <a:off x="410580" y="1803820"/>
        <a:ext cx="1810450" cy="813388"/>
      </dsp:txXfrm>
    </dsp:sp>
    <dsp:sp modelId="{D863AC59-88A2-458F-8EF8-704704E719DF}">
      <dsp:nvSpPr>
        <dsp:cNvPr id="0" name=""/>
        <dsp:cNvSpPr/>
      </dsp:nvSpPr>
      <dsp:spPr>
        <a:xfrm rot="18839137" flipH="1">
          <a:off x="1400552" y="698533"/>
          <a:ext cx="1418104" cy="54850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>
            <a:solidFill>
              <a:schemeClr val="tx1"/>
            </a:solidFill>
          </a:endParaRPr>
        </a:p>
      </dsp:txBody>
      <dsp:txXfrm>
        <a:off x="1539965" y="749035"/>
        <a:ext cx="1253554" cy="329100"/>
      </dsp:txXfrm>
    </dsp:sp>
    <dsp:sp modelId="{A7731C37-AC20-452B-A9DE-326706992DF4}">
      <dsp:nvSpPr>
        <dsp:cNvPr id="0" name=""/>
        <dsp:cNvSpPr/>
      </dsp:nvSpPr>
      <dsp:spPr>
        <a:xfrm>
          <a:off x="2993677" y="1346513"/>
          <a:ext cx="1861062" cy="6480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57150" numCol="1" spcCol="1270" anchor="t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kern="1200"/>
        </a:p>
      </dsp:txBody>
      <dsp:txXfrm>
        <a:off x="2993677" y="1346513"/>
        <a:ext cx="1861062" cy="432000"/>
      </dsp:txXfrm>
    </dsp:sp>
    <dsp:sp modelId="{279D1AB2-9131-4162-B434-5CCB9B03B995}">
      <dsp:nvSpPr>
        <dsp:cNvPr id="0" name=""/>
        <dsp:cNvSpPr/>
      </dsp:nvSpPr>
      <dsp:spPr>
        <a:xfrm>
          <a:off x="3374859" y="1778514"/>
          <a:ext cx="1861062" cy="8640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/>
            <a:t>Искусственное  </a:t>
          </a:r>
          <a:endParaRPr lang="ru-RU" sz="1500" kern="1200" dirty="0"/>
        </a:p>
      </dsp:txBody>
      <dsp:txXfrm>
        <a:off x="3400165" y="1803820"/>
        <a:ext cx="1810450" cy="813388"/>
      </dsp:txXfrm>
    </dsp:sp>
    <dsp:sp modelId="{8F17729C-4849-46C7-B2EA-ACF4B0EF64DA}">
      <dsp:nvSpPr>
        <dsp:cNvPr id="0" name=""/>
        <dsp:cNvSpPr/>
      </dsp:nvSpPr>
      <dsp:spPr>
        <a:xfrm rot="5400000" flipV="1">
          <a:off x="4042793" y="790349"/>
          <a:ext cx="698043" cy="41000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/>
        </a:p>
      </dsp:txBody>
      <dsp:txXfrm rot="10800000">
        <a:off x="4104295" y="810850"/>
        <a:ext cx="575040" cy="246005"/>
      </dsp:txXfrm>
    </dsp:sp>
    <dsp:sp modelId="{35CAAD37-E689-4C11-9936-29BB80C31453}">
      <dsp:nvSpPr>
        <dsp:cNvPr id="0" name=""/>
        <dsp:cNvSpPr/>
      </dsp:nvSpPr>
      <dsp:spPr>
        <a:xfrm>
          <a:off x="5983262" y="1346513"/>
          <a:ext cx="1861062" cy="6480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57150" numCol="1" spcCol="1270" anchor="t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kern="1200"/>
        </a:p>
      </dsp:txBody>
      <dsp:txXfrm>
        <a:off x="5983262" y="1346513"/>
        <a:ext cx="1861062" cy="432000"/>
      </dsp:txXfrm>
    </dsp:sp>
    <dsp:sp modelId="{64CEF877-9B35-4FA5-9143-9569D133CC98}">
      <dsp:nvSpPr>
        <dsp:cNvPr id="0" name=""/>
        <dsp:cNvSpPr/>
      </dsp:nvSpPr>
      <dsp:spPr>
        <a:xfrm>
          <a:off x="6364443" y="1778514"/>
          <a:ext cx="1861062" cy="8640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/>
            <a:t>Смешанное </a:t>
          </a:r>
          <a:endParaRPr lang="ru-RU" sz="1500" kern="1200" dirty="0"/>
        </a:p>
      </dsp:txBody>
      <dsp:txXfrm>
        <a:off x="6389749" y="1803820"/>
        <a:ext cx="1810450" cy="81338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3EAB86E3-BA72-40AB-B1C6-593FB5B951A2}" type="datetimeFigureOut">
              <a:rPr lang="ru-RU" smtClean="0"/>
              <a:t>10.09.2014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91E92383-1FDC-4355-92BA-E76779AC5A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86E3-BA72-40AB-B1C6-593FB5B951A2}" type="datetimeFigureOut">
              <a:rPr lang="ru-RU" smtClean="0"/>
              <a:t>10.09.2014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92383-1FDC-4355-92BA-E76779AC5A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86E3-BA72-40AB-B1C6-593FB5B951A2}" type="datetimeFigureOut">
              <a:rPr lang="ru-RU" smtClean="0"/>
              <a:t>10.09.2014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92383-1FDC-4355-92BA-E76779AC5A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86E3-BA72-40AB-B1C6-593FB5B951A2}" type="datetimeFigureOut">
              <a:rPr lang="ru-RU" smtClean="0"/>
              <a:t>10.09.2014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92383-1FDC-4355-92BA-E76779AC5A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86E3-BA72-40AB-B1C6-593FB5B951A2}" type="datetimeFigureOut">
              <a:rPr lang="ru-RU" smtClean="0"/>
              <a:t>10.09.2014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92383-1FDC-4355-92BA-E76779AC5A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86E3-BA72-40AB-B1C6-593FB5B951A2}" type="datetimeFigureOut">
              <a:rPr lang="ru-RU" smtClean="0"/>
              <a:t>10.09.2014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92383-1FDC-4355-92BA-E76779AC5A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EAB86E3-BA72-40AB-B1C6-593FB5B951A2}" type="datetimeFigureOut">
              <a:rPr lang="ru-RU" smtClean="0"/>
              <a:t>10.09.2014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1E92383-1FDC-4355-92BA-E76779AC5A04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3EAB86E3-BA72-40AB-B1C6-593FB5B951A2}" type="datetimeFigureOut">
              <a:rPr lang="ru-RU" smtClean="0"/>
              <a:t>10.09.2014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91E92383-1FDC-4355-92BA-E76779AC5A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86E3-BA72-40AB-B1C6-593FB5B951A2}" type="datetimeFigureOut">
              <a:rPr lang="ru-RU" smtClean="0"/>
              <a:t>10.09.2014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92383-1FDC-4355-92BA-E76779AC5A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86E3-BA72-40AB-B1C6-593FB5B951A2}" type="datetimeFigureOut">
              <a:rPr lang="ru-RU" smtClean="0"/>
              <a:t>10.09.2014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92383-1FDC-4355-92BA-E76779AC5A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86E3-BA72-40AB-B1C6-593FB5B951A2}" type="datetimeFigureOut">
              <a:rPr lang="ru-RU" smtClean="0"/>
              <a:t>10.09.2014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92383-1FDC-4355-92BA-E76779AC5A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3EAB86E3-BA72-40AB-B1C6-593FB5B951A2}" type="datetimeFigureOut">
              <a:rPr lang="ru-RU" smtClean="0"/>
              <a:t>10.09.2014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91E92383-1FDC-4355-92BA-E76779AC5A0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1988840"/>
            <a:ext cx="8458200" cy="129614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          СРС</a:t>
            </a:r>
            <a:br>
              <a:rPr lang="ru-RU" dirty="0" smtClean="0"/>
            </a:br>
            <a:r>
              <a:rPr lang="ru-RU" dirty="0" smtClean="0"/>
              <a:t>тема :Особенности вскармливания детей до года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Выполнила :Курбанова М.</a:t>
            </a:r>
          </a:p>
          <a:p>
            <a:r>
              <a:rPr lang="ru-RU" dirty="0" smtClean="0"/>
              <a:t>Проверила : </a:t>
            </a:r>
            <a:r>
              <a:rPr lang="ru-RU" dirty="0" err="1" smtClean="0"/>
              <a:t>Оналбаева</a:t>
            </a:r>
            <a:r>
              <a:rPr lang="ru-RU" dirty="0" smtClean="0"/>
              <a:t> Б.Ж.</a:t>
            </a:r>
          </a:p>
          <a:p>
            <a:r>
              <a:rPr lang="ru-RU" dirty="0" smtClean="0"/>
              <a:t>Факультет: «Общая медицина»</a:t>
            </a:r>
          </a:p>
          <a:p>
            <a:r>
              <a:rPr lang="ru-RU" dirty="0" smtClean="0"/>
              <a:t>Курс : </a:t>
            </a:r>
            <a:r>
              <a:rPr lang="en-US" dirty="0" smtClean="0"/>
              <a:t>III </a:t>
            </a:r>
            <a:endParaRPr lang="kk-KZ" dirty="0" smtClean="0"/>
          </a:p>
          <a:p>
            <a:r>
              <a:rPr lang="kk-KZ" dirty="0" smtClean="0"/>
              <a:t>Группа</a:t>
            </a:r>
            <a:r>
              <a:rPr lang="ru-RU" dirty="0" smtClean="0"/>
              <a:t>: 042-1</a:t>
            </a:r>
            <a:endParaRPr lang="en-US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44393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Питание кормящей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Кормящая мать обязательно должна получать полноценное сбалансированное питание, так как на образование молока женщина расходует дополнительную энергию, и питательные вещества, следовательно, необходимо восполнять эти затраты.</a:t>
            </a:r>
          </a:p>
          <a:p>
            <a:r>
              <a:rPr lang="ru-RU" dirty="0"/>
              <a:t>Калорийность рациона матери в период лактации должна быть увеличена в среднем на 30-40% </a:t>
            </a:r>
            <a:r>
              <a:rPr lang="ru-RU" dirty="0" smtClean="0"/>
              <a:t>.Женщине </a:t>
            </a:r>
            <a:r>
              <a:rPr lang="ru-RU" dirty="0"/>
              <a:t>рекомендуется принимать пищу 5 раз в день за 30-40 мин. Перед кормлением грудью.</a:t>
            </a:r>
          </a:p>
          <a:p>
            <a:r>
              <a:rPr lang="ru-RU" dirty="0"/>
              <a:t>Количество жидкости (включая супы, овощи и т.д.) должно составлять в среднем 3 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39112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404664"/>
            <a:ext cx="8229600" cy="864096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</a:rPr>
              <a:t>                   ПРИКОРМ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233768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Цель – постепенно ввести ребёнку недостающие пищевые белки, жиры и углеводы, и постепенно отлучить от груди. 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Первый прикорм вводится с 4-5 месяцев в виде овощного пюре с целью покрытия дефицита микроэлементов. Прикорм даётся до кормления грудью, постепенно доводится до 150-180 г. Таким образом одно кормление полностью состоит из овощного пюре. 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Второй прикорм вводят с 5-6 месяцев в виде каши, постепенно доводя его до 150-200г. 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Третий прикорм – с 8 месяцев. Постепенно одно кормление заменяют кефиром или молоком с творогом. 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К 8,5 – 9 месяцам ребёнок получает два кормления грудным молоком и три полноценными продуктами. 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С 7 месяцев прикорм расширяют введением мясного фарша, доводя его количество до 50-70 г в сутки. Мясо даётся с овощным пюре. С 10 месяцев в рацион вводят рыбу нежирных сортов. 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С 11-12 месяцев кормление грудью заменяют цельным коровьим молоком или кефиром с добавлением печенья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059434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589112"/>
          </a:xfrm>
        </p:spPr>
        <p:txBody>
          <a:bodyPr>
            <a:normAutofit/>
          </a:bodyPr>
          <a:lstStyle/>
          <a:p>
            <a:r>
              <a:rPr lang="ru-RU" sz="2800" dirty="0"/>
              <a:t>ОСНОВНЫЕ </a:t>
            </a:r>
            <a:r>
              <a:rPr lang="ru-RU" sz="2800" dirty="0" smtClean="0"/>
              <a:t>ПРАВИЛА </a:t>
            </a:r>
            <a:r>
              <a:rPr lang="ru-RU" sz="2800" dirty="0"/>
              <a:t>ВВЕДЕНИЯ </a:t>
            </a:r>
            <a:r>
              <a:rPr lang="ru-RU" sz="2800" dirty="0" smtClean="0"/>
              <a:t>ПРИКОРМА: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Начинать вводить прикорм только здоровому ребенку или, в крайнем случае, в период выздоровления, при нормальном стуле</a:t>
            </a:r>
          </a:p>
          <a:p>
            <a:r>
              <a:rPr lang="ru-RU" dirty="0"/>
              <a:t>П</a:t>
            </a:r>
            <a:r>
              <a:rPr lang="ru-RU" dirty="0" smtClean="0"/>
              <a:t>ервый </a:t>
            </a:r>
            <a:r>
              <a:rPr lang="ru-RU" dirty="0"/>
              <a:t>прикорм рекомендуется давать во второе кормление</a:t>
            </a:r>
          </a:p>
          <a:p>
            <a:r>
              <a:rPr lang="ru-RU" dirty="0"/>
              <a:t>П</a:t>
            </a:r>
            <a:r>
              <a:rPr lang="ru-RU" dirty="0" smtClean="0"/>
              <a:t>рикорм </a:t>
            </a:r>
            <a:r>
              <a:rPr lang="ru-RU" dirty="0"/>
              <a:t>вводится теплым перед кормлением грудью или смесью</a:t>
            </a:r>
          </a:p>
          <a:p>
            <a:r>
              <a:rPr lang="ru-RU" dirty="0"/>
              <a:t>П</a:t>
            </a:r>
            <a:r>
              <a:rPr lang="ru-RU" dirty="0" smtClean="0"/>
              <a:t>рикорм </a:t>
            </a:r>
            <a:r>
              <a:rPr lang="ru-RU" dirty="0"/>
              <a:t>дается с ложечки, овощное пюре можно сначала добавить в бутылочку с молоком, чтобы ребенок легче привык к новому вкусу</a:t>
            </a:r>
          </a:p>
          <a:p>
            <a:r>
              <a:rPr lang="ru-RU" dirty="0" smtClean="0"/>
              <a:t>К </a:t>
            </a:r>
            <a:r>
              <a:rPr lang="ru-RU" dirty="0"/>
              <a:t>новому виду прикорма переходят спустя 1,5-2 недели после введения предыдущего;</a:t>
            </a:r>
          </a:p>
          <a:p>
            <a:r>
              <a:rPr lang="ru-RU" dirty="0" smtClean="0"/>
              <a:t>В качестве </a:t>
            </a:r>
            <a:r>
              <a:rPr lang="ru-RU" dirty="0"/>
              <a:t>первого прикорма рекомендуется вводить овощное </a:t>
            </a:r>
            <a:r>
              <a:rPr lang="ru-RU" dirty="0" smtClean="0"/>
              <a:t>пюре</a:t>
            </a:r>
          </a:p>
          <a:p>
            <a:r>
              <a:rPr lang="ru-RU" dirty="0"/>
              <a:t>В</a:t>
            </a:r>
            <a:r>
              <a:rPr lang="ru-RU" dirty="0" smtClean="0"/>
              <a:t>торой </a:t>
            </a:r>
            <a:r>
              <a:rPr lang="ru-RU" dirty="0"/>
              <a:t>прикорм - злаковые каши - начинать вводить нужно с каш без </a:t>
            </a:r>
            <a:r>
              <a:rPr lang="ru-RU" dirty="0" err="1"/>
              <a:t>глютена</a:t>
            </a:r>
            <a:r>
              <a:rPr lang="ru-RU" dirty="0"/>
              <a:t> (рисовая, кукурузная, гречневая) и готовить их на том молоке или молочной смеси, которую получает ребенок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91060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57606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Таблица прикорма детей</a:t>
            </a:r>
            <a:endParaRPr lang="ru-RU" b="1" dirty="0">
              <a:solidFill>
                <a:schemeClr val="tx1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01753164"/>
              </p:ext>
            </p:extLst>
          </p:nvPr>
        </p:nvGraphicFramePr>
        <p:xfrm>
          <a:off x="179512" y="980728"/>
          <a:ext cx="8712966" cy="5760640"/>
        </p:xfrm>
        <a:graphic>
          <a:graphicData uri="http://schemas.openxmlformats.org/drawingml/2006/table">
            <a:tbl>
              <a:tblPr/>
              <a:tblGrid>
                <a:gridCol w="1442720"/>
                <a:gridCol w="1442720"/>
                <a:gridCol w="1442720"/>
                <a:gridCol w="1442720"/>
                <a:gridCol w="1442720"/>
                <a:gridCol w="1499366"/>
              </a:tblGrid>
              <a:tr h="207237">
                <a:tc rowSpan="2">
                  <a:txBody>
                    <a:bodyPr/>
                    <a:lstStyle/>
                    <a:p>
                      <a:r>
                        <a:rPr lang="ru-RU" sz="1100" dirty="0">
                          <a:effectLst/>
                        </a:rPr>
                        <a:t>Возраст</a:t>
                      </a:r>
                    </a:p>
                  </a:txBody>
                  <a:tcPr marL="6532" marR="6532" marT="6532" marB="6532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5"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Часы кормления</a:t>
                      </a:r>
                    </a:p>
                  </a:txBody>
                  <a:tcPr marL="6532" marR="6532" marT="6532" marB="6532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0723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6 час.</a:t>
                      </a:r>
                    </a:p>
                  </a:txBody>
                  <a:tcPr marL="6532" marR="6532" marT="6532" marB="6532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effectLst/>
                        </a:rPr>
                        <a:t>10 час.</a:t>
                      </a:r>
                    </a:p>
                  </a:txBody>
                  <a:tcPr marL="6532" marR="6532" marT="6532" marB="6532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14 час.</a:t>
                      </a:r>
                    </a:p>
                  </a:txBody>
                  <a:tcPr marL="6532" marR="6532" marT="6532" marB="6532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18 час.</a:t>
                      </a:r>
                    </a:p>
                  </a:txBody>
                  <a:tcPr marL="6532" marR="6532" marT="6532" marB="6532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22 час.</a:t>
                      </a:r>
                    </a:p>
                  </a:txBody>
                  <a:tcPr marL="6532" marR="6532" marT="6532" marB="6532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07586"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5-6 мес.</a:t>
                      </a:r>
                    </a:p>
                  </a:txBody>
                  <a:tcPr marL="6532" marR="6532" marT="6532" marB="6532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effectLst/>
                        </a:rPr>
                        <a:t>Грудное молоко или АМС - 180-200 мл</a:t>
                      </a:r>
                    </a:p>
                  </a:txBody>
                  <a:tcPr marL="6532" marR="6532" marT="6532" marB="6532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effectLst/>
                        </a:rPr>
                        <a:t>Грудное молоко или АМС - 180-200 мл</a:t>
                      </a:r>
                    </a:p>
                  </a:txBody>
                  <a:tcPr marL="6532" marR="6532" marT="6532" marB="6532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Овощное пюре - 110-130 мл, грудное молоко или АМС 50 мл, фрукт. сок 20 мл</a:t>
                      </a:r>
                    </a:p>
                  </a:txBody>
                  <a:tcPr marL="6532" marR="6532" marT="6532" marB="6532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Грудное молоко или АМС - 180-200 мл</a:t>
                      </a:r>
                    </a:p>
                  </a:txBody>
                  <a:tcPr marL="6532" marR="6532" marT="6532" marB="6532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Грудное молоко или АМС - 180-200 мл</a:t>
                      </a:r>
                    </a:p>
                  </a:txBody>
                  <a:tcPr marL="6532" marR="6532" marT="6532" marB="6532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48547"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7 мес.</a:t>
                      </a:r>
                    </a:p>
                  </a:txBody>
                  <a:tcPr marL="6532" marR="6532" marT="6532" marB="6532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Грудное молоко или АМС - 200 мл</a:t>
                      </a:r>
                    </a:p>
                  </a:txBody>
                  <a:tcPr marL="6532" marR="6532" marT="6532" marB="6532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Каша - 150 г, 1/4 желтка, фруктовое пюре - 30 г, хлеб - 5 г</a:t>
                      </a:r>
                    </a:p>
                  </a:txBody>
                  <a:tcPr marL="6532" marR="6532" marT="6532" marB="6532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Овощное пюре - 130 мл, мясное пюре - 40 г, фрукт. пюре - 30 г</a:t>
                      </a:r>
                    </a:p>
                  </a:txBody>
                  <a:tcPr marL="6532" marR="6532" marT="6532" marB="6532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Грудное молоко или АМС - 200 мл</a:t>
                      </a:r>
                    </a:p>
                  </a:txBody>
                  <a:tcPr marL="6532" marR="6532" marT="6532" marB="6532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Грудное молоко или АМС - 200 мл</a:t>
                      </a:r>
                    </a:p>
                  </a:txBody>
                  <a:tcPr marL="6532" marR="6532" marT="6532" marB="6532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168508"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8 мес.</a:t>
                      </a:r>
                    </a:p>
                  </a:txBody>
                  <a:tcPr marL="6532" marR="6532" marT="6532" marB="6532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Грудное молоко или АМС - 200 мл</a:t>
                      </a:r>
                    </a:p>
                  </a:txBody>
                  <a:tcPr marL="6532" marR="6532" marT="6532" marB="6532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effectLst/>
                        </a:rPr>
                        <a:t>Каша - 170 г, 1/2 желтка, творог - 15 г, фрукт. пюре - 30 г, хлеб 5 г.</a:t>
                      </a:r>
                    </a:p>
                  </a:txBody>
                  <a:tcPr marL="6532" marR="6532" marT="6532" marB="6532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Овощное пюре - 160 мл, мясное пюре - 40 г, фрукт. пюре - 30 г</a:t>
                      </a:r>
                    </a:p>
                  </a:txBody>
                  <a:tcPr marL="6532" marR="6532" marT="6532" marB="6532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Грудное молоко или детский адаптированный кефир - 150 мл, творог - 15 г, печенье - 10 г.</a:t>
                      </a:r>
                    </a:p>
                  </a:txBody>
                  <a:tcPr marL="6532" marR="6532" marT="6532" marB="6532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Грудное молоко или АМС - 200 мл</a:t>
                      </a:r>
                    </a:p>
                  </a:txBody>
                  <a:tcPr marL="6532" marR="6532" marT="6532" marB="6532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168508"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9-10 мес.</a:t>
                      </a:r>
                    </a:p>
                  </a:txBody>
                  <a:tcPr marL="6532" marR="6532" marT="6532" marB="6532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Грудное молоко или АМС - 200 мл</a:t>
                      </a:r>
                    </a:p>
                  </a:txBody>
                  <a:tcPr marL="6532" marR="6532" marT="6532" marB="6532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Каша - 170 г, 1/2 желтка, фрукт. пюре - 30 г, хлеб - 10 г</a:t>
                      </a:r>
                    </a:p>
                  </a:txBody>
                  <a:tcPr marL="6532" marR="6532" marT="6532" marB="6532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Овощное пюре - 160 мл, мясное пюре - 40 г, фрукт. пюре - 30 г</a:t>
                      </a:r>
                    </a:p>
                  </a:txBody>
                  <a:tcPr marL="6532" marR="6532" marT="6532" marB="6532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Грудное молоко или детский адаптированный кефир - 140 мл, творог - 50 г, печенье - 10 г.</a:t>
                      </a:r>
                    </a:p>
                  </a:txBody>
                  <a:tcPr marL="6532" marR="6532" marT="6532" marB="6532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Грудное молоко или АМС - 200 мл</a:t>
                      </a:r>
                    </a:p>
                  </a:txBody>
                  <a:tcPr marL="6532" marR="6532" marT="6532" marB="6532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553017"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11-12 мес.</a:t>
                      </a:r>
                    </a:p>
                  </a:txBody>
                  <a:tcPr marL="6532" marR="6532" marT="6532" marB="6532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Грудное молоко или АМС - 200 мл</a:t>
                      </a:r>
                    </a:p>
                  </a:txBody>
                  <a:tcPr marL="6532" marR="6532" marT="6532" marB="6532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effectLst/>
                        </a:rPr>
                        <a:t>Каша - 170 г, 1/2 желтка, фрукт. пюре - 30 г, хлеб - 5 г</a:t>
                      </a:r>
                    </a:p>
                  </a:txBody>
                  <a:tcPr marL="6532" marR="6532" marT="6532" marB="6532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Суп овощной протертый - 50 г, овощное пюре 160 мл, мясное (рыбное 1 раз в неделю) пюре или суфле - 60-70 г, фрукт. сок - 50 мл, хлеб - 10 г</a:t>
                      </a:r>
                    </a:p>
                  </a:txBody>
                  <a:tcPr marL="6532" marR="6532" marT="6532" marB="6532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Грудное молоко или детский адаптированный кефир - 140 мл, творог - 50 г, печенье - 10 г.</a:t>
                      </a:r>
                    </a:p>
                  </a:txBody>
                  <a:tcPr marL="6532" marR="6532" marT="6532" marB="6532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effectLst/>
                        </a:rPr>
                        <a:t>Грудное молоко или АМС - 200 мл</a:t>
                      </a:r>
                    </a:p>
                  </a:txBody>
                  <a:tcPr marL="6532" marR="6532" marT="6532" marB="6532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154488" y="22494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55234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864096"/>
          </a:xfrm>
        </p:spPr>
        <p:txBody>
          <a:bodyPr>
            <a:normAutofit/>
          </a:bodyPr>
          <a:lstStyle/>
          <a:p>
            <a:r>
              <a:rPr lang="ru-RU" dirty="0" smtClean="0"/>
              <a:t>Заключение: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b="1" i="1" dirty="0"/>
              <a:t>Благополучие ребенка первого года жизни во многом зависит от питания, т. к. в это время идут интенсивные процессы — процессы роста, формирования и совершенствования многих органов и систем, иммунитета и пр. Правильная организация вскармливания детей, начиная с первых дней жизни, является одним из наиболее важных факторов в системе всего комплекса профилактических мероприятий, направленных на укрепление их здоровья, снижение заболеваемости и смертности. Ошибки, допущенные взрослыми в организации питания ребенка, могут сказываться на состоянии его здоровья в течение всей жизни.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2964673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Список литературы: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1.Е</a:t>
            </a:r>
            <a:r>
              <a:rPr lang="ru-RU" dirty="0"/>
              <a:t>. М. Фатеева, Ж. В. Цареградская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Грудное вскармливание и психологическое единство `мать-</a:t>
            </a:r>
            <a:r>
              <a:rPr lang="ru-RU" dirty="0" err="1"/>
              <a:t>дитя`,Ж</a:t>
            </a:r>
            <a:r>
              <a:rPr lang="ru-RU" dirty="0"/>
              <a:t>. В. Цареградская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2.Ребенок </a:t>
            </a:r>
            <a:r>
              <a:rPr lang="ru-RU" dirty="0"/>
              <a:t>от зачатия до </a:t>
            </a:r>
            <a:r>
              <a:rPr lang="ru-RU" dirty="0" err="1"/>
              <a:t>года,Сара</a:t>
            </a:r>
            <a:r>
              <a:rPr lang="ru-RU" dirty="0"/>
              <a:t> Розенталь.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3.Грудное </a:t>
            </a:r>
            <a:r>
              <a:rPr lang="ru-RU" dirty="0"/>
              <a:t>вскармливание. Все, что нужно знать о естественном вскармливании </a:t>
            </a:r>
            <a:r>
              <a:rPr lang="ru-RU" dirty="0" err="1"/>
              <a:t>малыша,В.Г</a:t>
            </a:r>
            <a:r>
              <a:rPr lang="ru-RU" dirty="0"/>
              <a:t>. </a:t>
            </a:r>
            <a:r>
              <a:rPr lang="ru-RU" dirty="0" err="1"/>
              <a:t>Скопичев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4.Женская </a:t>
            </a:r>
            <a:r>
              <a:rPr lang="ru-RU" dirty="0"/>
              <a:t>грудь. От физиологии до эстетики. </a:t>
            </a:r>
            <a:r>
              <a:rPr lang="ru-RU" dirty="0" smtClean="0"/>
              <a:t>5.Млечный </a:t>
            </a:r>
            <a:r>
              <a:rPr lang="ru-RU" dirty="0"/>
              <a:t>путь в жизни </a:t>
            </a:r>
            <a:r>
              <a:rPr lang="ru-RU" dirty="0" err="1"/>
              <a:t>человекаЕжова</a:t>
            </a:r>
            <a:r>
              <a:rPr lang="ru-RU" dirty="0"/>
              <a:t> Н.В, Ермакова О.Э.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6. </a:t>
            </a:r>
            <a:r>
              <a:rPr lang="ru-RU" dirty="0" err="1"/>
              <a:t>Нетребенко</a:t>
            </a:r>
            <a:r>
              <a:rPr lang="ru-RU" dirty="0"/>
              <a:t> O.K. Современные проблемы вскармливания детей грудного и раннего возраста. Педиатрия. 2002. № 1. С 63</a:t>
            </a:r>
            <a:r>
              <a:rPr lang="ru-RU" dirty="0" smtClean="0"/>
              <a:t>.</a:t>
            </a:r>
          </a:p>
          <a:p>
            <a:r>
              <a:rPr lang="ru-RU" dirty="0"/>
              <a:t>7. Сухарева Т.В., Лебедев А.Г. Распространенность грудного вскармливания детей первого года жизни в зависимости от тактики их кормления в родовспомогательных учреждениях</a:t>
            </a:r>
            <a:r>
              <a:rPr lang="ru-RU" dirty="0" smtClean="0"/>
              <a:t>.</a:t>
            </a:r>
          </a:p>
          <a:p>
            <a:r>
              <a:rPr lang="ru-RU" dirty="0" smtClean="0"/>
              <a:t>8.Тарасова </a:t>
            </a:r>
            <a:r>
              <a:rPr lang="ru-RU" dirty="0"/>
              <a:t>И.В. Естественное вскармливание новорожденных -Медицинская сестра. № 3. 2003. С 7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433197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План: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Введение </a:t>
            </a:r>
          </a:p>
          <a:p>
            <a:r>
              <a:rPr lang="ru-RU" dirty="0" smtClean="0"/>
              <a:t>Виды питания</a:t>
            </a:r>
          </a:p>
          <a:p>
            <a:r>
              <a:rPr lang="ru-RU" dirty="0"/>
              <a:t> </a:t>
            </a:r>
            <a:r>
              <a:rPr lang="ru-RU" dirty="0" smtClean="0"/>
              <a:t>   *естественное</a:t>
            </a:r>
          </a:p>
          <a:p>
            <a:r>
              <a:rPr lang="ru-RU" dirty="0"/>
              <a:t> </a:t>
            </a:r>
            <a:r>
              <a:rPr lang="ru-RU" dirty="0" smtClean="0"/>
              <a:t>     *смешанное</a:t>
            </a:r>
          </a:p>
          <a:p>
            <a:r>
              <a:rPr lang="ru-RU" dirty="0"/>
              <a:t> </a:t>
            </a:r>
            <a:r>
              <a:rPr lang="ru-RU" dirty="0" smtClean="0"/>
              <a:t>        *искусственное</a:t>
            </a:r>
            <a:endParaRPr lang="ru-RU" dirty="0"/>
          </a:p>
          <a:p>
            <a:r>
              <a:rPr lang="ru-RU" dirty="0" smtClean="0"/>
              <a:t> </a:t>
            </a:r>
            <a:r>
              <a:rPr lang="ru-RU" dirty="0"/>
              <a:t>Питание </a:t>
            </a:r>
            <a:r>
              <a:rPr lang="ru-RU" dirty="0" smtClean="0"/>
              <a:t>кормящей</a:t>
            </a:r>
          </a:p>
          <a:p>
            <a:r>
              <a:rPr lang="ru-RU" dirty="0" smtClean="0"/>
              <a:t>Прикорм ,правила введения прикорма </a:t>
            </a:r>
          </a:p>
          <a:p>
            <a:r>
              <a:rPr lang="ru-RU" dirty="0" smtClean="0"/>
              <a:t>Заключение</a:t>
            </a:r>
          </a:p>
          <a:p>
            <a:r>
              <a:rPr lang="ru-RU" dirty="0" smtClean="0"/>
              <a:t>Список использованной литературы </a:t>
            </a:r>
          </a:p>
          <a:p>
            <a:pPr marL="109728" indent="0">
              <a:buNone/>
            </a:pP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393626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sz="half" idx="1"/>
          </p:nvPr>
        </p:nvSpPr>
        <p:spPr>
          <a:xfrm>
            <a:off x="251520" y="332656"/>
            <a:ext cx="5102352" cy="6555757"/>
          </a:xfrm>
        </p:spPr>
        <p:txBody>
          <a:bodyPr>
            <a:normAutofit fontScale="55000" lnSpcReduction="20000"/>
          </a:bodyPr>
          <a:lstStyle/>
          <a:p>
            <a:endParaRPr lang="ru-RU" b="1" i="1" dirty="0" smtClean="0"/>
          </a:p>
          <a:p>
            <a:r>
              <a:rPr lang="ru-RU" b="1" i="1" dirty="0" smtClean="0"/>
              <a:t>Введение</a:t>
            </a:r>
          </a:p>
          <a:p>
            <a:r>
              <a:rPr lang="ru-RU" dirty="0" smtClean="0"/>
              <a:t>Недостаточность  </a:t>
            </a:r>
            <a:r>
              <a:rPr lang="ru-RU" dirty="0"/>
              <a:t>питания связана с более 30% глобального бремени болезней среди детей в возрасте до пяти лет. Кормление детей грудного и раннего возраста является одним из важных направлений в области улучшения выживаемости детей и содействия их здоровому росту и развитию. Первые два года жизни ребенка особенно важны, так как оптимальное питание в течение этого периода способствует уменьшению заболеваемости и смертности, снижению риска хронических заболеваний и общему лучшему развитию. Оптимальное грудное вскармливание критически важно — благодаря ему можно было бы ежегодно спасать около 800 000 детей в возрасте до 5 лет. В странах с высокими показателями распространенности отставания детей в росте благодаря стимулированию грудного вскармливания и надлежащего прикорма можно было бы предотвращать около 220 000 случаев смерти среди детей в возрасте до 5 лет.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6239" y="764704"/>
            <a:ext cx="3810000" cy="5760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48500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0" dirty="0">
                <a:solidFill>
                  <a:schemeClr val="tx1"/>
                </a:solidFill>
                <a:effectLst/>
              </a:rPr>
              <a:t>В зависимости от того, получает ли ребёнок материнское молоко и в каком количестве, различают три вида вскармливания </a:t>
            </a:r>
            <a:r>
              <a:rPr lang="ru-RU" sz="2400" b="0" dirty="0" smtClean="0">
                <a:solidFill>
                  <a:schemeClr val="tx1"/>
                </a:solidFill>
                <a:effectLst/>
              </a:rPr>
              <a:t>детей:</a:t>
            </a:r>
            <a:endParaRPr lang="ru-RU" sz="2400" b="0" dirty="0">
              <a:solidFill>
                <a:schemeClr val="tx1"/>
              </a:solidFill>
            </a:endParaRPr>
          </a:p>
        </p:txBody>
      </p:sp>
      <p:graphicFrame>
        <p:nvGraphicFramePr>
          <p:cNvPr id="9" name="Объект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50464118"/>
              </p:ext>
            </p:extLst>
          </p:nvPr>
        </p:nvGraphicFramePr>
        <p:xfrm>
          <a:off x="457200" y="2018072"/>
          <a:ext cx="8229600" cy="39890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Стрелка вправо 10"/>
          <p:cNvSpPr/>
          <p:nvPr/>
        </p:nvSpPr>
        <p:spPr>
          <a:xfrm rot="3452578">
            <a:off x="6531666" y="2645026"/>
            <a:ext cx="1138142" cy="523417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48391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152128"/>
          </a:xfrm>
        </p:spPr>
        <p:txBody>
          <a:bodyPr>
            <a:normAutofit fontScale="90000"/>
          </a:bodyPr>
          <a:lstStyle/>
          <a:p>
            <a:r>
              <a:rPr lang="ru-RU" dirty="0"/>
              <a:t>Естественным называется вскармливание ребенка грудным </a:t>
            </a:r>
            <a:r>
              <a:rPr lang="ru-RU" dirty="0" smtClean="0"/>
              <a:t>молоком:</a:t>
            </a:r>
            <a:endParaRPr lang="ru-RU" dirty="0"/>
          </a:p>
        </p:txBody>
      </p:sp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3851920" y="1844824"/>
            <a:ext cx="5184576" cy="5013176"/>
          </a:xfrm>
        </p:spPr>
        <p:txBody>
          <a:bodyPr>
            <a:normAutofit fontScale="55000" lnSpcReduction="20000"/>
          </a:bodyPr>
          <a:lstStyle/>
          <a:p>
            <a:r>
              <a:rPr lang="ru-RU" sz="3200" dirty="0"/>
              <a:t>Женское молоко является уникальным и наиболее сбалансированным продуктом питания для ребенка первого года жизни</a:t>
            </a:r>
          </a:p>
          <a:p>
            <a:r>
              <a:rPr lang="ru-RU" sz="3200" dirty="0"/>
              <a:t>Состав грудного молока каждой матери точно </a:t>
            </a:r>
            <a:r>
              <a:rPr lang="ru-RU" sz="3500" dirty="0"/>
              <a:t>соответствует</a:t>
            </a:r>
            <a:r>
              <a:rPr lang="ru-RU" sz="3200" dirty="0"/>
              <a:t> потребности именно ее малыша в различных веществах: </a:t>
            </a:r>
            <a:r>
              <a:rPr lang="ru-RU" sz="3200" b="1" dirty="0"/>
              <a:t>белках, жирах, углеводах, витаминах и минеральных веществах</a:t>
            </a:r>
          </a:p>
          <a:p>
            <a:r>
              <a:rPr lang="ru-RU" sz="3200" dirty="0"/>
              <a:t>Материнское молоко содержит особые вещества - </a:t>
            </a:r>
            <a:r>
              <a:rPr lang="ru-RU" sz="3200" b="1" dirty="0"/>
              <a:t>ферменты, </a:t>
            </a:r>
            <a:r>
              <a:rPr lang="ru-RU" sz="3200" dirty="0"/>
              <a:t>способствующие перевариванию и усвоению белков, жиров и углеводов</a:t>
            </a:r>
          </a:p>
          <a:p>
            <a:r>
              <a:rPr lang="ru-RU" sz="3200" dirty="0"/>
              <a:t>В молоке матери присутствуют </a:t>
            </a:r>
            <a:r>
              <a:rPr lang="ru-RU" sz="3200" b="1" dirty="0"/>
              <a:t>иммуноглобулины и иммунные клетки</a:t>
            </a:r>
            <a:r>
              <a:rPr lang="ru-RU" sz="3200" dirty="0"/>
              <a:t>, защищающие ребенка от большинства инфекционных заболеваний: кишечных инфекций, инфекционного гепатита, дифтерии, столбняка и других</a:t>
            </a:r>
          </a:p>
          <a:p>
            <a:endParaRPr lang="ru-RU" dirty="0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060849"/>
            <a:ext cx="3600400" cy="424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72571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5089752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В грудном молоке содержатся вещества, регулирующие рост, развитие ребенка и обеспечивающие правильное формирование его головного мозга и интеллекта </a:t>
            </a:r>
            <a:r>
              <a:rPr lang="ru-RU" b="1" dirty="0"/>
              <a:t>(гормоны, факторы роста, таурин, цинк, йод </a:t>
            </a:r>
            <a:r>
              <a:rPr lang="ru-RU" b="1" dirty="0" smtClean="0"/>
              <a:t>)</a:t>
            </a:r>
          </a:p>
          <a:p>
            <a:r>
              <a:rPr lang="ru-RU" dirty="0" smtClean="0"/>
              <a:t>Грудное </a:t>
            </a:r>
            <a:r>
              <a:rPr lang="ru-RU" dirty="0"/>
              <a:t>вскармливание полезно для здоровья матери, т.к. оно способствует сокращению матки после родов, помогает восстановить фигуру и является лучшей профилактикой мастопатии и рака молочной железы.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365595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08012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Правильное прикладывание к груди:</a:t>
            </a: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628800"/>
            <a:ext cx="7992888" cy="4680520"/>
          </a:xfrm>
        </p:spPr>
      </p:pic>
    </p:spTree>
    <p:extLst>
      <p:ext uri="{BB962C8B-B14F-4D97-AF65-F5344CB8AC3E}">
        <p14:creationId xmlns:p14="http://schemas.microsoft.com/office/powerpoint/2010/main" val="7396171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Смешанное вскармливание: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28800"/>
            <a:ext cx="4978896" cy="5112568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Под смешанным вскармливанием понимают вскармливание ребёнка первого года жизни грудным молоком в сочетании со смесями. При этом грудное молоко составляет не менее 1/5 общего количества пищи. При этом виде вскармливания в связи с недостатком грудного молока вводят докорм молочными смесями. Докармливать ребёнка нужно только после кормления грудью. Что бы ребёнок не отказался от груди, смеси даются через соску с небольшим отверстием. Чередование кормлений грудью и смесями не рекомендуется, т.к. это приводит к снижению лактации. 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1700808"/>
            <a:ext cx="3096344" cy="4752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65608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152128"/>
          </a:xfrm>
        </p:spPr>
        <p:txBody>
          <a:bodyPr/>
          <a:lstStyle/>
          <a:p>
            <a:r>
              <a:rPr lang="ru-RU" dirty="0" smtClean="0"/>
              <a:t>Искусс</a:t>
            </a:r>
            <a:r>
              <a:rPr lang="ru-RU" dirty="0"/>
              <a:t>т</a:t>
            </a:r>
            <a:r>
              <a:rPr lang="ru-RU" dirty="0" smtClean="0"/>
              <a:t>венное вскармливание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0" y="1700808"/>
            <a:ext cx="4495800" cy="5074579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Под искусственным вскармливанием понимают вскармливание ребёнка первого года жизни молочными смесями на основе коровьего молока. Грудное молоко при этом составляет менее 1/5 объёма пищи. Вскармливание простыми смесями требует соблюдения определённых правил. Энергетическая ценность их выше за счёт увеличения количества белка, что приводит к более длительной задержке смеси в желудке. Поэтому удлиняют интервалы между кормлениями до 3,5-4 часов. Раньше назначают сок, овощное пюре. 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1412776"/>
            <a:ext cx="3610744" cy="5112567"/>
          </a:xfrm>
        </p:spPr>
      </p:pic>
    </p:spTree>
    <p:extLst>
      <p:ext uri="{BB962C8B-B14F-4D97-AF65-F5344CB8AC3E}">
        <p14:creationId xmlns:p14="http://schemas.microsoft.com/office/powerpoint/2010/main" val="197407491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177</TotalTime>
  <Words>1017</Words>
  <Application>Microsoft Office PowerPoint</Application>
  <PresentationFormat>Экран (4:3)</PresentationFormat>
  <Paragraphs>94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Городская</vt:lpstr>
      <vt:lpstr>                     СРС тема :Особенности вскармливания детей до года </vt:lpstr>
      <vt:lpstr>План: </vt:lpstr>
      <vt:lpstr>Презентация PowerPoint</vt:lpstr>
      <vt:lpstr>В зависимости от того, получает ли ребёнок материнское молоко и в каком количестве, различают три вида вскармливания детей:</vt:lpstr>
      <vt:lpstr>Естественным называется вскармливание ребенка грудным молоком:</vt:lpstr>
      <vt:lpstr>Презентация PowerPoint</vt:lpstr>
      <vt:lpstr>Правильное прикладывание к груди:</vt:lpstr>
      <vt:lpstr>Смешанное вскармливание: </vt:lpstr>
      <vt:lpstr>Искусственное вскармливание </vt:lpstr>
      <vt:lpstr> Питание кормящей</vt:lpstr>
      <vt:lpstr>                   ПРИКОРМ</vt:lpstr>
      <vt:lpstr>ОСНОВНЫЕ ПРАВИЛА ВВЕДЕНИЯ ПРИКОРМА:</vt:lpstr>
      <vt:lpstr>Таблица прикорма детей</vt:lpstr>
      <vt:lpstr>Заключение:</vt:lpstr>
      <vt:lpstr>Список литературы: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Asus</dc:creator>
  <cp:lastModifiedBy>Asus</cp:lastModifiedBy>
  <cp:revision>12</cp:revision>
  <dcterms:created xsi:type="dcterms:W3CDTF">2014-09-10T12:54:34Z</dcterms:created>
  <dcterms:modified xsi:type="dcterms:W3CDTF">2014-09-10T15:52:23Z</dcterms:modified>
</cp:coreProperties>
</file>