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61" r:id="rId3"/>
    <p:sldId id="257" r:id="rId4"/>
    <p:sldId id="258" r:id="rId5"/>
    <p:sldId id="259"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7" r:id="rId22"/>
    <p:sldId id="278" r:id="rId23"/>
    <p:sldId id="279" r:id="rId24"/>
    <p:sldId id="275" r:id="rId25"/>
    <p:sldId id="280"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60"/>
  </p:normalViewPr>
  <p:slideViewPr>
    <p:cSldViewPr>
      <p:cViewPr varScale="1">
        <p:scale>
          <a:sx n="69" d="100"/>
          <a:sy n="69" d="100"/>
        </p:scale>
        <p:origin x="-142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5DCA47-7A6A-4CBF-B19D-C0ED3DE541A8}" type="datetimeFigureOut">
              <a:rPr lang="ru-RU" smtClean="0"/>
              <a:pPr/>
              <a:t>27.03.2015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98B79B-516D-46FB-A6D0-A23627D919F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F98B79B-516D-46FB-A6D0-A23627D919FF}" type="slidenum">
              <a:rPr lang="ru-RU" smtClean="0"/>
              <a:pPr/>
              <a:t>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F0305D19-2527-45B9-960A-C02C954AEDEE}" type="datetimeFigureOut">
              <a:rPr lang="ru-RU" smtClean="0"/>
              <a:pPr/>
              <a:t>27.03.2015</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A2440685-12E5-4C3F-8335-F7A8ED3C7DE5}"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0305D19-2527-45B9-960A-C02C954AEDEE}" type="datetimeFigureOut">
              <a:rPr lang="ru-RU" smtClean="0"/>
              <a:pPr/>
              <a:t>27.03.2015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440685-12E5-4C3F-8335-F7A8ED3C7DE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0305D19-2527-45B9-960A-C02C954AEDEE}" type="datetimeFigureOut">
              <a:rPr lang="ru-RU" smtClean="0"/>
              <a:pPr/>
              <a:t>27.03.2015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440685-12E5-4C3F-8335-F7A8ED3C7DE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0305D19-2527-45B9-960A-C02C954AEDEE}" type="datetimeFigureOut">
              <a:rPr lang="ru-RU" smtClean="0"/>
              <a:pPr/>
              <a:t>27.03.2015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440685-12E5-4C3F-8335-F7A8ED3C7DE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F0305D19-2527-45B9-960A-C02C954AEDEE}" type="datetimeFigureOut">
              <a:rPr lang="ru-RU" smtClean="0"/>
              <a:pPr/>
              <a:t>27.03.2015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A2440685-12E5-4C3F-8335-F7A8ED3C7DE5}"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F0305D19-2527-45B9-960A-C02C954AEDEE}" type="datetimeFigureOut">
              <a:rPr lang="ru-RU" smtClean="0"/>
              <a:pPr/>
              <a:t>27.03.2015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440685-12E5-4C3F-8335-F7A8ED3C7DE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F0305D19-2527-45B9-960A-C02C954AEDEE}" type="datetimeFigureOut">
              <a:rPr lang="ru-RU" smtClean="0"/>
              <a:pPr/>
              <a:t>27.03.2015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2440685-12E5-4C3F-8335-F7A8ED3C7DE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F0305D19-2527-45B9-960A-C02C954AEDEE}" type="datetimeFigureOut">
              <a:rPr lang="ru-RU" smtClean="0"/>
              <a:pPr/>
              <a:t>27.03.2015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2440685-12E5-4C3F-8335-F7A8ED3C7DE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0305D19-2527-45B9-960A-C02C954AEDEE}" type="datetimeFigureOut">
              <a:rPr lang="ru-RU" smtClean="0"/>
              <a:pPr/>
              <a:t>27.03.2015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2440685-12E5-4C3F-8335-F7A8ED3C7DE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F0305D19-2527-45B9-960A-C02C954AEDEE}" type="datetimeFigureOut">
              <a:rPr lang="ru-RU" smtClean="0"/>
              <a:pPr/>
              <a:t>27.03.2015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440685-12E5-4C3F-8335-F7A8ED3C7DE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F0305D19-2527-45B9-960A-C02C954AEDEE}" type="datetimeFigureOut">
              <a:rPr lang="ru-RU" smtClean="0"/>
              <a:pPr/>
              <a:t>27.03.2015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440685-12E5-4C3F-8335-F7A8ED3C7DE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F0305D19-2527-45B9-960A-C02C954AEDEE}" type="datetimeFigureOut">
              <a:rPr lang="ru-RU" smtClean="0"/>
              <a:pPr/>
              <a:t>27.03.2015</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2440685-12E5-4C3F-8335-F7A8ED3C7DE5}"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22064" y="4071942"/>
            <a:ext cx="8221936" cy="2486028"/>
          </a:xfrm>
        </p:spPr>
        <p:txBody>
          <a:bodyPr>
            <a:normAutofit fontScale="90000"/>
          </a:bodyPr>
          <a:lstStyle/>
          <a:p>
            <a:r>
              <a:rPr lang="ru-RU" dirty="0" err="1" smtClean="0">
                <a:solidFill>
                  <a:srgbClr val="FF0000"/>
                </a:solidFill>
              </a:rPr>
              <a:t>Биоэтические</a:t>
            </a:r>
            <a:r>
              <a:rPr lang="ru-RU" dirty="0" smtClean="0">
                <a:solidFill>
                  <a:srgbClr val="FF0000"/>
                </a:solidFill>
              </a:rPr>
              <a:t> проблемы жизни, умирания, реанимации и смерти.</a:t>
            </a:r>
            <a:br>
              <a:rPr lang="ru-RU" dirty="0" smtClean="0">
                <a:solidFill>
                  <a:srgbClr val="FF0000"/>
                </a:solidFill>
              </a:rPr>
            </a:br>
            <a:r>
              <a:rPr lang="ru-RU" dirty="0" smtClean="0">
                <a:solidFill>
                  <a:srgbClr val="FF0000"/>
                </a:solidFill>
              </a:rPr>
              <a:t>ЭВТАНАЗИЯ</a:t>
            </a: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dirty="0" smtClean="0">
                <a:solidFill>
                  <a:srgbClr val="FF0000"/>
                </a:solidFill>
              </a:rPr>
              <a:t/>
            </a:r>
            <a:br>
              <a:rPr lang="en-US" dirty="0" smtClean="0">
                <a:solidFill>
                  <a:srgbClr val="FF0000"/>
                </a:solidFill>
              </a:rPr>
            </a:br>
            <a:r>
              <a:rPr lang="en-US" sz="2700" dirty="0" smtClean="0">
                <a:solidFill>
                  <a:srgbClr val="FF0000"/>
                </a:solidFill>
              </a:rPr>
              <a:t/>
            </a:r>
            <a:br>
              <a:rPr lang="en-US" sz="2700" dirty="0" smtClean="0">
                <a:solidFill>
                  <a:srgbClr val="FF0000"/>
                </a:solidFill>
              </a:rPr>
            </a:br>
            <a:r>
              <a:rPr lang="ru-RU" sz="2700" dirty="0" err="1" smtClean="0">
                <a:solidFill>
                  <a:srgbClr val="FF0000"/>
                </a:solidFill>
              </a:rPr>
              <a:t>Перепеченова</a:t>
            </a:r>
            <a:r>
              <a:rPr lang="ru-RU" sz="2700" dirty="0" smtClean="0">
                <a:solidFill>
                  <a:srgbClr val="FF0000"/>
                </a:solidFill>
              </a:rPr>
              <a:t> </a:t>
            </a:r>
            <a:r>
              <a:rPr lang="ru-RU" sz="2700" dirty="0" err="1" smtClean="0">
                <a:solidFill>
                  <a:srgbClr val="FF0000"/>
                </a:solidFill>
              </a:rPr>
              <a:t>ксения</a:t>
            </a:r>
            <a:r>
              <a:rPr lang="ru-RU" sz="2700" dirty="0" smtClean="0">
                <a:solidFill>
                  <a:srgbClr val="FF0000"/>
                </a:solidFill>
              </a:rPr>
              <a:t/>
            </a:r>
            <a:br>
              <a:rPr lang="ru-RU" sz="2700" dirty="0" smtClean="0">
                <a:solidFill>
                  <a:srgbClr val="FF0000"/>
                </a:solidFill>
              </a:rPr>
            </a:br>
            <a:r>
              <a:rPr lang="ru-RU" sz="2700" dirty="0" smtClean="0">
                <a:solidFill>
                  <a:srgbClr val="FF0000"/>
                </a:solidFill>
              </a:rPr>
              <a:t> </a:t>
            </a:r>
            <a:r>
              <a:rPr lang="ru-RU" sz="2700" dirty="0" err="1" smtClean="0">
                <a:solidFill>
                  <a:srgbClr val="FF0000"/>
                </a:solidFill>
              </a:rPr>
              <a:t>астрахань</a:t>
            </a:r>
            <a:endParaRPr lang="ru-RU" sz="2700"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428604"/>
            <a:ext cx="6043626" cy="5952194"/>
          </a:xfrm>
        </p:spPr>
        <p:txBody>
          <a:bodyPr>
            <a:normAutofit fontScale="92500" lnSpcReduction="20000"/>
          </a:bodyPr>
          <a:lstStyle/>
          <a:p>
            <a:r>
              <a:rPr lang="ru-RU" b="1" dirty="0" smtClean="0">
                <a:solidFill>
                  <a:schemeClr val="bg1"/>
                </a:solidFill>
              </a:rPr>
              <a:t>За терминальной паузой следует агония — вспышка борьбы организма за жизнь. Её может и не быть, или они могут следовать одна за другой. Агония начинается обычно с кратковременных задержек дыхания. Затем наступает ослабление сердечной деятельности и функциональные расстройства различных систем.</a:t>
            </a:r>
          </a:p>
          <a:p>
            <a:r>
              <a:rPr lang="ru-RU" b="1" dirty="0" smtClean="0">
                <a:solidFill>
                  <a:schemeClr val="bg1"/>
                </a:solidFill>
              </a:rPr>
              <a:t>Продолжительность агонии может быть различной, что зависит от вида и механизма смерти. Она может быть кратковременной (несколько минут) и продолжительной (несколько часов и дней). В ряде случаев она отсутствует.</a:t>
            </a:r>
          </a:p>
          <a:p>
            <a:pPr>
              <a:buNone/>
            </a:pPr>
            <a:endParaRPr lang="ru-RU" dirty="0"/>
          </a:p>
        </p:txBody>
      </p:sp>
      <p:pic>
        <p:nvPicPr>
          <p:cNvPr id="34818" name="Picture 2" descr="http://i-news-cdn9.appspot.com/?id=1281003020-433.jpg"/>
          <p:cNvPicPr>
            <a:picLocks noChangeAspect="1" noChangeArrowheads="1"/>
          </p:cNvPicPr>
          <p:nvPr/>
        </p:nvPicPr>
        <p:blipFill>
          <a:blip r:embed="rId2" cstate="print"/>
          <a:srcRect/>
          <a:stretch>
            <a:fillRect/>
          </a:stretch>
        </p:blipFill>
        <p:spPr bwMode="auto">
          <a:xfrm rot="683325">
            <a:off x="6000760" y="928670"/>
            <a:ext cx="2854367" cy="1904993"/>
          </a:xfrm>
          <a:prstGeom prst="rect">
            <a:avLst/>
          </a:prstGeom>
          <a:noFill/>
          <a:effectLst>
            <a:reflection blurRad="6350" stA="50000" endA="300" endPos="55500" dist="50800" dir="5400000" sy="-100000" algn="bl" rotWithShape="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85728"/>
            <a:ext cx="7143768" cy="6572272"/>
          </a:xfrm>
        </p:spPr>
        <p:txBody>
          <a:bodyPr>
            <a:noAutofit/>
          </a:bodyPr>
          <a:lstStyle/>
          <a:p>
            <a:r>
              <a:rPr lang="ru-RU" sz="2000" b="1" dirty="0" smtClean="0">
                <a:solidFill>
                  <a:schemeClr val="bg1"/>
                </a:solidFill>
              </a:rPr>
              <a:t>После остановки дыхания и кровообращения наступает стадия "клинической смерти", продолжающаяся 4—6 минут. При искусственном или случайном охлаждении тела этот период может увеличиваться до 10 минут. Агония и период так называемой "клинической смерти", которому она предшествует, может быть обратимой, с полным восстановлением функций организма.</a:t>
            </a:r>
          </a:p>
          <a:p>
            <a:endParaRPr lang="ru-RU" sz="2000" b="1" dirty="0" smtClean="0">
              <a:solidFill>
                <a:schemeClr val="bg1"/>
              </a:solidFill>
            </a:endParaRPr>
          </a:p>
          <a:p>
            <a:r>
              <a:rPr lang="ru-RU" sz="2000" b="1" dirty="0" smtClean="0">
                <a:solidFill>
                  <a:schemeClr val="bg1"/>
                </a:solidFill>
              </a:rPr>
              <a:t>Последняя стадия умирания — биологическая смерть — это необратимое состояние и восстановить жизненные функции организма человека в этот период невозможно. Их можно лишь искусственно поддерживать. Раньше всего необратимые изменения наступают в коре головного мозга — "смерть мозга". Этот момент, когда нарушается интегрирующая деятельность ЦНС, и следует считать началом биологической смерти.</a:t>
            </a:r>
          </a:p>
          <a:p>
            <a:endParaRPr lang="ru-RU" sz="2000" dirty="0"/>
          </a:p>
        </p:txBody>
      </p:sp>
      <p:pic>
        <p:nvPicPr>
          <p:cNvPr id="33794" name="Picture 2" descr="http://www.ksonline.ru/files/news/13647_file_268524.jpg"/>
          <p:cNvPicPr>
            <a:picLocks noChangeAspect="1" noChangeArrowheads="1"/>
          </p:cNvPicPr>
          <p:nvPr/>
        </p:nvPicPr>
        <p:blipFill>
          <a:blip r:embed="rId2" cstate="print"/>
          <a:srcRect/>
          <a:stretch>
            <a:fillRect/>
          </a:stretch>
        </p:blipFill>
        <p:spPr bwMode="auto">
          <a:xfrm rot="667124">
            <a:off x="6793557" y="1355828"/>
            <a:ext cx="2381267" cy="1785950"/>
          </a:xfrm>
          <a:prstGeom prst="rect">
            <a:avLst/>
          </a:prstGeom>
          <a:noFill/>
          <a:effectLst>
            <a:reflection blurRad="6350" stA="50000" endA="300" endPos="55500" dist="50800" dir="5400000" sy="-100000" algn="bl" rotWithShape="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85728"/>
            <a:ext cx="7286644" cy="6786610"/>
          </a:xfrm>
        </p:spPr>
        <p:txBody>
          <a:bodyPr>
            <a:normAutofit fontScale="62500" lnSpcReduction="20000"/>
          </a:bodyPr>
          <a:lstStyle/>
          <a:p>
            <a:r>
              <a:rPr lang="ru-RU" sz="3200" b="1" dirty="0" smtClean="0">
                <a:solidFill>
                  <a:schemeClr val="bg1"/>
                </a:solidFill>
              </a:rPr>
              <a:t>В 60-х годах 20 века Элизабет </a:t>
            </a:r>
            <a:r>
              <a:rPr lang="ru-RU" sz="3200" b="1" dirty="0" err="1" smtClean="0">
                <a:solidFill>
                  <a:schemeClr val="bg1"/>
                </a:solidFill>
              </a:rPr>
              <a:t>Кюблер-Росс</a:t>
            </a:r>
            <a:r>
              <a:rPr lang="ru-RU" sz="3200" b="1" dirty="0" smtClean="0">
                <a:solidFill>
                  <a:schemeClr val="bg1"/>
                </a:solidFill>
              </a:rPr>
              <a:t>  провела исследования безнадежно больных людей с точки зрения того, как они воспринимают новость о болезни. Больные делились с ней опытом умирания, и Элизабет обобщила его. В итоге, она пришла к выводу, что умирание состоит из пяти стадий.</a:t>
            </a:r>
          </a:p>
          <a:p>
            <a:endParaRPr lang="ru-RU" sz="3200" b="1" dirty="0" smtClean="0">
              <a:solidFill>
                <a:schemeClr val="bg1"/>
              </a:solidFill>
            </a:endParaRPr>
          </a:p>
          <a:p>
            <a:r>
              <a:rPr lang="ru-RU" sz="3200" b="1" i="1" dirty="0" smtClean="0">
                <a:solidFill>
                  <a:srgbClr val="FF0000"/>
                </a:solidFill>
              </a:rPr>
              <a:t>Вот эти стадии:</a:t>
            </a:r>
          </a:p>
          <a:p>
            <a:r>
              <a:rPr lang="ru-RU" sz="3200" b="1" dirty="0" smtClean="0">
                <a:solidFill>
                  <a:schemeClr val="bg1"/>
                </a:solidFill>
              </a:rPr>
              <a:t>Отрицание. Больной не может поверить, что это действительно с ним случилось.</a:t>
            </a:r>
          </a:p>
          <a:p>
            <a:endParaRPr lang="ru-RU" sz="3200" b="1" dirty="0" smtClean="0">
              <a:solidFill>
                <a:schemeClr val="bg1"/>
              </a:solidFill>
            </a:endParaRPr>
          </a:p>
          <a:p>
            <a:r>
              <a:rPr lang="ru-RU" sz="3200" b="1" dirty="0" smtClean="0">
                <a:solidFill>
                  <a:schemeClr val="bg1"/>
                </a:solidFill>
              </a:rPr>
              <a:t>Гнев. Возмущение работой врачей, ненависть к здоровым людям.</a:t>
            </a:r>
          </a:p>
          <a:p>
            <a:endParaRPr lang="ru-RU" sz="3200" b="1" dirty="0" smtClean="0">
              <a:solidFill>
                <a:schemeClr val="bg1"/>
              </a:solidFill>
            </a:endParaRPr>
          </a:p>
          <a:p>
            <a:r>
              <a:rPr lang="ru-RU" sz="3200" b="1" dirty="0" smtClean="0">
                <a:solidFill>
                  <a:schemeClr val="bg1"/>
                </a:solidFill>
              </a:rPr>
              <a:t>Попытка заключить сделку с судьбой. Больные загадывают, допустим, что они поправятся если монетка упадет орлом.</a:t>
            </a:r>
          </a:p>
          <a:p>
            <a:endParaRPr lang="ru-RU" sz="3200" b="1" dirty="0" smtClean="0">
              <a:solidFill>
                <a:schemeClr val="bg1"/>
              </a:solidFill>
            </a:endParaRPr>
          </a:p>
          <a:p>
            <a:r>
              <a:rPr lang="ru-RU" sz="3200" b="1" dirty="0" smtClean="0">
                <a:solidFill>
                  <a:schemeClr val="bg1"/>
                </a:solidFill>
              </a:rPr>
              <a:t>Депрессия. Отчаяние и ужас, потеря интереса к жизни.</a:t>
            </a:r>
          </a:p>
          <a:p>
            <a:endParaRPr lang="ru-RU" sz="3200" b="1" dirty="0" smtClean="0">
              <a:solidFill>
                <a:schemeClr val="bg1"/>
              </a:solidFill>
            </a:endParaRPr>
          </a:p>
          <a:p>
            <a:r>
              <a:rPr lang="ru-RU" sz="3200" b="1" dirty="0" smtClean="0">
                <a:solidFill>
                  <a:schemeClr val="bg1"/>
                </a:solidFill>
              </a:rPr>
              <a:t>Принятие. «Я прожил интересную и насыщенную жизнь. Теперь я могу умереть». Не более 2 % людей переживают эту стадию.</a:t>
            </a:r>
          </a:p>
          <a:p>
            <a:endParaRPr lang="ru-RU" b="1" dirty="0">
              <a:solidFill>
                <a:schemeClr val="bg1"/>
              </a:solidFill>
            </a:endParaRPr>
          </a:p>
        </p:txBody>
      </p:sp>
      <p:pic>
        <p:nvPicPr>
          <p:cNvPr id="32770" name="Picture 2" descr="http://www.citatecelebre.eu/imgupl/author/t-600x600/elisabeth-kubler-ross--806.jpg"/>
          <p:cNvPicPr>
            <a:picLocks noChangeAspect="1" noChangeArrowheads="1"/>
          </p:cNvPicPr>
          <p:nvPr/>
        </p:nvPicPr>
        <p:blipFill>
          <a:blip r:embed="rId2" cstate="print"/>
          <a:srcRect/>
          <a:stretch>
            <a:fillRect/>
          </a:stretch>
        </p:blipFill>
        <p:spPr bwMode="auto">
          <a:xfrm>
            <a:off x="6984787" y="928670"/>
            <a:ext cx="2159213" cy="278608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Реанимация</a:t>
            </a:r>
            <a:endParaRPr lang="ru-RU" dirty="0">
              <a:solidFill>
                <a:srgbClr val="FF0000"/>
              </a:solidFill>
            </a:endParaRPr>
          </a:p>
        </p:txBody>
      </p:sp>
      <p:sp>
        <p:nvSpPr>
          <p:cNvPr id="3" name="Содержимое 2"/>
          <p:cNvSpPr>
            <a:spLocks noGrp="1"/>
          </p:cNvSpPr>
          <p:nvPr>
            <p:ph idx="1"/>
          </p:nvPr>
        </p:nvSpPr>
        <p:spPr>
          <a:xfrm>
            <a:off x="0" y="1357298"/>
            <a:ext cx="5857884" cy="5500702"/>
          </a:xfrm>
        </p:spPr>
        <p:txBody>
          <a:bodyPr>
            <a:normAutofit fontScale="85000" lnSpcReduction="20000"/>
          </a:bodyPr>
          <a:lstStyle/>
          <a:p>
            <a:r>
              <a:rPr lang="ru-RU" b="1" dirty="0" smtClean="0">
                <a:solidFill>
                  <a:schemeClr val="bg1"/>
                </a:solidFill>
              </a:rPr>
              <a:t>Общепринятым является положение, что человеческая смерть наступает после смерти мозга. Установление диагноза мозга возможно на основании только клинических критериев или на основании клинических критериев дополненных подтверждающим тестам. Комплекс клинических критериев, присутствие которых необходимо для установления диагноза смерти мозга, насчитывает девять положений. Министерство здравоохранения Украины разработало специальную инструкцию по констатации смерти человека на основании смерти мозга. </a:t>
            </a:r>
            <a:endParaRPr lang="ru-RU" b="1" dirty="0">
              <a:solidFill>
                <a:schemeClr val="bg1"/>
              </a:solidFill>
            </a:endParaRPr>
          </a:p>
        </p:txBody>
      </p:sp>
      <p:pic>
        <p:nvPicPr>
          <p:cNvPr id="31748" name="Picture 4" descr="http://www.vedtver.ru/data/uploads/reanimacija.jpg"/>
          <p:cNvPicPr>
            <a:picLocks noChangeAspect="1" noChangeArrowheads="1"/>
          </p:cNvPicPr>
          <p:nvPr/>
        </p:nvPicPr>
        <p:blipFill>
          <a:blip r:embed="rId2" cstate="print"/>
          <a:srcRect/>
          <a:stretch>
            <a:fillRect/>
          </a:stretch>
        </p:blipFill>
        <p:spPr bwMode="auto">
          <a:xfrm>
            <a:off x="6000729" y="1285860"/>
            <a:ext cx="3143271" cy="2357454"/>
          </a:xfrm>
          <a:prstGeom prst="rect">
            <a:avLst/>
          </a:prstGeom>
          <a:noFill/>
          <a:effectLst>
            <a:reflection blurRad="6350" stA="50000" endA="295" endPos="92000" dist="101600" dir="5400000" sy="-100000" algn="bl" rotWithShape="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285728"/>
            <a:ext cx="5400684" cy="6357982"/>
          </a:xfrm>
        </p:spPr>
        <p:txBody>
          <a:bodyPr>
            <a:normAutofit fontScale="92500" lnSpcReduction="20000"/>
          </a:bodyPr>
          <a:lstStyle/>
          <a:p>
            <a:r>
              <a:rPr lang="ru-RU" b="1" dirty="0" smtClean="0">
                <a:solidFill>
                  <a:schemeClr val="bg1"/>
                </a:solidFill>
              </a:rPr>
              <a:t>В инструкции говорится, что смерть мозга - «Смерть мозга - полное и необратимое прекращение всех его функций, которые регистрируются при работающем сердце и искусственной вентиляции легких. Смерть мозга эквивалентна смерти человека.</a:t>
            </a:r>
          </a:p>
          <a:p>
            <a:r>
              <a:rPr lang="ru-RU" b="1" dirty="0" smtClean="0">
                <a:solidFill>
                  <a:schemeClr val="bg1"/>
                </a:solidFill>
              </a:rPr>
              <a:t>Решающим для констатации смерти мозга является сочетание факта прекращения функций всего головного мозга с доказательством необратимости этого прекращения »</a:t>
            </a:r>
          </a:p>
          <a:p>
            <a:endParaRPr lang="ru-RU" dirty="0"/>
          </a:p>
        </p:txBody>
      </p:sp>
      <p:pic>
        <p:nvPicPr>
          <p:cNvPr id="30722" name="Picture 2" descr="http://gorod48.ru/upload/iblock/2ef/2efd661e132a8f295cbb7cb84af4562e.jpg"/>
          <p:cNvPicPr>
            <a:picLocks noChangeAspect="1" noChangeArrowheads="1"/>
          </p:cNvPicPr>
          <p:nvPr/>
        </p:nvPicPr>
        <p:blipFill>
          <a:blip r:embed="rId2" cstate="print"/>
          <a:srcRect/>
          <a:stretch>
            <a:fillRect/>
          </a:stretch>
        </p:blipFill>
        <p:spPr bwMode="auto">
          <a:xfrm>
            <a:off x="5500694" y="928670"/>
            <a:ext cx="3295650" cy="2343151"/>
          </a:xfrm>
          <a:prstGeom prst="rect">
            <a:avLst/>
          </a:prstGeom>
          <a:noFill/>
          <a:effectLst>
            <a:reflection blurRad="6350" stA="50000" endA="300" endPos="55500" dist="50800" dir="5400000" sy="-100000" algn="bl" rotWithShape="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Смерть</a:t>
            </a:r>
            <a:endParaRPr lang="ru-RU" dirty="0">
              <a:solidFill>
                <a:srgbClr val="FF0000"/>
              </a:solidFill>
            </a:endParaRPr>
          </a:p>
        </p:txBody>
      </p:sp>
      <p:sp>
        <p:nvSpPr>
          <p:cNvPr id="3" name="Содержимое 2"/>
          <p:cNvSpPr>
            <a:spLocks noGrp="1"/>
          </p:cNvSpPr>
          <p:nvPr>
            <p:ph idx="1"/>
          </p:nvPr>
        </p:nvSpPr>
        <p:spPr>
          <a:xfrm>
            <a:off x="214282" y="1357298"/>
            <a:ext cx="6186502" cy="5043510"/>
          </a:xfrm>
        </p:spPr>
        <p:txBody>
          <a:bodyPr>
            <a:normAutofit lnSpcReduction="10000"/>
          </a:bodyPr>
          <a:lstStyle/>
          <a:p>
            <a:r>
              <a:rPr lang="ru-RU" b="1" dirty="0" smtClean="0">
                <a:solidFill>
                  <a:schemeClr val="bg1"/>
                </a:solidFill>
              </a:rPr>
              <a:t>Проблеме жизни противостоит проблема смерти, которая является одной из основных тем философского и биомедицинского размышления, и в духовном опыте человечества трактовалась по-разному.</a:t>
            </a:r>
          </a:p>
          <a:p>
            <a:r>
              <a:rPr lang="ru-RU" b="1" dirty="0" smtClean="0">
                <a:solidFill>
                  <a:schemeClr val="bg1"/>
                </a:solidFill>
              </a:rPr>
              <a:t>Смерть означает прекращение жизни, естественный или насильственный конец индивидуального живого существа.</a:t>
            </a:r>
          </a:p>
          <a:p>
            <a:endParaRPr lang="ru-RU" b="1" dirty="0">
              <a:solidFill>
                <a:schemeClr val="bg1"/>
              </a:solidFill>
            </a:endParaRPr>
          </a:p>
        </p:txBody>
      </p:sp>
      <p:pic>
        <p:nvPicPr>
          <p:cNvPr id="29698" name="Picture 2" descr="http://stat17.privet.ru/lr/092d50665ca90afc12c5875ca9fb8f07"/>
          <p:cNvPicPr>
            <a:picLocks noChangeAspect="1" noChangeArrowheads="1"/>
          </p:cNvPicPr>
          <p:nvPr/>
        </p:nvPicPr>
        <p:blipFill>
          <a:blip r:embed="rId2" cstate="print"/>
          <a:srcRect/>
          <a:stretch>
            <a:fillRect/>
          </a:stretch>
        </p:blipFill>
        <p:spPr bwMode="auto">
          <a:xfrm>
            <a:off x="6192642" y="1071546"/>
            <a:ext cx="2951358" cy="2143140"/>
          </a:xfrm>
          <a:prstGeom prst="rect">
            <a:avLst/>
          </a:prstGeom>
          <a:noFill/>
          <a:effectLst>
            <a:reflection blurRad="6350" stA="50000" endA="295" endPos="92000" dist="101600" dir="5400000" sy="-100000" algn="bl" rotWithShape="0"/>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500042"/>
            <a:ext cx="5900750" cy="6072230"/>
          </a:xfrm>
        </p:spPr>
        <p:txBody>
          <a:bodyPr>
            <a:normAutofit/>
          </a:bodyPr>
          <a:lstStyle/>
          <a:p>
            <a:r>
              <a:rPr lang="ru-RU" b="1" dirty="0" smtClean="0">
                <a:solidFill>
                  <a:schemeClr val="bg1"/>
                </a:solidFill>
              </a:rPr>
              <a:t>Сама тема смерти надолго стала темой религиозного, а не философского сознания. Только в XIX-XX веках возрастает философский интерес к проблеме смерти, “конечности”, “временности” в связи с критическим переосмыслением рационалистических идеалов классической философии, а в последние десятилетия становится предметом </a:t>
            </a:r>
            <a:r>
              <a:rPr lang="ru-RU" b="1" dirty="0" err="1" smtClean="0">
                <a:solidFill>
                  <a:schemeClr val="bg1"/>
                </a:solidFill>
              </a:rPr>
              <a:t>биоэтического</a:t>
            </a:r>
            <a:r>
              <a:rPr lang="ru-RU" b="1" dirty="0" smtClean="0">
                <a:solidFill>
                  <a:schemeClr val="bg1"/>
                </a:solidFill>
              </a:rPr>
              <a:t> исследования.</a:t>
            </a:r>
            <a:endParaRPr lang="ru-RU" b="1" dirty="0">
              <a:solidFill>
                <a:schemeClr val="bg1"/>
              </a:solidFill>
            </a:endParaRPr>
          </a:p>
        </p:txBody>
      </p:sp>
      <p:pic>
        <p:nvPicPr>
          <p:cNvPr id="4" name="Picture 2" descr="http://novostivl.ru/files/files/52/24652.jpg"/>
          <p:cNvPicPr>
            <a:picLocks noChangeAspect="1" noChangeArrowheads="1"/>
          </p:cNvPicPr>
          <p:nvPr/>
        </p:nvPicPr>
        <p:blipFill>
          <a:blip r:embed="rId2" cstate="print"/>
          <a:srcRect/>
          <a:stretch>
            <a:fillRect/>
          </a:stretch>
        </p:blipFill>
        <p:spPr bwMode="auto">
          <a:xfrm rot="486027">
            <a:off x="6116826" y="1228674"/>
            <a:ext cx="2888932" cy="2166699"/>
          </a:xfrm>
          <a:prstGeom prst="rect">
            <a:avLst/>
          </a:prstGeom>
          <a:noFill/>
          <a:effectLst>
            <a:reflection blurRad="6350" stA="50000" endA="300" endPos="55500" dist="101600" dir="5400000" sy="-100000" algn="bl" rotWithShape="0"/>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571480"/>
            <a:ext cx="5972188" cy="6715172"/>
          </a:xfrm>
        </p:spPr>
        <p:txBody>
          <a:bodyPr/>
          <a:lstStyle/>
          <a:p>
            <a:r>
              <a:rPr lang="ru-RU" b="1" dirty="0" smtClean="0">
                <a:solidFill>
                  <a:schemeClr val="bg1"/>
                </a:solidFill>
              </a:rPr>
              <a:t>Стремление людей “освоить”, “обжить” феномен смерти проявилось во множестве мифов, сказаний, ритуалов (похороны, жертвоприношения и т.п.). В Древнем Вавилоне считалось, что души умерших попадают в подземный рай и ведут там унылое существование, а посему религия здесь была ориентирована на земную жизнь. </a:t>
            </a:r>
            <a:endParaRPr lang="ru-RU" b="1" dirty="0">
              <a:solidFill>
                <a:schemeClr val="bg1"/>
              </a:solidFill>
            </a:endParaRPr>
          </a:p>
        </p:txBody>
      </p:sp>
      <p:pic>
        <p:nvPicPr>
          <p:cNvPr id="27650" name="Picture 2" descr="http://iz.com.ua/images/stories/725350.jpg"/>
          <p:cNvPicPr>
            <a:picLocks noChangeAspect="1" noChangeArrowheads="1"/>
          </p:cNvPicPr>
          <p:nvPr/>
        </p:nvPicPr>
        <p:blipFill>
          <a:blip r:embed="rId2" cstate="print"/>
          <a:srcRect/>
          <a:stretch>
            <a:fillRect/>
          </a:stretch>
        </p:blipFill>
        <p:spPr bwMode="auto">
          <a:xfrm rot="481562">
            <a:off x="5905496" y="928670"/>
            <a:ext cx="2857520" cy="2214578"/>
          </a:xfrm>
          <a:prstGeom prst="rect">
            <a:avLst/>
          </a:prstGeom>
          <a:noFill/>
          <a:effectLst>
            <a:reflection blurRad="6350" stA="50000" endA="295" endPos="92000" dist="101600" dir="5400000" sy="-100000" algn="bl" rotWithShape="0"/>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285728"/>
            <a:ext cx="5829312" cy="6357982"/>
          </a:xfrm>
        </p:spPr>
        <p:txBody>
          <a:bodyPr>
            <a:normAutofit fontScale="92500" lnSpcReduction="10000"/>
          </a:bodyPr>
          <a:lstStyle/>
          <a:p>
            <a:r>
              <a:rPr lang="ru-RU" b="1" dirty="0" smtClean="0">
                <a:solidFill>
                  <a:schemeClr val="bg1"/>
                </a:solidFill>
              </a:rPr>
              <a:t>В античной философии наиболее оригинальное учение о бессмертии души создал Платон. Согласно его учению, Бог, сотворивший “мировую душу” и “мировое тело” (космос), образует также все отдельные души, каждой из которых соответствует своя звезда.</a:t>
            </a:r>
          </a:p>
          <a:p>
            <a:r>
              <a:rPr lang="ru-RU" b="1" dirty="0" smtClean="0">
                <a:solidFill>
                  <a:schemeClr val="bg1"/>
                </a:solidFill>
              </a:rPr>
              <a:t>После смерти бессмертная душа, если человек себя достойно вел при жизни, может вернуться к звездам и вести блаженную жизнь. Прочие же души вынуждены переселяться в новые тела. </a:t>
            </a:r>
          </a:p>
          <a:p>
            <a:endParaRPr lang="ru-RU" b="1" dirty="0">
              <a:solidFill>
                <a:schemeClr val="bg1"/>
              </a:solidFill>
            </a:endParaRPr>
          </a:p>
        </p:txBody>
      </p:sp>
      <p:pic>
        <p:nvPicPr>
          <p:cNvPr id="26626" name="Picture 2" descr="http://xn--e1afgc0b.xn--p1ai/vuz/gp/img_gpsy/1.jpg"/>
          <p:cNvPicPr>
            <a:picLocks noChangeAspect="1" noChangeArrowheads="1"/>
          </p:cNvPicPr>
          <p:nvPr/>
        </p:nvPicPr>
        <p:blipFill>
          <a:blip r:embed="rId2" cstate="print"/>
          <a:srcRect/>
          <a:stretch>
            <a:fillRect/>
          </a:stretch>
        </p:blipFill>
        <p:spPr bwMode="auto">
          <a:xfrm>
            <a:off x="6500826" y="714356"/>
            <a:ext cx="2237308" cy="2786082"/>
          </a:xfrm>
          <a:prstGeom prst="rect">
            <a:avLst/>
          </a:prstGeom>
          <a:noFill/>
          <a:effectLst>
            <a:reflection blurRad="6350" stA="50000" endA="295" endPos="92000" dist="101600" dir="5400000" sy="-100000" algn="bl" rotWithShape="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Эвтаназия: история проблемы</a:t>
            </a:r>
            <a:endParaRPr lang="ru-RU" dirty="0">
              <a:solidFill>
                <a:srgbClr val="FF0000"/>
              </a:solidFill>
            </a:endParaRPr>
          </a:p>
        </p:txBody>
      </p:sp>
      <p:sp>
        <p:nvSpPr>
          <p:cNvPr id="3" name="Содержимое 2"/>
          <p:cNvSpPr>
            <a:spLocks noGrp="1"/>
          </p:cNvSpPr>
          <p:nvPr>
            <p:ph idx="1"/>
          </p:nvPr>
        </p:nvSpPr>
        <p:spPr>
          <a:xfrm>
            <a:off x="0" y="1357298"/>
            <a:ext cx="7500958" cy="5500702"/>
          </a:xfrm>
        </p:spPr>
        <p:txBody>
          <a:bodyPr>
            <a:normAutofit/>
          </a:bodyPr>
          <a:lstStyle/>
          <a:p>
            <a:r>
              <a:rPr lang="ru-RU" sz="2400" b="1" dirty="0" smtClean="0">
                <a:solidFill>
                  <a:schemeClr val="bg1"/>
                </a:solidFill>
              </a:rPr>
              <a:t>Ф. Бэкон понимал под эвтаназией легкую, безболезненную, даже счастливую смерть.</a:t>
            </a:r>
          </a:p>
          <a:p>
            <a:r>
              <a:rPr lang="ru-RU" sz="2400" b="1" dirty="0" smtClean="0">
                <a:solidFill>
                  <a:schemeClr val="bg1"/>
                </a:solidFill>
              </a:rPr>
              <a:t>В наше время термин «эвтаназия» используется в ряде других значений:</a:t>
            </a:r>
          </a:p>
          <a:p>
            <a:r>
              <a:rPr lang="ru-RU" sz="2400" b="1" dirty="0" smtClean="0">
                <a:solidFill>
                  <a:schemeClr val="bg1"/>
                </a:solidFill>
              </a:rPr>
              <a:t>1) ускорение смерти тех, кто переживает тяжелые страдания;</a:t>
            </a:r>
          </a:p>
          <a:p>
            <a:r>
              <a:rPr lang="ru-RU" sz="2400" b="1" dirty="0" smtClean="0">
                <a:solidFill>
                  <a:schemeClr val="bg1"/>
                </a:solidFill>
              </a:rPr>
              <a:t>2) прекращение жизни лишних людей;</a:t>
            </a:r>
          </a:p>
          <a:p>
            <a:r>
              <a:rPr lang="ru-RU" sz="2400" b="1" dirty="0" smtClean="0">
                <a:solidFill>
                  <a:schemeClr val="bg1"/>
                </a:solidFill>
              </a:rPr>
              <a:t>3) забота об умирающих;</a:t>
            </a:r>
          </a:p>
          <a:p>
            <a:r>
              <a:rPr lang="ru-RU" sz="2400" b="1" dirty="0" smtClean="0">
                <a:solidFill>
                  <a:schemeClr val="bg1"/>
                </a:solidFill>
              </a:rPr>
              <a:t>4) предоставление человеку возможности умереть.</a:t>
            </a:r>
          </a:p>
          <a:p>
            <a:endParaRPr lang="ru-RU" b="1" dirty="0">
              <a:solidFill>
                <a:schemeClr val="bg1"/>
              </a:solidFill>
            </a:endParaRPr>
          </a:p>
        </p:txBody>
      </p:sp>
      <p:pic>
        <p:nvPicPr>
          <p:cNvPr id="25602" name="Picture 2" descr="http://emetod.ru/pars_docs/refs/1125/1124879/1124879_html_5eb2fd0d.jpg"/>
          <p:cNvPicPr>
            <a:picLocks noChangeAspect="1" noChangeArrowheads="1"/>
          </p:cNvPicPr>
          <p:nvPr/>
        </p:nvPicPr>
        <p:blipFill>
          <a:blip r:embed="rId2" cstate="print"/>
          <a:srcRect/>
          <a:stretch>
            <a:fillRect/>
          </a:stretch>
        </p:blipFill>
        <p:spPr bwMode="auto">
          <a:xfrm>
            <a:off x="6429388" y="3571876"/>
            <a:ext cx="2553366" cy="300039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0"/>
            <a:ext cx="4857784" cy="5857892"/>
          </a:xfrm>
        </p:spPr>
        <p:txBody>
          <a:bodyPr>
            <a:noAutofit/>
          </a:bodyPr>
          <a:lstStyle/>
          <a:p>
            <a:pPr algn="l"/>
            <a:r>
              <a:rPr lang="ru-RU" sz="2800" dirty="0" smtClean="0">
                <a:solidFill>
                  <a:srgbClr val="FF0000"/>
                </a:solidFill>
              </a:rPr>
              <a:t>    Биоэтика</a:t>
            </a:r>
            <a:r>
              <a:rPr lang="ru-RU" sz="2800" dirty="0" smtClean="0">
                <a:solidFill>
                  <a:schemeClr val="bg1"/>
                </a:solidFill>
              </a:rPr>
              <a:t> </a:t>
            </a:r>
            <a:r>
              <a:rPr lang="ru-RU" sz="2800" dirty="0" smtClean="0">
                <a:solidFill>
                  <a:srgbClr val="FF0000"/>
                </a:solidFill>
              </a:rPr>
              <a:t>-</a:t>
            </a:r>
            <a:r>
              <a:rPr lang="ru-RU" sz="2800" dirty="0" smtClean="0">
                <a:solidFill>
                  <a:schemeClr val="bg1"/>
                </a:solidFill>
              </a:rPr>
              <a:t> это совокупность принципов, предупреждающих о негативных последствиях биомедицинских технологий не только для человека, но и для общества в целом.</a:t>
            </a:r>
            <a:br>
              <a:rPr lang="ru-RU" sz="2800" dirty="0" smtClean="0">
                <a:solidFill>
                  <a:schemeClr val="bg1"/>
                </a:solidFill>
              </a:rPr>
            </a:br>
            <a:endParaRPr lang="ru-RU" sz="2800" dirty="0">
              <a:solidFill>
                <a:schemeClr val="bg1"/>
              </a:solidFill>
            </a:endParaRPr>
          </a:p>
        </p:txBody>
      </p:sp>
      <p:pic>
        <p:nvPicPr>
          <p:cNvPr id="18434" name="Picture 2" descr="http://player.myshared.ru/41737/data/images/img1.jpg"/>
          <p:cNvPicPr>
            <a:picLocks noChangeAspect="1" noChangeArrowheads="1"/>
          </p:cNvPicPr>
          <p:nvPr/>
        </p:nvPicPr>
        <p:blipFill>
          <a:blip r:embed="rId2" cstate="print"/>
          <a:srcRect/>
          <a:stretch>
            <a:fillRect/>
          </a:stretch>
        </p:blipFill>
        <p:spPr bwMode="auto">
          <a:xfrm rot="340591">
            <a:off x="6045596" y="122268"/>
            <a:ext cx="2667004" cy="3927771"/>
          </a:xfrm>
          <a:prstGeom prst="rect">
            <a:avLst/>
          </a:prstGeom>
          <a:noFill/>
          <a:effectLst>
            <a:reflection blurRad="6350" stA="50000" endA="300" endPos="55500" dist="50800" dir="5400000" sy="-100000" algn="bl" rotWithShape="0"/>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smtClean="0">
                <a:solidFill>
                  <a:srgbClr val="FF0000"/>
                </a:solidFill>
              </a:rPr>
              <a:t>Эвтаназия: история проблемы</a:t>
            </a:r>
            <a:endParaRPr lang="ru-RU" sz="3600" dirty="0"/>
          </a:p>
        </p:txBody>
      </p:sp>
      <p:sp>
        <p:nvSpPr>
          <p:cNvPr id="3" name="Содержимое 2"/>
          <p:cNvSpPr>
            <a:spLocks noGrp="1"/>
          </p:cNvSpPr>
          <p:nvPr>
            <p:ph idx="1"/>
          </p:nvPr>
        </p:nvSpPr>
        <p:spPr>
          <a:xfrm>
            <a:off x="0" y="1357298"/>
            <a:ext cx="5214942" cy="5643578"/>
          </a:xfrm>
        </p:spPr>
        <p:txBody>
          <a:bodyPr>
            <a:noAutofit/>
          </a:bodyPr>
          <a:lstStyle/>
          <a:p>
            <a:r>
              <a:rPr lang="ru-RU" sz="2400" b="1" dirty="0" smtClean="0">
                <a:solidFill>
                  <a:schemeClr val="bg1"/>
                </a:solidFill>
              </a:rPr>
              <a:t>В первобытных обществах практика соответствовала второму и(отчасти)четвертому значениям термина эвтаназия. Древнегреческая Спарта,          Сократ, Платон и философы стоики от Зенона (IV - III в. до н.э.) до римского философа Сенеки (I в. </a:t>
            </a:r>
            <a:r>
              <a:rPr lang="ru-RU" sz="2400" b="1" dirty="0" err="1" smtClean="0">
                <a:solidFill>
                  <a:schemeClr val="bg1"/>
                </a:solidFill>
              </a:rPr>
              <a:t>дон.э</a:t>
            </a:r>
            <a:r>
              <a:rPr lang="ru-RU" sz="2400" b="1" dirty="0" smtClean="0">
                <a:solidFill>
                  <a:schemeClr val="bg1"/>
                </a:solidFill>
              </a:rPr>
              <a:t>. - 1 в. н.э.) оправдывали                умерщвление очень слабых и    тяжелобольных людей, даже без их согласия.</a:t>
            </a:r>
          </a:p>
        </p:txBody>
      </p:sp>
      <p:pic>
        <p:nvPicPr>
          <p:cNvPr id="23554" name="Picture 2" descr="http://img1.liveinternet.ru/images/foto/c/0/apps/4/5/4005703_dt730.jpg"/>
          <p:cNvPicPr>
            <a:picLocks noChangeAspect="1" noChangeArrowheads="1"/>
          </p:cNvPicPr>
          <p:nvPr/>
        </p:nvPicPr>
        <p:blipFill>
          <a:blip r:embed="rId2" cstate="print"/>
          <a:srcRect/>
          <a:stretch>
            <a:fillRect/>
          </a:stretch>
        </p:blipFill>
        <p:spPr bwMode="auto">
          <a:xfrm>
            <a:off x="5857884" y="1285860"/>
            <a:ext cx="2835987" cy="4214842"/>
          </a:xfrm>
          <a:prstGeom prst="rect">
            <a:avLst/>
          </a:prstGeom>
          <a:noFill/>
          <a:effectLst>
            <a:reflection blurRad="6350" stA="50000" endA="300" endPos="55500" dist="101600" dir="5400000" sy="-100000" algn="bl" rotWithShape="0"/>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1600200"/>
            <a:ext cx="5214942" cy="5257800"/>
          </a:xfrm>
        </p:spPr>
        <p:txBody>
          <a:bodyPr/>
          <a:lstStyle/>
          <a:p>
            <a:r>
              <a:rPr lang="ru-RU" b="1" dirty="0" smtClean="0">
                <a:solidFill>
                  <a:schemeClr val="bg1"/>
                </a:solidFill>
              </a:rPr>
              <a:t>Аристотель, пифагорейцы, были противниками            умерщвления тяжело больных. Воззрения пифагорейцев    нашли отражение в   "Клятве" Гиппократа.</a:t>
            </a:r>
            <a:endParaRPr lang="ru-RU" b="1" dirty="0">
              <a:solidFill>
                <a:schemeClr val="bg1"/>
              </a:solidFill>
            </a:endParaRPr>
          </a:p>
        </p:txBody>
      </p:sp>
      <p:pic>
        <p:nvPicPr>
          <p:cNvPr id="22530" name="Picture 2" descr="http://900igr.net/datai/fizika/Izuchenie-fiziki/0003-001-CHto-izuchaet-FIZIKA.jpg"/>
          <p:cNvPicPr>
            <a:picLocks noChangeAspect="1" noChangeArrowheads="1"/>
          </p:cNvPicPr>
          <p:nvPr/>
        </p:nvPicPr>
        <p:blipFill>
          <a:blip r:embed="rId2" cstate="print"/>
          <a:srcRect/>
          <a:stretch>
            <a:fillRect/>
          </a:stretch>
        </p:blipFill>
        <p:spPr bwMode="auto">
          <a:xfrm>
            <a:off x="5643570" y="428604"/>
            <a:ext cx="3261241" cy="4357694"/>
          </a:xfrm>
          <a:prstGeom prst="rect">
            <a:avLst/>
          </a:prstGeom>
          <a:noFill/>
          <a:effectLst>
            <a:reflection blurRad="6350" stA="50000" endA="295" endPos="92000" dist="101600" dir="5400000" sy="-100000" algn="bl" rotWithShape="0"/>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642918"/>
            <a:ext cx="5857884" cy="5929354"/>
          </a:xfrm>
        </p:spPr>
        <p:txBody>
          <a:bodyPr>
            <a:normAutofit fontScale="92500"/>
          </a:bodyPr>
          <a:lstStyle/>
          <a:p>
            <a:r>
              <a:rPr lang="ru-RU" b="1" dirty="0" smtClean="0">
                <a:solidFill>
                  <a:schemeClr val="bg1"/>
                </a:solidFill>
              </a:rPr>
              <a:t>Христианство, воспринявшее  от иудаизма представление о жизни человека как божьем даре, Блаженный Августин (IV - V в. н.э.),Фома Аквинский (1225 - 1274). Протестантизм:                   самоубийство не считается непростительным         грехом, но при этом </a:t>
            </a:r>
            <a:r>
              <a:rPr lang="ru-RU" b="1" dirty="0" err="1" smtClean="0">
                <a:solidFill>
                  <a:schemeClr val="bg1"/>
                </a:solidFill>
              </a:rPr>
              <a:t>утверждаетсячто</a:t>
            </a:r>
            <a:r>
              <a:rPr lang="ru-RU" b="1" dirty="0" smtClean="0">
                <a:solidFill>
                  <a:schemeClr val="bg1"/>
                </a:solidFill>
              </a:rPr>
              <a:t> решение о судьбе души в         вечности принадлежит одному     </a:t>
            </a:r>
            <a:r>
              <a:rPr lang="ru-RU" b="1" dirty="0" err="1" smtClean="0">
                <a:solidFill>
                  <a:schemeClr val="bg1"/>
                </a:solidFill>
              </a:rPr>
              <a:t>Богу,а</a:t>
            </a:r>
            <a:r>
              <a:rPr lang="ru-RU" b="1" dirty="0" smtClean="0">
                <a:solidFill>
                  <a:schemeClr val="bg1"/>
                </a:solidFill>
              </a:rPr>
              <a:t>, следовательно, только Бог и может судить самоубийцу.</a:t>
            </a:r>
            <a:endParaRPr lang="ru-RU" b="1" dirty="0">
              <a:solidFill>
                <a:schemeClr val="bg1"/>
              </a:solidFill>
            </a:endParaRPr>
          </a:p>
        </p:txBody>
      </p:sp>
      <p:pic>
        <p:nvPicPr>
          <p:cNvPr id="21506" name="Picture 2" descr="http://900igr.net/datai/psikhologija/Soznanie-v-psikhologii/0006-004-Istoricheskij-vzgljad-na-predmet-psikhologii.jpg"/>
          <p:cNvPicPr>
            <a:picLocks noChangeAspect="1" noChangeArrowheads="1"/>
          </p:cNvPicPr>
          <p:nvPr/>
        </p:nvPicPr>
        <p:blipFill>
          <a:blip r:embed="rId2" cstate="print"/>
          <a:srcRect/>
          <a:stretch>
            <a:fillRect/>
          </a:stretch>
        </p:blipFill>
        <p:spPr bwMode="auto">
          <a:xfrm>
            <a:off x="6286512" y="357166"/>
            <a:ext cx="2704902" cy="3500462"/>
          </a:xfrm>
          <a:prstGeom prst="rect">
            <a:avLst/>
          </a:prstGeom>
          <a:noFill/>
          <a:effectLst>
            <a:reflection blurRad="6350" stA="50000" endA="295" endPos="92000" dist="101600" dir="5400000" sy="-100000" algn="bl" rotWithShape="0"/>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600200"/>
            <a:ext cx="4972056" cy="5043510"/>
          </a:xfrm>
        </p:spPr>
        <p:txBody>
          <a:bodyPr/>
          <a:lstStyle/>
          <a:p>
            <a:r>
              <a:rPr lang="ru-RU" b="1" dirty="0" smtClean="0">
                <a:solidFill>
                  <a:schemeClr val="bg1"/>
                </a:solidFill>
              </a:rPr>
              <a:t>В течение XIX в. </a:t>
            </a:r>
            <a:r>
              <a:rPr lang="ru-RU" b="1" dirty="0" err="1" smtClean="0">
                <a:solidFill>
                  <a:schemeClr val="bg1"/>
                </a:solidFill>
              </a:rPr>
              <a:t>призывФ</a:t>
            </a:r>
            <a:r>
              <a:rPr lang="ru-RU" b="1" dirty="0" smtClean="0">
                <a:solidFill>
                  <a:schemeClr val="bg1"/>
                </a:solidFill>
              </a:rPr>
              <a:t>. Бэкона к врачам об     обязательности помощи умирающим        стал этической нормой.</a:t>
            </a:r>
            <a:endParaRPr lang="ru-RU" b="1" dirty="0">
              <a:solidFill>
                <a:schemeClr val="bg1"/>
              </a:solidFill>
            </a:endParaRPr>
          </a:p>
        </p:txBody>
      </p:sp>
      <p:pic>
        <p:nvPicPr>
          <p:cNvPr id="20482" name="Picture 2" descr="http://img0.liveinternet.ru/images/attach/c/2/71/161/71161841_Bekon.jpg"/>
          <p:cNvPicPr>
            <a:picLocks noChangeAspect="1" noChangeArrowheads="1"/>
          </p:cNvPicPr>
          <p:nvPr/>
        </p:nvPicPr>
        <p:blipFill>
          <a:blip r:embed="rId2" cstate="print"/>
          <a:srcRect/>
          <a:stretch>
            <a:fillRect/>
          </a:stretch>
        </p:blipFill>
        <p:spPr bwMode="auto">
          <a:xfrm>
            <a:off x="5929322" y="285728"/>
            <a:ext cx="2857520" cy="3469847"/>
          </a:xfrm>
          <a:prstGeom prst="rect">
            <a:avLst/>
          </a:prstGeom>
          <a:noFill/>
          <a:effectLst>
            <a:reflection blurRad="6350" stA="50000" endA="295" endPos="92000" dist="101600" dir="5400000" sy="-100000" algn="bl" rotWithShape="0"/>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lstStyle/>
          <a:p>
            <a:r>
              <a:rPr lang="ru-RU" dirty="0" smtClean="0">
                <a:solidFill>
                  <a:srgbClr val="FF0000"/>
                </a:solidFill>
              </a:rPr>
              <a:t>Эвтаназия: история проблемы</a:t>
            </a:r>
            <a:endParaRPr lang="ru-RU" dirty="0">
              <a:solidFill>
                <a:srgbClr val="FF0000"/>
              </a:solidFill>
            </a:endParaRPr>
          </a:p>
        </p:txBody>
      </p:sp>
      <p:sp>
        <p:nvSpPr>
          <p:cNvPr id="3" name="Содержимое 2"/>
          <p:cNvSpPr>
            <a:spLocks noGrp="1"/>
          </p:cNvSpPr>
          <p:nvPr>
            <p:ph idx="1"/>
          </p:nvPr>
        </p:nvSpPr>
        <p:spPr>
          <a:xfrm>
            <a:off x="285720" y="1142984"/>
            <a:ext cx="6072230" cy="5500726"/>
          </a:xfrm>
        </p:spPr>
        <p:txBody>
          <a:bodyPr>
            <a:normAutofit lnSpcReduction="10000"/>
          </a:bodyPr>
          <a:lstStyle/>
          <a:p>
            <a:r>
              <a:rPr lang="ru-RU" b="1" dirty="0" smtClean="0">
                <a:solidFill>
                  <a:schemeClr val="bg1"/>
                </a:solidFill>
              </a:rPr>
              <a:t>В конце XIX - начале XX века дебаты о            допустимости эвтаназии. Россия.</a:t>
            </a:r>
          </a:p>
          <a:p>
            <a:r>
              <a:rPr lang="ru-RU" b="1" dirty="0" smtClean="0">
                <a:solidFill>
                  <a:schemeClr val="bg1"/>
                </a:solidFill>
              </a:rPr>
              <a:t>В первой половине ХХ века нацистская Германия была страной, где эвтаназия осуществлялась в преступных целях и в массовых      масштабах.</a:t>
            </a:r>
          </a:p>
          <a:p>
            <a:r>
              <a:rPr lang="ru-RU" b="1" dirty="0" smtClean="0">
                <a:solidFill>
                  <a:schemeClr val="bg1"/>
                </a:solidFill>
              </a:rPr>
              <a:t> После Второй Мировой войны общественное  мнение во всем  мире стало резко отвергать эвтаназию.</a:t>
            </a:r>
          </a:p>
          <a:p>
            <a:endParaRPr lang="ru-RU" dirty="0"/>
          </a:p>
        </p:txBody>
      </p:sp>
      <p:pic>
        <p:nvPicPr>
          <p:cNvPr id="24578" name="Picture 2" descr="http://www.sarreg.ru/uploads/posts/2010-09/1284124772_eutanasia.jpg"/>
          <p:cNvPicPr>
            <a:picLocks noChangeAspect="1" noChangeArrowheads="1"/>
          </p:cNvPicPr>
          <p:nvPr/>
        </p:nvPicPr>
        <p:blipFill>
          <a:blip r:embed="rId2" cstate="print"/>
          <a:srcRect/>
          <a:stretch>
            <a:fillRect/>
          </a:stretch>
        </p:blipFill>
        <p:spPr bwMode="auto">
          <a:xfrm>
            <a:off x="6507304" y="1357298"/>
            <a:ext cx="2636696" cy="414338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428604"/>
            <a:ext cx="5429288" cy="6215106"/>
          </a:xfrm>
        </p:spPr>
        <p:txBody>
          <a:bodyPr>
            <a:normAutofit fontScale="92500" lnSpcReduction="20000"/>
          </a:bodyPr>
          <a:lstStyle/>
          <a:p>
            <a:r>
              <a:rPr lang="ru-RU" b="1" dirty="0" smtClean="0">
                <a:solidFill>
                  <a:schemeClr val="bg1"/>
                </a:solidFill>
              </a:rPr>
              <a:t>Проблема эвтаназии вновь      оказалась в центре внимания в ХХ веке в  связи:</a:t>
            </a:r>
          </a:p>
          <a:p>
            <a:r>
              <a:rPr lang="ru-RU" b="1" dirty="0" smtClean="0">
                <a:solidFill>
                  <a:schemeClr val="bg1"/>
                </a:solidFill>
              </a:rPr>
              <a:t>с развитием новых медицин- </a:t>
            </a:r>
            <a:r>
              <a:rPr lang="ru-RU" b="1" dirty="0" err="1" smtClean="0">
                <a:solidFill>
                  <a:schemeClr val="bg1"/>
                </a:solidFill>
              </a:rPr>
              <a:t>ских</a:t>
            </a:r>
            <a:r>
              <a:rPr lang="ru-RU" b="1" dirty="0" smtClean="0">
                <a:solidFill>
                  <a:schemeClr val="bg1"/>
                </a:solidFill>
              </a:rPr>
              <a:t> технологий;</a:t>
            </a:r>
          </a:p>
          <a:p>
            <a:r>
              <a:rPr lang="ru-RU" b="1" dirty="0" smtClean="0">
                <a:solidFill>
                  <a:schemeClr val="bg1"/>
                </a:solidFill>
              </a:rPr>
              <a:t>утверждением в медицинской практике права пациента на   автономный выбор;</a:t>
            </a:r>
          </a:p>
          <a:p>
            <a:r>
              <a:rPr lang="ru-RU" b="1" dirty="0" smtClean="0">
                <a:solidFill>
                  <a:schemeClr val="bg1"/>
                </a:solidFill>
              </a:rPr>
              <a:t>появлением общественных      движений, отстаивающих «право на достойную смерть».</a:t>
            </a:r>
          </a:p>
          <a:p>
            <a:r>
              <a:rPr lang="ru-RU" b="1" dirty="0" smtClean="0">
                <a:solidFill>
                  <a:schemeClr val="bg1"/>
                </a:solidFill>
              </a:rPr>
              <a:t>Термин понимается как            ускорение смерти тяжело и      неизлечимо больного, осуществляемое по его воле     или по воле уполномоченных  им близких.</a:t>
            </a:r>
          </a:p>
          <a:p>
            <a:endParaRPr lang="ru-RU" dirty="0"/>
          </a:p>
        </p:txBody>
      </p:sp>
      <p:pic>
        <p:nvPicPr>
          <p:cNvPr id="19458" name="Picture 2" descr="http://ic.pics.livejournal.com/kburdaeva/22711659/8617/8617_640.jpg"/>
          <p:cNvPicPr>
            <a:picLocks noChangeAspect="1" noChangeArrowheads="1"/>
          </p:cNvPicPr>
          <p:nvPr/>
        </p:nvPicPr>
        <p:blipFill>
          <a:blip r:embed="rId2" cstate="print"/>
          <a:srcRect/>
          <a:stretch>
            <a:fillRect/>
          </a:stretch>
        </p:blipFill>
        <p:spPr bwMode="auto">
          <a:xfrm rot="882310">
            <a:off x="5934166" y="374520"/>
            <a:ext cx="3227317" cy="2143140"/>
          </a:xfrm>
          <a:prstGeom prst="rect">
            <a:avLst/>
          </a:prstGeom>
          <a:noFill/>
          <a:effectLst>
            <a:reflection blurRad="6350" stA="50000" endA="295" endPos="92000" dist="101600" dir="5400000" sy="-100000" algn="bl" rotWithShape="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357166"/>
            <a:ext cx="6072230" cy="6215106"/>
          </a:xfrm>
        </p:spPr>
        <p:txBody>
          <a:bodyPr>
            <a:noAutofit/>
          </a:bodyPr>
          <a:lstStyle/>
          <a:p>
            <a:pPr algn="l"/>
            <a:r>
              <a:rPr lang="ru-RU" sz="2400" dirty="0" smtClean="0">
                <a:solidFill>
                  <a:srgbClr val="FF0000"/>
                </a:solidFill>
              </a:rPr>
              <a:t>  Жизнь и смерть </a:t>
            </a:r>
            <a:r>
              <a:rPr lang="ru-RU" sz="2400" dirty="0" smtClean="0">
                <a:solidFill>
                  <a:schemeClr val="bg1"/>
                </a:solidFill>
              </a:rPr>
              <a:t>– это, очевидно, самые фундаментальные антиномии человеческого бытия, затрагивающие в то же время каждое живое существо в своей вечной, неумолимой дилемме. Отсюда и глубинное желание осмыслить феномен жизни и смерти в различных ракурсах – философском, естественнонаучном, культурологическом, правовом, а в настоящее время и в </a:t>
            </a:r>
            <a:r>
              <a:rPr lang="ru-RU" sz="2400" dirty="0" err="1" smtClean="0">
                <a:solidFill>
                  <a:schemeClr val="bg1"/>
                </a:solidFill>
              </a:rPr>
              <a:t>биоэтическом</a:t>
            </a:r>
            <a:r>
              <a:rPr lang="ru-RU" sz="2400" dirty="0" smtClean="0">
                <a:solidFill>
                  <a:schemeClr val="bg1"/>
                </a:solidFill>
              </a:rPr>
              <a:t> измерении, предусматривающем исследование проблем начала и конца человеческой жизни (зачатия, абортов, эвтаназии и т.д.).</a:t>
            </a:r>
            <a:br>
              <a:rPr lang="ru-RU" sz="2400" dirty="0" smtClean="0">
                <a:solidFill>
                  <a:schemeClr val="bg1"/>
                </a:solidFill>
              </a:rPr>
            </a:br>
            <a:endParaRPr lang="ru-RU" sz="2400" dirty="0"/>
          </a:p>
        </p:txBody>
      </p:sp>
      <p:pic>
        <p:nvPicPr>
          <p:cNvPr id="16386" name="Picture 2" descr="http://intranet.tdmu.edu.ua/data/kafedra/internal/distance/presentations/%D0%A0%D1%83%D1%81%D1%81%D0%BA%D0%B8%D0%B9/1%20%D0%BA%D1%83%D1%80%D1%81/%D0%9C%D0%B5%D0%B4%D1%81%D0%B5%D1%81%D1%82%D1%80%D0%B8%D1%81%D0%BA%D0%B0%D1%8F%20%D1%8D%D1%82%D0%B8%D0%BA%D0%B0%20%D0%B8%20%D0%B4%D0%B5%D0%BE%D0%BD%D1%82%D0%BE%D0%BB%D0%BE%D0%B3%D0%B8%D1%8F/4%20%D0%91%D0%B8%D0%BE%D1%8D%D1%82%D0%B8%D1%87%D0%B5%D1%81%D0%BA%D0%B8%D0%B5%20%D0%BF%D1%80%D0%BE%D0%B1%D0%BB%D0%B5%D0%BC%D1%8B%20.files/image001.png"/>
          <p:cNvPicPr>
            <a:picLocks noChangeAspect="1" noChangeArrowheads="1"/>
          </p:cNvPicPr>
          <p:nvPr/>
        </p:nvPicPr>
        <p:blipFill>
          <a:blip r:embed="rId2" cstate="print"/>
          <a:srcRect/>
          <a:stretch>
            <a:fillRect/>
          </a:stretch>
        </p:blipFill>
        <p:spPr bwMode="auto">
          <a:xfrm rot="383874">
            <a:off x="6429388" y="428604"/>
            <a:ext cx="2714612" cy="2214578"/>
          </a:xfrm>
          <a:prstGeom prst="rect">
            <a:avLst/>
          </a:prstGeom>
          <a:noFill/>
          <a:effectLst>
            <a:reflection blurRad="6350" stA="50000" endA="300" endPos="90000" dist="50800" dir="5400000" sy="-100000" algn="bl" rotWithShape="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4829180" cy="6583362"/>
          </a:xfrm>
        </p:spPr>
        <p:txBody>
          <a:bodyPr>
            <a:normAutofit fontScale="90000"/>
          </a:bodyPr>
          <a:lstStyle/>
          <a:p>
            <a:pPr algn="l"/>
            <a:r>
              <a:rPr lang="ru-RU" sz="2800" dirty="0" smtClean="0">
                <a:solidFill>
                  <a:schemeClr val="bg1"/>
                </a:solidFill>
              </a:rPr>
              <a:t>  Осмысливая феномен жизни, мы говорим о возникновении жизни на Земле, возникновении человеческой жизни, описываем жизнь в таких дескрипциях, как «рисковать жизнью», «давать жизнь», «спасти жизнь», «между жизнью и смертью», «отдавать жизнь за кого-то», «право жизни и смерти», «положить жизнь за кого-то», «не от веселой жизни» и т.д.</a:t>
            </a:r>
            <a:endParaRPr lang="ru-RU" sz="2800" dirty="0">
              <a:solidFill>
                <a:schemeClr val="bg1"/>
              </a:solidFill>
            </a:endParaRPr>
          </a:p>
        </p:txBody>
      </p:sp>
      <p:pic>
        <p:nvPicPr>
          <p:cNvPr id="15362" name="Picture 2" descr="http://intranet.tdmu.edu.ua/data/kafedra/internal/distance/presentations/%D0%A0%D1%83%D1%81%D1%81%D0%BA%D0%B8%D0%B9/1%20%D0%BA%D1%83%D1%80%D1%81/%D0%9C%D0%B5%D0%B4%D1%81%D0%B5%D1%81%D1%82%D1%80%D0%B8%D1%81%D0%BA%D0%B0%D1%8F%20%D1%8D%D1%82%D0%B8%D0%BA%D0%B0%20%D0%B8%20%D0%B4%D0%B5%D0%BE%D0%BD%D1%82%D0%BE%D0%BB%D0%BE%D0%B3%D0%B8%D1%8F/4%20%D0%91%D0%B8%D0%BE%D1%8D%D1%82%D0%B8%D1%87%D0%B5%D1%81%D0%BA%D0%B8%D0%B5%20%D0%BF%D1%80%D0%BE%D0%B1%D0%BB%D0%B5%D0%BC%D1%8B%20.files/image002.png"/>
          <p:cNvPicPr>
            <a:picLocks noChangeAspect="1" noChangeArrowheads="1"/>
          </p:cNvPicPr>
          <p:nvPr/>
        </p:nvPicPr>
        <p:blipFill>
          <a:blip r:embed="rId2" cstate="print"/>
          <a:srcRect/>
          <a:stretch>
            <a:fillRect/>
          </a:stretch>
        </p:blipFill>
        <p:spPr bwMode="auto">
          <a:xfrm rot="202600">
            <a:off x="5286380" y="428604"/>
            <a:ext cx="3684695" cy="2143140"/>
          </a:xfrm>
          <a:prstGeom prst="rect">
            <a:avLst/>
          </a:prstGeom>
          <a:noFill/>
          <a:effectLst>
            <a:reflection blurRad="6350" stA="50000" endA="300" endPos="90000" dist="50800" dir="5400000" sy="-100000" algn="bl" rotWithShape="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4329114" cy="6297634"/>
          </a:xfrm>
        </p:spPr>
        <p:txBody>
          <a:bodyPr>
            <a:noAutofit/>
          </a:bodyPr>
          <a:lstStyle/>
          <a:p>
            <a:pPr algn="l"/>
            <a:r>
              <a:rPr lang="ru-RU" sz="2000" dirty="0" smtClean="0">
                <a:solidFill>
                  <a:schemeClr val="bg1"/>
                </a:solidFill>
              </a:rPr>
              <a:t>В нашей культуре эта тема до недавнего времени была запретной. В тоталитарном обществе, где в пыточных подвалах и огненных печах исчезали миллионы людей, не смолкала здравица жизни. Само понимание смерти в общественном сознании в условиях тоталитаризма обретало скорее языческий, нежели христианский, смысл. Сейчас тема смерти перестала быть запретной и всё чаще занимает умы философов, культурологов, психологов.</a:t>
            </a:r>
            <a:br>
              <a:rPr lang="ru-RU" sz="2000" dirty="0" smtClean="0">
                <a:solidFill>
                  <a:schemeClr val="bg1"/>
                </a:solidFill>
              </a:rPr>
            </a:br>
            <a:endParaRPr lang="ru-RU" sz="2000" dirty="0">
              <a:solidFill>
                <a:schemeClr val="bg1"/>
              </a:solidFill>
            </a:endParaRPr>
          </a:p>
        </p:txBody>
      </p:sp>
      <p:pic>
        <p:nvPicPr>
          <p:cNvPr id="14338" name="Picture 2" descr="http://a7s1.narod.ru/Boris_Valejo/original/boris_valejo136.JPG"/>
          <p:cNvPicPr>
            <a:picLocks noChangeAspect="1" noChangeArrowheads="1"/>
          </p:cNvPicPr>
          <p:nvPr/>
        </p:nvPicPr>
        <p:blipFill>
          <a:blip r:embed="rId2" cstate="print"/>
          <a:srcRect/>
          <a:stretch>
            <a:fillRect/>
          </a:stretch>
        </p:blipFill>
        <p:spPr bwMode="auto">
          <a:xfrm rot="543403">
            <a:off x="5364372" y="459089"/>
            <a:ext cx="3353582" cy="3071834"/>
          </a:xfrm>
          <a:prstGeom prst="rect">
            <a:avLst/>
          </a:prstGeom>
          <a:noFill/>
          <a:effectLst>
            <a:reflection blurRad="6350" stA="50000" endA="300" endPos="55500" dist="50800" dir="5400000" sy="-100000" algn="bl" rotWithShape="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Умирание</a:t>
            </a:r>
            <a:endParaRPr lang="ru-RU" dirty="0">
              <a:solidFill>
                <a:srgbClr val="FF0000"/>
              </a:solidFill>
            </a:endParaRPr>
          </a:p>
        </p:txBody>
      </p:sp>
      <p:sp>
        <p:nvSpPr>
          <p:cNvPr id="3" name="Содержимое 2"/>
          <p:cNvSpPr>
            <a:spLocks noGrp="1"/>
          </p:cNvSpPr>
          <p:nvPr>
            <p:ph idx="1"/>
          </p:nvPr>
        </p:nvSpPr>
        <p:spPr>
          <a:xfrm>
            <a:off x="0" y="1428736"/>
            <a:ext cx="5929322" cy="5429264"/>
          </a:xfrm>
        </p:spPr>
        <p:txBody>
          <a:bodyPr>
            <a:normAutofit fontScale="92500" lnSpcReduction="20000"/>
          </a:bodyPr>
          <a:lstStyle/>
          <a:p>
            <a:r>
              <a:rPr lang="ru-RU" b="1" dirty="0" smtClean="0">
                <a:solidFill>
                  <a:schemeClr val="bg1"/>
                </a:solidFill>
              </a:rPr>
              <a:t>Понятие "смерть" неразрывно связано с понятием "жизнь" и является ее логическим завершением. Признаками «живого» являются раздражимость и возбудимость, способность к самостоятельному росту, развитию и воспроизводству. Такими признаками могут обладать как человек, животные, растения, так и молекулы не только белков, но неорганических соединений на </a:t>
            </a:r>
            <a:r>
              <a:rPr lang="ru-RU" b="1" dirty="0" err="1" smtClean="0">
                <a:solidFill>
                  <a:schemeClr val="bg1"/>
                </a:solidFill>
              </a:rPr>
              <a:t>субмолекулярном</a:t>
            </a:r>
            <a:r>
              <a:rPr lang="ru-RU" b="1" dirty="0" smtClean="0">
                <a:solidFill>
                  <a:schemeClr val="bg1"/>
                </a:solidFill>
              </a:rPr>
              <a:t> уровне, а возможно и различные полевые структуры. </a:t>
            </a:r>
            <a:endParaRPr lang="ru-RU" b="1" dirty="0">
              <a:solidFill>
                <a:schemeClr val="bg1"/>
              </a:solidFill>
            </a:endParaRPr>
          </a:p>
        </p:txBody>
      </p:sp>
      <p:pic>
        <p:nvPicPr>
          <p:cNvPr id="13314" name="Picture 2" descr="http://www.lands-of-sorrow.ru/_ld/0/19211.jpg"/>
          <p:cNvPicPr>
            <a:picLocks noChangeAspect="1" noChangeArrowheads="1"/>
          </p:cNvPicPr>
          <p:nvPr/>
        </p:nvPicPr>
        <p:blipFill>
          <a:blip r:embed="rId2" cstate="print"/>
          <a:srcRect/>
          <a:stretch>
            <a:fillRect/>
          </a:stretch>
        </p:blipFill>
        <p:spPr bwMode="auto">
          <a:xfrm rot="866236">
            <a:off x="5949910" y="1285860"/>
            <a:ext cx="3194090" cy="2419333"/>
          </a:xfrm>
          <a:prstGeom prst="rect">
            <a:avLst/>
          </a:prstGeom>
          <a:noFill/>
          <a:effectLst>
            <a:reflection blurRad="6350" stA="50000" endA="300" endPos="55500" dist="50800" dir="5400000" sy="-100000" algn="bl" rotWithShape="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357166"/>
            <a:ext cx="5786478" cy="6858048"/>
          </a:xfrm>
        </p:spPr>
        <p:txBody>
          <a:bodyPr>
            <a:normAutofit fontScale="85000" lnSpcReduction="20000"/>
          </a:bodyPr>
          <a:lstStyle/>
          <a:p>
            <a:r>
              <a:rPr lang="ru-RU" b="1" dirty="0" smtClean="0">
                <a:solidFill>
                  <a:schemeClr val="bg1"/>
                </a:solidFill>
              </a:rPr>
              <a:t>У человека переход от жизни к смерти связан с расстройством обмена веществ — следствие нарушения окислительных процессов на субклеточном и молекулярном уровнях. На уровне организма это, прежде всего, угасание основных жизненно важных функций – кровообращения, дыхания, психики и нервной системы. Длительность процесса перехода от жизни к смерти — умирания — может колебаться в широких пределах. Иногда смерть наступает очень быстро, в течение секунд или минут, в других случаях умирание происходит медленно и продолжается в течение десятков минут или нескольких часов.</a:t>
            </a:r>
          </a:p>
          <a:p>
            <a:r>
              <a:rPr lang="ru-RU" dirty="0" smtClean="0"/>
              <a:t/>
            </a:r>
            <a:br>
              <a:rPr lang="ru-RU" dirty="0" smtClean="0"/>
            </a:br>
            <a:endParaRPr lang="ru-RU" dirty="0"/>
          </a:p>
        </p:txBody>
      </p:sp>
      <p:pic>
        <p:nvPicPr>
          <p:cNvPr id="39938" name="Picture 2" descr="http://i363.photobucket.com/albums/oo74/andymouse171984/AG-PhotoCollection-4022-1.jpg"/>
          <p:cNvPicPr>
            <a:picLocks noChangeAspect="1" noChangeArrowheads="1"/>
          </p:cNvPicPr>
          <p:nvPr/>
        </p:nvPicPr>
        <p:blipFill>
          <a:blip r:embed="rId3" cstate="print"/>
          <a:srcRect/>
          <a:stretch>
            <a:fillRect/>
          </a:stretch>
        </p:blipFill>
        <p:spPr bwMode="auto">
          <a:xfrm>
            <a:off x="5643570" y="357166"/>
            <a:ext cx="3333731" cy="2500298"/>
          </a:xfrm>
          <a:prstGeom prst="rect">
            <a:avLst/>
          </a:prstGeom>
          <a:noFill/>
        </p:spPr>
      </p:pic>
      <p:pic>
        <p:nvPicPr>
          <p:cNvPr id="39940" name="Picture 4" descr="http://www.sinqeriteti.com/web/wp-content/uploads/mjeku...jpg"/>
          <p:cNvPicPr>
            <a:picLocks noChangeAspect="1" noChangeArrowheads="1"/>
          </p:cNvPicPr>
          <p:nvPr/>
        </p:nvPicPr>
        <p:blipFill>
          <a:blip r:embed="rId4" cstate="print"/>
          <a:srcRect/>
          <a:stretch>
            <a:fillRect/>
          </a:stretch>
        </p:blipFill>
        <p:spPr bwMode="auto">
          <a:xfrm>
            <a:off x="5857884" y="3786190"/>
            <a:ext cx="3075146" cy="214314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428604"/>
            <a:ext cx="5643570" cy="6143644"/>
          </a:xfrm>
        </p:spPr>
        <p:txBody>
          <a:bodyPr>
            <a:normAutofit fontScale="92500" lnSpcReduction="10000"/>
          </a:bodyPr>
          <a:lstStyle/>
          <a:p>
            <a:r>
              <a:rPr lang="ru-RU" b="1" dirty="0" smtClean="0">
                <a:solidFill>
                  <a:schemeClr val="bg1"/>
                </a:solidFill>
              </a:rPr>
              <a:t>Терминальное состояние – </a:t>
            </a:r>
            <a:r>
              <a:rPr lang="ru-RU" b="1" dirty="0" err="1" smtClean="0">
                <a:solidFill>
                  <a:schemeClr val="bg1"/>
                </a:solidFill>
              </a:rPr>
              <a:t>состояние</a:t>
            </a:r>
            <a:r>
              <a:rPr lang="ru-RU" b="1" dirty="0" smtClean="0">
                <a:solidFill>
                  <a:schemeClr val="bg1"/>
                </a:solidFill>
              </a:rPr>
              <a:t>, когда отсутствует дыхание, кровообращение и не обеспечивается потребность организма в кислороде (процесс угасания функций организма или умирание). Терминальное состояние может развиться при остром инфаркте миокарда, массивной кровопотере, удушении, утоплении, поражении электрическим током и т. д.</a:t>
            </a:r>
          </a:p>
          <a:p>
            <a:r>
              <a:rPr lang="ru-RU" b="1" dirty="0" smtClean="0">
                <a:solidFill>
                  <a:schemeClr val="bg1"/>
                </a:solidFill>
              </a:rPr>
              <a:t>Изучением вопросов умирания и смерти занимается наука, называемая танатологией.</a:t>
            </a:r>
          </a:p>
          <a:p>
            <a:endParaRPr lang="ru-RU" dirty="0"/>
          </a:p>
        </p:txBody>
      </p:sp>
      <p:pic>
        <p:nvPicPr>
          <p:cNvPr id="38914" name="Picture 2" descr="http://blogs.pravostok.ru/diaconia/files/2012/06/%D0%A0%D0%B8%D1%81%D1%83%D0%BD%D0%BE%D0%BA411.jpg"/>
          <p:cNvPicPr>
            <a:picLocks noChangeAspect="1" noChangeArrowheads="1"/>
          </p:cNvPicPr>
          <p:nvPr/>
        </p:nvPicPr>
        <p:blipFill>
          <a:blip r:embed="rId2" cstate="print"/>
          <a:srcRect/>
          <a:stretch>
            <a:fillRect/>
          </a:stretch>
        </p:blipFill>
        <p:spPr bwMode="auto">
          <a:xfrm rot="529656">
            <a:off x="5645074" y="598753"/>
            <a:ext cx="3334131" cy="2405056"/>
          </a:xfrm>
          <a:prstGeom prst="rect">
            <a:avLst/>
          </a:prstGeom>
          <a:noFill/>
          <a:effectLst>
            <a:reflection blurRad="6350" stA="50000" endA="300" endPos="55500" dist="50800" dir="5400000" sy="-100000" algn="bl" rotWithShape="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428604"/>
            <a:ext cx="5686436" cy="6429396"/>
          </a:xfrm>
        </p:spPr>
        <p:txBody>
          <a:bodyPr>
            <a:normAutofit fontScale="85000" lnSpcReduction="20000"/>
          </a:bodyPr>
          <a:lstStyle/>
          <a:p>
            <a:r>
              <a:rPr lang="ru-RU" b="1" dirty="0" smtClean="0">
                <a:solidFill>
                  <a:schemeClr val="bg1"/>
                </a:solidFill>
              </a:rPr>
              <a:t>Начальной стадией умирания считается </a:t>
            </a:r>
            <a:r>
              <a:rPr lang="ru-RU" b="1" dirty="0" err="1" smtClean="0">
                <a:solidFill>
                  <a:schemeClr val="bg1"/>
                </a:solidFill>
              </a:rPr>
              <a:t>предагональное</a:t>
            </a:r>
            <a:r>
              <a:rPr lang="ru-RU" b="1" dirty="0" smtClean="0">
                <a:solidFill>
                  <a:schemeClr val="bg1"/>
                </a:solidFill>
              </a:rPr>
              <a:t> состояние, характеризующееся выраженными расстройствами кровообращения и дыхания. Длительность этого состояния может быть различной — от нескольких часов до нескольких дней.</a:t>
            </a:r>
          </a:p>
          <a:p>
            <a:r>
              <a:rPr lang="ru-RU" b="1" dirty="0" smtClean="0">
                <a:solidFill>
                  <a:schemeClr val="bg1"/>
                </a:solidFill>
              </a:rPr>
              <a:t>Следующая стадия умирания - терминальная пауза. Она характеризуется внезапной остановкой дыхания, резким угнетением деятельности сердца, угасанием биоэлектрической активности головного мозга, угасанием </a:t>
            </a:r>
            <a:r>
              <a:rPr lang="ru-RU" b="1" dirty="0" err="1" smtClean="0">
                <a:solidFill>
                  <a:schemeClr val="bg1"/>
                </a:solidFill>
              </a:rPr>
              <a:t>роговичных</a:t>
            </a:r>
            <a:r>
              <a:rPr lang="ru-RU" b="1" dirty="0" smtClean="0">
                <a:solidFill>
                  <a:schemeClr val="bg1"/>
                </a:solidFill>
              </a:rPr>
              <a:t> и других рефлексов. Продолжительность терминальной паузы от нескольких секунд до 4 минут.</a:t>
            </a:r>
          </a:p>
          <a:p>
            <a:endParaRPr lang="ru-RU" b="1" dirty="0">
              <a:solidFill>
                <a:schemeClr val="bg1"/>
              </a:solidFill>
            </a:endParaRPr>
          </a:p>
        </p:txBody>
      </p:sp>
      <p:pic>
        <p:nvPicPr>
          <p:cNvPr id="35842" name="Picture 2" descr="http://www.conparticipacion.mx/server_mx/images/Noticias/130614-n4.png"/>
          <p:cNvPicPr>
            <a:picLocks noChangeAspect="1" noChangeArrowheads="1"/>
          </p:cNvPicPr>
          <p:nvPr/>
        </p:nvPicPr>
        <p:blipFill>
          <a:blip r:embed="rId2" cstate="print"/>
          <a:srcRect/>
          <a:stretch>
            <a:fillRect/>
          </a:stretch>
        </p:blipFill>
        <p:spPr bwMode="auto">
          <a:xfrm rot="698188">
            <a:off x="5662499" y="447200"/>
            <a:ext cx="3267728" cy="2452683"/>
          </a:xfrm>
          <a:prstGeom prst="rect">
            <a:avLst/>
          </a:prstGeom>
          <a:noFill/>
          <a:effectLst>
            <a:reflection blurRad="6350" stA="50000" endA="300" endPos="55500" dist="50800" dir="5400000" sy="-100000" algn="bl" rotWithShape="0"/>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251</TotalTime>
  <Words>869</Words>
  <Application>Microsoft Office PowerPoint</Application>
  <PresentationFormat>Экран (4:3)</PresentationFormat>
  <Paragraphs>63</Paragraphs>
  <Slides>25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Апекс</vt:lpstr>
      <vt:lpstr>Биоэтические проблемы жизни, умирания, реанимации и смерти. ЭВТАНАЗИЯ    Перепеченова ксения  астрахань</vt:lpstr>
      <vt:lpstr>    Биоэтика - это совокупность принципов, предупреждающих о негативных последствиях биомедицинских технологий не только для человека, но и для общества в целом. </vt:lpstr>
      <vt:lpstr>  Жизнь и смерть – это, очевидно, самые фундаментальные антиномии человеческого бытия, затрагивающие в то же время каждое живое существо в своей вечной, неумолимой дилемме. Отсюда и глубинное желание осмыслить феномен жизни и смерти в различных ракурсах – философском, естественнонаучном, культурологическом, правовом, а в настоящее время и в биоэтическом измерении, предусматривающем исследование проблем начала и конца человеческой жизни (зачатия, абортов, эвтаназии и т.д.). </vt:lpstr>
      <vt:lpstr>  Осмысливая феномен жизни, мы говорим о возникновении жизни на Земле, возникновении человеческой жизни, описываем жизнь в таких дескрипциях, как «рисковать жизнью», «давать жизнь», «спасти жизнь», «между жизнью и смертью», «отдавать жизнь за кого-то», «право жизни и смерти», «положить жизнь за кого-то», «не от веселой жизни» и т.д.</vt:lpstr>
      <vt:lpstr>В нашей культуре эта тема до недавнего времени была запретной. В тоталитарном обществе, где в пыточных подвалах и огненных печах исчезали миллионы людей, не смолкала здравица жизни. Само понимание смерти в общественном сознании в условиях тоталитаризма обретало скорее языческий, нежели христианский, смысл. Сейчас тема смерти перестала быть запретной и всё чаще занимает умы философов, культурологов, психологов. </vt:lpstr>
      <vt:lpstr>Умирание</vt:lpstr>
      <vt:lpstr>Слайд 7</vt:lpstr>
      <vt:lpstr>Слайд 8</vt:lpstr>
      <vt:lpstr>Слайд 9</vt:lpstr>
      <vt:lpstr>Слайд 10</vt:lpstr>
      <vt:lpstr>Слайд 11</vt:lpstr>
      <vt:lpstr>Слайд 12</vt:lpstr>
      <vt:lpstr>Реанимация</vt:lpstr>
      <vt:lpstr>Слайд 14</vt:lpstr>
      <vt:lpstr>Смерть</vt:lpstr>
      <vt:lpstr>Слайд 16</vt:lpstr>
      <vt:lpstr>Слайд 17</vt:lpstr>
      <vt:lpstr>Слайд 18</vt:lpstr>
      <vt:lpstr>Эвтаназия: история проблемы</vt:lpstr>
      <vt:lpstr>Эвтаназия: история проблемы</vt:lpstr>
      <vt:lpstr>Слайд 21</vt:lpstr>
      <vt:lpstr>Слайд 22</vt:lpstr>
      <vt:lpstr>Слайд 23</vt:lpstr>
      <vt:lpstr>Эвтаназия: история проблемы</vt:lpstr>
      <vt:lpstr>Слайд 25</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Биоэтические проблемы жизни, умирания, реанимации и смерти.</dc:title>
  <dc:creator>SamLab.ws</dc:creator>
  <cp:lastModifiedBy>SamLab.ws</cp:lastModifiedBy>
  <cp:revision>16</cp:revision>
  <dcterms:created xsi:type="dcterms:W3CDTF">2014-04-22T12:46:11Z</dcterms:created>
  <dcterms:modified xsi:type="dcterms:W3CDTF">2015-03-27T14:22:20Z</dcterms:modified>
</cp:coreProperties>
</file>