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4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3" r:id="rId20"/>
    <p:sldId id="276" r:id="rId21"/>
    <p:sldId id="277" r:id="rId22"/>
    <p:sldId id="278" r:id="rId23"/>
    <p:sldId id="280" r:id="rId24"/>
    <p:sldId id="281" r:id="rId25"/>
    <p:sldId id="290" r:id="rId26"/>
    <p:sldId id="314" r:id="rId27"/>
    <p:sldId id="311" r:id="rId28"/>
    <p:sldId id="315" r:id="rId29"/>
    <p:sldId id="316" r:id="rId30"/>
    <p:sldId id="317" r:id="rId31"/>
    <p:sldId id="294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00" r:id="rId42"/>
    <p:sldId id="30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24"/>
    <a:srgbClr val="CDFB8F"/>
    <a:srgbClr val="006600"/>
    <a:srgbClr val="BAFE8C"/>
    <a:srgbClr val="8FFBB0"/>
    <a:srgbClr val="E3F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184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8D833-D082-41FA-9398-E4DACA41EFA5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A7280-A733-4EAF-AF30-88753A0ED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77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7280-A733-4EAF-AF30-88753A0EDAE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83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5CC246-8BBB-4958-8F37-D5FCE20707F2}" type="slidenum">
              <a:rPr lang="ru-RU" smtClean="0"/>
              <a:pPr eaLnBrk="1" hangingPunct="1"/>
              <a:t>30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7280-A733-4EAF-AF30-88753A0EDAE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83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7280-A733-4EAF-AF30-88753A0EDAE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83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7280-A733-4EAF-AF30-88753A0EDAE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83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7280-A733-4EAF-AF30-88753A0EDAE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83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7280-A733-4EAF-AF30-88753A0EDAE8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83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A7280-A733-4EAF-AF30-88753A0EDAE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83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5CC246-8BBB-4958-8F37-D5FCE20707F2}" type="slidenum">
              <a:rPr lang="ru-RU" smtClean="0"/>
              <a:pPr eaLnBrk="1" hangingPunct="1"/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>
              <a:latin typeface="Arial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5CC246-8BBB-4958-8F37-D5FCE20707F2}" type="slidenum">
              <a:rPr lang="ru-RU" smtClean="0"/>
              <a:pPr eaLnBrk="1" hangingPunct="1"/>
              <a:t>29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3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2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650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19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100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0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88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42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5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20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266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AFE8C">
                <a:alpha val="50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C4D7B-8EF2-46EB-8D50-B8A01A5A6D6B}" type="datetimeFigureOut">
              <a:rPr lang="ru-RU" smtClean="0"/>
              <a:t>27.08.2016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FBD61-F2A7-468B-B57C-82C0FAF20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09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4"/>
          <p:cNvSpPr txBox="1">
            <a:spLocks/>
          </p:cNvSpPr>
          <p:nvPr/>
        </p:nvSpPr>
        <p:spPr>
          <a:xfrm>
            <a:off x="440258" y="47718"/>
            <a:ext cx="8308206" cy="3599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800" kern="1200" cap="all" spc="-8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defRPr/>
            </a:pPr>
            <a:r>
              <a:rPr lang="ru-RU" sz="4900" b="1" kern="0" cap="none" spc="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Экономика</a:t>
            </a:r>
          </a:p>
          <a:p>
            <a:pPr algn="ctr">
              <a:spcBef>
                <a:spcPts val="0"/>
              </a:spcBef>
              <a:defRPr/>
            </a:pPr>
            <a:endParaRPr lang="ru-RU" sz="1800" kern="0" cap="none" spc="0" dirty="0" smtClean="0">
              <a:solidFill>
                <a:srgbClr val="3E3D2D">
                  <a:lumMod val="50000"/>
                </a:srgbClr>
              </a:solidFill>
            </a:endParaRPr>
          </a:p>
        </p:txBody>
      </p:sp>
      <p:sp>
        <p:nvSpPr>
          <p:cNvPr id="7" name="Подзаголовок 4"/>
          <p:cNvSpPr txBox="1">
            <a:spLocks noGrp="1"/>
          </p:cNvSpPr>
          <p:nvPr>
            <p:ph type="subTitle" idx="1"/>
          </p:nvPr>
        </p:nvSpPr>
        <p:spPr>
          <a:xfrm>
            <a:off x="144016" y="4005064"/>
            <a:ext cx="8820472" cy="2304256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>
                <a:ln>
                  <a:noFill/>
                </a:ln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/>
                <a:ea typeface="+mn-ea"/>
                <a:cs typeface="+mn-cs"/>
              </a:rPr>
              <a:t>Тема </a:t>
            </a: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"/>
                <a:ea typeface="+mn-ea"/>
                <a:cs typeface="+mn-cs"/>
              </a:rPr>
              <a:t>5. </a:t>
            </a:r>
          </a:p>
          <a:p>
            <a:pPr marL="0" lvl="0" indent="0" algn="ctr">
              <a:buClr>
                <a:srgbClr val="94C600"/>
              </a:buClr>
              <a:buNone/>
              <a:defRPr/>
            </a:pPr>
            <a:r>
              <a:rPr lang="ru-RU" sz="5000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рыночного хозяйства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276958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27384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Деформированный рынок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развитый тип хозяйства, для которого характерно подавление рыночных отношений. Существует </a:t>
            </a:r>
            <a:r>
              <a:rPr lang="ru-RU" sz="2400" dirty="0"/>
              <a:t>в условиях команд­но-административной системы </a:t>
            </a:r>
            <a:r>
              <a:rPr lang="ru-RU" sz="2400" dirty="0" smtClean="0"/>
              <a:t>хозяйства.</a:t>
            </a:r>
          </a:p>
          <a:p>
            <a:endParaRPr lang="ru-RU" sz="1000" dirty="0"/>
          </a:p>
          <a:p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черты:</a:t>
            </a:r>
          </a:p>
          <a:p>
            <a:endParaRPr lang="ru-RU" sz="10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/>
              <a:t>высокий уровень общественного </a:t>
            </a:r>
            <a:r>
              <a:rPr lang="ru-RU" sz="2200" dirty="0"/>
              <a:t>разделения </a:t>
            </a:r>
            <a:r>
              <a:rPr lang="ru-RU" sz="2200" dirty="0" smtClean="0"/>
              <a:t>труда и развития производительных сил;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/>
              <a:t>отсутствие </a:t>
            </a:r>
            <a:r>
              <a:rPr lang="ru-RU" sz="2200" dirty="0"/>
              <a:t>многооб­разных форм хозяйствования, основанных на различных формах собственности</a:t>
            </a:r>
            <a:r>
              <a:rPr lang="ru-RU" sz="2200" dirty="0" smtClean="0"/>
              <a:t>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/>
              <a:t>подавление предпринимательской свободы и, как следствие, пониженная заинтересованность в результатах производства;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/>
              <a:t>немобильность факто­ров </a:t>
            </a:r>
            <a:r>
              <a:rPr lang="ru-RU" sz="2200" dirty="0"/>
              <a:t>производства; </a:t>
            </a:r>
            <a:endParaRPr lang="ru-RU" sz="22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/>
              <a:t>несбалансированность спроса и </a:t>
            </a:r>
            <a:r>
              <a:rPr lang="ru-RU" sz="2200" dirty="0" smtClean="0"/>
              <a:t>предложения и, как следствие, возникновение дефицита потребительских товаров;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/>
              <a:t>монополизм производителя;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/>
              <a:t>преимущественно административные методы решения экономических проблем.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9282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6818"/>
            <a:ext cx="8563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черты современного рынка: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764704"/>
            <a:ext cx="864096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достаточно высокий уровень развития потребностей и способов их удовлетворения; 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мобильность факторов производства, особенно капитала;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разнообразие организационных форм деятельности, основанных преимущественно на частной собственности;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экономическая свобода хозяйствующих субъектов;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стремление хозяйствующих субъектов к эффективной деятельности на основе самоокупаемости, к максимизации выгоды;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/>
              <a:t>правовое регулирование рыночных отношений, развитие договорных отношений;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ответственность  хоз. </a:t>
            </a:r>
            <a:r>
              <a:rPr lang="ru-RU" sz="2200" dirty="0"/>
              <a:t>субъектов за характер своей деятельности</a:t>
            </a:r>
            <a:r>
              <a:rPr lang="ru-RU" sz="2200" dirty="0" smtClean="0"/>
              <a:t>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активное развитие рыночной инфраструктуры;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активное развитие неценовой конкуренции;</a:t>
            </a:r>
            <a:endParaRPr lang="ru-RU" sz="2200" dirty="0"/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регулирующая роль государства;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dirty="0" smtClean="0"/>
              <a:t>повышение роли государства как хозяйствующего субъекта и др.</a:t>
            </a:r>
          </a:p>
          <a:p>
            <a:endParaRPr lang="ru-RU" sz="500" i="1" dirty="0" smtClean="0"/>
          </a:p>
          <a:p>
            <a:r>
              <a:rPr lang="ru-RU" sz="2600" i="1" dirty="0" smtClean="0"/>
              <a:t>В каждой стране (и даже регионе) данные черты могут проявляться в различной степени.</a:t>
            </a:r>
            <a:endParaRPr lang="ru-RU" sz="22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3524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6818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рынка: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02905"/>
            <a:ext cx="864096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ru-RU" sz="25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Регулирующая</a:t>
            </a:r>
            <a:r>
              <a:rPr lang="ru-RU" sz="2500" dirty="0" smtClean="0"/>
              <a:t>: согласование производства и потребления, спроса и предложения, сбалансированность экономики по отраслям, регионам, видам деятельности и т.д.;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5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Ценообразующая</a:t>
            </a:r>
            <a:r>
              <a:rPr lang="ru-RU" sz="2500" dirty="0" smtClean="0"/>
              <a:t>: установление цен посредством взаимодействия спроса и предложения; 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5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Стимулирующая</a:t>
            </a:r>
            <a:r>
              <a:rPr lang="ru-RU" sz="2500" dirty="0" smtClean="0"/>
              <a:t>: стремление производить больше, а тратить ресурсов – меньше;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5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Информационная</a:t>
            </a:r>
            <a:r>
              <a:rPr lang="ru-RU" sz="2500" dirty="0" smtClean="0"/>
              <a:t>: информирование участников об объемах спроса и предложения, о количестве, качестве, ассортименте товаров, затратах на их производство;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5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Посредническая</a:t>
            </a:r>
            <a:r>
              <a:rPr lang="ru-RU" sz="2500" dirty="0" smtClean="0"/>
              <a:t>: обмен результатами труда обособленных производителей;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5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Санирующая</a:t>
            </a:r>
            <a:r>
              <a:rPr lang="ru-RU" sz="2500" dirty="0" smtClean="0"/>
              <a:t>: очищение экономики от слабых, неэффективных хозяйственных единиц, структур. </a:t>
            </a:r>
            <a:endParaRPr lang="ru-RU" sz="24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4058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6818"/>
            <a:ext cx="85638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Субъекты (участники) рынка – </a:t>
            </a:r>
            <a:r>
              <a:rPr lang="ru-RU" sz="2600" dirty="0" smtClean="0"/>
              <a:t>совокупность продавцов и покупателей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33637"/>
              </p:ext>
            </p:extLst>
          </p:nvPr>
        </p:nvGraphicFramePr>
        <p:xfrm>
          <a:off x="154211" y="1340767"/>
          <a:ext cx="8810277" cy="5266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7303"/>
                <a:gridCol w="3444710"/>
                <a:gridCol w="3268264"/>
              </a:tblGrid>
              <a:tr h="3341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Субъекты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Что продают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Что покупают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8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Физические лица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Рабочую силу, </a:t>
                      </a:r>
                      <a:r>
                        <a:rPr lang="ru-RU" sz="1800" dirty="0" smtClean="0">
                          <a:effectLst/>
                        </a:rPr>
                        <a:t>сбережения, товары </a:t>
                      </a:r>
                      <a:r>
                        <a:rPr lang="ru-RU" sz="1800" dirty="0">
                          <a:effectLst/>
                        </a:rPr>
                        <a:t>и услуги, интеллектуальную собственность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Потребительские товары и услуги, недвижимость, ценные бумаги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8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Юридические лица 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Товары и услуги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Факторы производства, ценные бумаги, интеллектуальную собственность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97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Государство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Землю и природные ресурсы, объекты недвижимости, услуги государственных предприятий, организаций и учреждений, государственные ценные бумаги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Разнообразные товары и услуги, интеллектуальную собственность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3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Зарубежные хозяйствующие субъекты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Факторы производства, товары и услуги, интеллектуальную собственность, ценные бумаги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Факторы производства, товары и услуги, интеллектуальную собственность, ценные бумаги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174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 рынка –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02905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071895"/>
            <a:ext cx="8447613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000000"/>
                </a:solidFill>
              </a:rPr>
              <a:t>- совокупность результатов хозяйственной деятельности людей, созданных (произведенных) с целью обмена (продажи). </a:t>
            </a:r>
          </a:p>
          <a:p>
            <a:pPr marL="457200" lvl="0" indent="-457200">
              <a:buFontTx/>
              <a:buChar char="-"/>
            </a:pPr>
            <a:endParaRPr lang="ru-RU" sz="2600" dirty="0">
              <a:solidFill>
                <a:srgbClr val="000000"/>
              </a:solidFill>
            </a:endParaRPr>
          </a:p>
          <a:p>
            <a:pPr lvl="0"/>
            <a:r>
              <a:rPr lang="ru-RU" sz="2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Объектами рынка выступают</a:t>
            </a:r>
            <a:r>
              <a:rPr lang="ru-RU" sz="2600" dirty="0" smtClean="0">
                <a:solidFill>
                  <a:srgbClr val="000000"/>
                </a:solidFill>
              </a:rPr>
              <a:t>: товары, услуги, факторы производства, денежные средства, ценные бумаги, объекты интеллектуальной собственности, информация и т.д.  </a:t>
            </a:r>
            <a:endParaRPr lang="ru-RU" sz="2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13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4624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Рыночный кругооборот –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902905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64704"/>
            <a:ext cx="84476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000000"/>
                </a:solidFill>
              </a:rPr>
              <a:t>- совокупность взаимосвязей между субъектами и объектами рынка, взятых в непрерывном движении. </a:t>
            </a:r>
          </a:p>
        </p:txBody>
      </p:sp>
      <p:grpSp>
        <p:nvGrpSpPr>
          <p:cNvPr id="8" name="Group 1"/>
          <p:cNvGrpSpPr>
            <a:grpSpLocks noChangeAspect="1"/>
          </p:cNvGrpSpPr>
          <p:nvPr/>
        </p:nvGrpSpPr>
        <p:grpSpPr bwMode="auto">
          <a:xfrm>
            <a:off x="251520" y="1964332"/>
            <a:ext cx="8231589" cy="4344988"/>
            <a:chOff x="2486" y="8245"/>
            <a:chExt cx="6011" cy="3048"/>
          </a:xfrm>
        </p:grpSpPr>
        <p:sp useBgFill="1">
          <p:nvSpPr>
            <p:cNvPr id="33" name="Text Box 9"/>
            <p:cNvSpPr txBox="1">
              <a:spLocks noChangeArrowheads="1"/>
            </p:cNvSpPr>
            <p:nvPr/>
          </p:nvSpPr>
          <p:spPr bwMode="auto">
            <a:xfrm>
              <a:off x="3777" y="9980"/>
              <a:ext cx="1211" cy="430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000" dirty="0" smtClean="0">
                  <a:cs typeface="Times New Roman" pitchFamily="18" charset="0"/>
                </a:rPr>
                <a:t>Потребитель-</a:t>
              </a:r>
              <a:r>
                <a:rPr lang="ru-RU" sz="2000" dirty="0" err="1" smtClean="0">
                  <a:cs typeface="Times New Roman" pitchFamily="18" charset="0"/>
                </a:rPr>
                <a:t>ские</a:t>
              </a:r>
              <a:r>
                <a:rPr lang="ru-RU" sz="2000" dirty="0" smtClean="0">
                  <a:cs typeface="Times New Roman" pitchFamily="18" charset="0"/>
                </a:rPr>
                <a:t> расходы</a:t>
              </a:r>
              <a:endParaRPr lang="ru-RU" sz="2000" dirty="0"/>
            </a:p>
          </p:txBody>
        </p:sp>
        <p:sp useBgFill="1"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6482" y="8919"/>
              <a:ext cx="1302" cy="656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000" dirty="0" err="1" smtClean="0"/>
                <a:t>Инвестицион-ные</a:t>
              </a:r>
              <a:r>
                <a:rPr lang="ru-RU" sz="2000" dirty="0" smtClean="0"/>
                <a:t> расходы</a:t>
              </a:r>
              <a:endParaRPr lang="ru-RU" sz="2000" dirty="0"/>
            </a:p>
          </p:txBody>
        </p:sp>
        <p:sp useBgFill="1"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3590" y="8885"/>
              <a:ext cx="1309" cy="611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000" dirty="0" smtClean="0">
                  <a:cs typeface="Times New Roman" pitchFamily="18" charset="0"/>
                </a:rPr>
                <a:t>Плата за ресурсы: з/п, %, рента </a:t>
              </a:r>
              <a:endParaRPr lang="ru-RU" sz="2000" dirty="0"/>
            </a:p>
          </p:txBody>
        </p:sp>
        <p:sp>
          <p:nvSpPr>
            <p:cNvPr id="9" name="AutoShape 34"/>
            <p:cNvSpPr>
              <a:spLocks noChangeAspect="1" noChangeArrowheads="1" noTextEdit="1"/>
            </p:cNvSpPr>
            <p:nvPr/>
          </p:nvSpPr>
          <p:spPr bwMode="auto">
            <a:xfrm>
              <a:off x="2486" y="8245"/>
              <a:ext cx="6011" cy="3048"/>
            </a:xfrm>
            <a:prstGeom prst="rect">
              <a:avLst/>
            </a:prstGeom>
            <a:noFill/>
            <a:ln w="317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33"/>
            <p:cNvSpPr txBox="1">
              <a:spLocks noChangeArrowheads="1"/>
            </p:cNvSpPr>
            <p:nvPr/>
          </p:nvSpPr>
          <p:spPr bwMode="auto">
            <a:xfrm>
              <a:off x="7332" y="9337"/>
              <a:ext cx="1165" cy="840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/>
            </a:p>
          </p:txBody>
        </p:sp>
        <p:sp>
          <p:nvSpPr>
            <p:cNvPr id="11" name="Oval 32"/>
            <p:cNvSpPr>
              <a:spLocks noChangeArrowheads="1"/>
            </p:cNvSpPr>
            <p:nvPr/>
          </p:nvSpPr>
          <p:spPr bwMode="auto">
            <a:xfrm>
              <a:off x="4924" y="8295"/>
              <a:ext cx="1461" cy="1313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" name="Text Box 31"/>
            <p:cNvSpPr txBox="1">
              <a:spLocks noChangeArrowheads="1"/>
            </p:cNvSpPr>
            <p:nvPr/>
          </p:nvSpPr>
          <p:spPr bwMode="auto">
            <a:xfrm>
              <a:off x="5062" y="8649"/>
              <a:ext cx="1162" cy="5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b="1">
                  <a:solidFill>
                    <a:srgbClr val="0000CC"/>
                  </a:solidFill>
                  <a:cs typeface="Times New Roman" pitchFamily="18" charset="0"/>
                </a:rPr>
                <a:t>Рынок </a:t>
              </a:r>
              <a:endParaRPr lang="ru-RU" sz="2400">
                <a:solidFill>
                  <a:srgbClr val="0000CC"/>
                </a:solidFill>
              </a:endParaRPr>
            </a:p>
            <a:p>
              <a:pPr algn="ctr"/>
              <a:r>
                <a:rPr lang="ru-RU" sz="2400" b="1">
                  <a:solidFill>
                    <a:srgbClr val="0000CC"/>
                  </a:solidFill>
                  <a:cs typeface="Times New Roman" pitchFamily="18" charset="0"/>
                </a:rPr>
                <a:t>ресурсов</a:t>
              </a:r>
              <a:endParaRPr lang="ru-RU" sz="2400">
                <a:solidFill>
                  <a:srgbClr val="0000CC"/>
                </a:solidFill>
              </a:endParaRPr>
            </a:p>
          </p:txBody>
        </p:sp>
        <p:sp>
          <p:nvSpPr>
            <p:cNvPr id="13" name="Line 30"/>
            <p:cNvSpPr>
              <a:spLocks noChangeShapeType="1"/>
            </p:cNvSpPr>
            <p:nvPr/>
          </p:nvSpPr>
          <p:spPr bwMode="auto">
            <a:xfrm flipV="1">
              <a:off x="6385" y="8788"/>
              <a:ext cx="1848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Oval 29"/>
            <p:cNvSpPr>
              <a:spLocks noChangeArrowheads="1"/>
            </p:cNvSpPr>
            <p:nvPr/>
          </p:nvSpPr>
          <p:spPr bwMode="auto">
            <a:xfrm>
              <a:off x="4851" y="10012"/>
              <a:ext cx="1461" cy="1263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5" name="Line 27"/>
            <p:cNvSpPr>
              <a:spLocks noChangeShapeType="1"/>
            </p:cNvSpPr>
            <p:nvPr/>
          </p:nvSpPr>
          <p:spPr bwMode="auto">
            <a:xfrm>
              <a:off x="8233" y="8788"/>
              <a:ext cx="10" cy="54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26"/>
            <p:cNvSpPr>
              <a:spLocks noChangeShapeType="1"/>
            </p:cNvSpPr>
            <p:nvPr/>
          </p:nvSpPr>
          <p:spPr bwMode="auto">
            <a:xfrm flipV="1">
              <a:off x="7992" y="8923"/>
              <a:ext cx="1" cy="413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5"/>
            <p:cNvSpPr>
              <a:spLocks noChangeShapeType="1"/>
            </p:cNvSpPr>
            <p:nvPr/>
          </p:nvSpPr>
          <p:spPr bwMode="auto">
            <a:xfrm flipH="1" flipV="1">
              <a:off x="6301" y="10490"/>
              <a:ext cx="1692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4"/>
            <p:cNvSpPr>
              <a:spLocks noChangeShapeType="1"/>
            </p:cNvSpPr>
            <p:nvPr/>
          </p:nvSpPr>
          <p:spPr bwMode="auto">
            <a:xfrm flipH="1">
              <a:off x="8005" y="10177"/>
              <a:ext cx="1" cy="31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 flipV="1">
              <a:off x="8244" y="10164"/>
              <a:ext cx="0" cy="55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 flipV="1">
              <a:off x="3261" y="10489"/>
              <a:ext cx="1589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7364" y="9629"/>
              <a:ext cx="1032" cy="2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indent="252413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b="1">
                  <a:solidFill>
                    <a:srgbClr val="0000CC"/>
                  </a:solidFill>
                  <a:cs typeface="Times New Roman" pitchFamily="18" charset="0"/>
                </a:rPr>
                <a:t>Фирмы</a:t>
              </a:r>
              <a:endParaRPr lang="ru-RU" sz="2400">
                <a:solidFill>
                  <a:srgbClr val="0000CC"/>
                </a:solidFill>
              </a:endParaRPr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486" y="9315"/>
              <a:ext cx="1291" cy="908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 flipV="1">
              <a:off x="6385" y="8922"/>
              <a:ext cx="1607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 flipV="1">
              <a:off x="6301" y="10713"/>
              <a:ext cx="1942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17"/>
            <p:cNvSpPr>
              <a:spLocks noChangeShapeType="1"/>
            </p:cNvSpPr>
            <p:nvPr/>
          </p:nvSpPr>
          <p:spPr bwMode="auto">
            <a:xfrm flipH="1">
              <a:off x="3271" y="8922"/>
              <a:ext cx="165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>
              <a:off x="2984" y="8744"/>
              <a:ext cx="2004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15"/>
            <p:cNvSpPr>
              <a:spLocks noChangeShapeType="1"/>
            </p:cNvSpPr>
            <p:nvPr/>
          </p:nvSpPr>
          <p:spPr bwMode="auto">
            <a:xfrm flipH="1">
              <a:off x="3261" y="8924"/>
              <a:ext cx="10" cy="39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Line 14"/>
            <p:cNvSpPr>
              <a:spLocks noChangeShapeType="1"/>
            </p:cNvSpPr>
            <p:nvPr/>
          </p:nvSpPr>
          <p:spPr bwMode="auto">
            <a:xfrm flipV="1">
              <a:off x="2983" y="8731"/>
              <a:ext cx="1" cy="57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 flipH="1">
              <a:off x="2973" y="10626"/>
              <a:ext cx="1877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12"/>
            <p:cNvSpPr>
              <a:spLocks noChangeShapeType="1"/>
            </p:cNvSpPr>
            <p:nvPr/>
          </p:nvSpPr>
          <p:spPr bwMode="auto">
            <a:xfrm flipV="1">
              <a:off x="2991" y="10214"/>
              <a:ext cx="0" cy="40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11"/>
            <p:cNvSpPr>
              <a:spLocks noChangeShapeType="1"/>
            </p:cNvSpPr>
            <p:nvPr/>
          </p:nvSpPr>
          <p:spPr bwMode="auto">
            <a:xfrm>
              <a:off x="3260" y="10223"/>
              <a:ext cx="1" cy="26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2638" y="9507"/>
              <a:ext cx="1111" cy="5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b="1">
                  <a:solidFill>
                    <a:srgbClr val="0000CC"/>
                  </a:solidFill>
                  <a:cs typeface="Times New Roman" pitchFamily="18" charset="0"/>
                </a:rPr>
                <a:t>Домохо-зяйства</a:t>
              </a:r>
              <a:endParaRPr lang="ru-RU" sz="2400">
                <a:solidFill>
                  <a:srgbClr val="0000CC"/>
                </a:solidFill>
              </a:endParaRPr>
            </a:p>
          </p:txBody>
        </p:sp>
        <p:sp useBgFill="1">
          <p:nvSpPr>
            <p:cNvPr id="34" name="Text Box 8"/>
            <p:cNvSpPr txBox="1">
              <a:spLocks noChangeArrowheads="1"/>
            </p:cNvSpPr>
            <p:nvPr/>
          </p:nvSpPr>
          <p:spPr bwMode="auto">
            <a:xfrm>
              <a:off x="6482" y="10214"/>
              <a:ext cx="1060" cy="21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000" dirty="0" smtClean="0">
                  <a:cs typeface="Times New Roman" pitchFamily="18" charset="0"/>
                </a:rPr>
                <a:t>Выручка</a:t>
              </a:r>
              <a:endParaRPr lang="ru-RU" sz="2000" dirty="0"/>
            </a:p>
          </p:txBody>
        </p:sp>
        <p:sp useBgFill="1"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2991" y="10669"/>
              <a:ext cx="1744" cy="430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200" dirty="0">
                  <a:cs typeface="Times New Roman" pitchFamily="18" charset="0"/>
                </a:rPr>
                <a:t>Потребительские блага</a:t>
              </a:r>
              <a:endParaRPr lang="ru-RU" sz="2200" dirty="0"/>
            </a:p>
          </p:txBody>
        </p:sp>
        <p:sp useBgFill="1">
          <p:nvSpPr>
            <p:cNvPr id="36" name="Text Box 6"/>
            <p:cNvSpPr txBox="1">
              <a:spLocks noChangeArrowheads="1"/>
            </p:cNvSpPr>
            <p:nvPr/>
          </p:nvSpPr>
          <p:spPr bwMode="auto">
            <a:xfrm>
              <a:off x="6426" y="8269"/>
              <a:ext cx="1531" cy="45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dirty="0">
                  <a:cs typeface="Times New Roman" pitchFamily="18" charset="0"/>
                </a:rPr>
                <a:t>Факторы    производства</a:t>
              </a:r>
              <a:endParaRPr lang="ru-RU" sz="2400" dirty="0"/>
            </a:p>
          </p:txBody>
        </p:sp>
        <p:sp useBgFill="1"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3639" y="8413"/>
              <a:ext cx="1058" cy="256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dirty="0">
                  <a:cs typeface="Times New Roman" pitchFamily="18" charset="0"/>
                </a:rPr>
                <a:t>Ресурсы</a:t>
              </a:r>
              <a:endParaRPr lang="ru-RU" sz="2400" dirty="0"/>
            </a:p>
          </p:txBody>
        </p:sp>
        <p:sp useBgFill="1">
          <p:nvSpPr>
            <p:cNvPr id="39" name="Text Box 3"/>
            <p:cNvSpPr txBox="1">
              <a:spLocks noChangeArrowheads="1"/>
            </p:cNvSpPr>
            <p:nvPr/>
          </p:nvSpPr>
          <p:spPr bwMode="auto">
            <a:xfrm>
              <a:off x="6476" y="10821"/>
              <a:ext cx="1717" cy="331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dirty="0">
                  <a:cs typeface="Times New Roman" pitchFamily="18" charset="0"/>
                </a:rPr>
                <a:t>Товары и услуги</a:t>
              </a:r>
              <a:endParaRPr lang="ru-RU" sz="2400" dirty="0"/>
            </a:p>
          </p:txBody>
        </p:sp>
        <p:sp>
          <p:nvSpPr>
            <p:cNvPr id="41" name="Text Box 28"/>
            <p:cNvSpPr txBox="1">
              <a:spLocks noChangeArrowheads="1"/>
            </p:cNvSpPr>
            <p:nvPr/>
          </p:nvSpPr>
          <p:spPr bwMode="auto">
            <a:xfrm>
              <a:off x="5062" y="10265"/>
              <a:ext cx="1010" cy="7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sz="2400" b="1">
                  <a:solidFill>
                    <a:srgbClr val="0000CC"/>
                  </a:solidFill>
                  <a:cs typeface="Times New Roman" pitchFamily="18" charset="0"/>
                </a:rPr>
                <a:t>Рынок</a:t>
              </a:r>
              <a:endParaRPr lang="ru-RU" sz="2400">
                <a:solidFill>
                  <a:srgbClr val="0000CC"/>
                </a:solidFill>
              </a:endParaRPr>
            </a:p>
            <a:p>
              <a:pPr algn="ctr"/>
              <a:r>
                <a:rPr lang="ru-RU" sz="2400" b="1">
                  <a:solidFill>
                    <a:srgbClr val="0000CC"/>
                  </a:solidFill>
                  <a:cs typeface="Times New Roman" pitchFamily="18" charset="0"/>
                </a:rPr>
                <a:t>товаров и услуг</a:t>
              </a:r>
              <a:endParaRPr lang="ru-RU" sz="2400">
                <a:solidFill>
                  <a:srgbClr val="0000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906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Рыночный механизм –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89196"/>
            <a:ext cx="84476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— </a:t>
            </a:r>
            <a:r>
              <a:rPr lang="ru-RU" sz="2400" dirty="0"/>
              <a:t>это механизм взаимосвязи и взаимодействия основных элементов </a:t>
            </a:r>
            <a:r>
              <a:rPr lang="ru-RU" sz="2400" dirty="0" smtClean="0"/>
              <a:t>рынка – </a:t>
            </a:r>
            <a:r>
              <a:rPr lang="ru-RU" sz="2400" b="1" i="1" dirty="0" smtClean="0"/>
              <a:t>спроса</a:t>
            </a:r>
            <a:r>
              <a:rPr lang="ru-RU" sz="2400" b="1" i="1" dirty="0"/>
              <a:t>, предложения, </a:t>
            </a:r>
            <a:r>
              <a:rPr lang="ru-RU" sz="2400" b="1" i="1" dirty="0" smtClean="0"/>
              <a:t>цены</a:t>
            </a:r>
            <a:r>
              <a:rPr lang="ru-RU" sz="2400" b="1" dirty="0" smtClean="0"/>
              <a:t> </a:t>
            </a:r>
            <a:r>
              <a:rPr lang="ru-RU" sz="2400" dirty="0" smtClean="0"/>
              <a:t>– на основе действия объективных рыночных законов.</a:t>
            </a:r>
          </a:p>
          <a:p>
            <a:endParaRPr lang="ru-RU" sz="1000" dirty="0"/>
          </a:p>
          <a:p>
            <a:r>
              <a:rPr lang="ru-RU" sz="2400" dirty="0" smtClean="0"/>
              <a:t>На </a:t>
            </a:r>
            <a:r>
              <a:rPr lang="ru-RU" sz="2400" dirty="0"/>
              <a:t>стороне производства выступает предложение, на стороне потребления — спрос. Эти два </a:t>
            </a:r>
            <a:r>
              <a:rPr lang="ru-RU" sz="2400" dirty="0" smtClean="0"/>
              <a:t>элемента противостоят </a:t>
            </a:r>
            <a:r>
              <a:rPr lang="ru-RU" sz="2400" dirty="0"/>
              <a:t>друг </a:t>
            </a:r>
            <a:r>
              <a:rPr lang="ru-RU" sz="2400" dirty="0" smtClean="0"/>
              <a:t>другу, находясь в неразрывном взаимодействии между собой (спрос формирует предложение, предложение формирует спрос). Основным инструментом рыночного механизма является цена.</a:t>
            </a:r>
          </a:p>
          <a:p>
            <a:endParaRPr lang="ru-RU" sz="1000" dirty="0" smtClean="0"/>
          </a:p>
          <a:p>
            <a:r>
              <a:rPr lang="ru-RU" sz="2400" dirty="0" smtClean="0"/>
              <a:t>Сбалансирование спроса </a:t>
            </a:r>
            <a:r>
              <a:rPr lang="ru-RU" sz="2400" dirty="0"/>
              <a:t>и предложения может происходить стихийно </a:t>
            </a:r>
            <a:r>
              <a:rPr lang="ru-RU" sz="2400" dirty="0" smtClean="0"/>
              <a:t>(на свободном рынке) и </a:t>
            </a:r>
            <a:r>
              <a:rPr lang="ru-RU" sz="2400" dirty="0"/>
              <a:t>под регулирующим воздействием </a:t>
            </a:r>
            <a:r>
              <a:rPr lang="ru-RU" sz="2400" dirty="0" smtClean="0"/>
              <a:t>государства (на регулируемом рынке).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4568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 –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89196"/>
            <a:ext cx="8447613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— </a:t>
            </a:r>
            <a:r>
              <a:rPr lang="ru-RU" sz="2400" dirty="0"/>
              <a:t>это </a:t>
            </a:r>
            <a:r>
              <a:rPr lang="ru-RU" sz="2400" dirty="0" smtClean="0"/>
              <a:t>регулирующий механизм рыночных отношений.</a:t>
            </a:r>
          </a:p>
          <a:p>
            <a:endParaRPr lang="ru-RU" sz="1000" dirty="0" smtClean="0"/>
          </a:p>
          <a:p>
            <a:r>
              <a:rPr lang="ru-RU" sz="24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</a:t>
            </a:r>
            <a:r>
              <a:rPr lang="ru-RU" sz="2400" dirty="0" smtClean="0"/>
              <a:t> – экономическое соперничество хозяйствующих субъектов за более выгодные условия хозяйствования и жизнедеятельности. </a:t>
            </a:r>
          </a:p>
          <a:p>
            <a:endParaRPr lang="ru-RU" sz="1000" dirty="0" smtClean="0"/>
          </a:p>
          <a:p>
            <a:r>
              <a:rPr lang="ru-RU" sz="2400" dirty="0" smtClean="0"/>
              <a:t>Конкуренция является: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для рынка в целом: основой </a:t>
            </a:r>
            <a:r>
              <a:rPr lang="ru-RU" sz="2400" dirty="0"/>
              <a:t>внутреннего </a:t>
            </a:r>
            <a:r>
              <a:rPr lang="ru-RU" sz="2400" dirty="0" smtClean="0"/>
              <a:t>движения, развития рынка, его катализатором, стимулом к прогрессу;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для отдельного субъекта: стимулом к </a:t>
            </a:r>
            <a:r>
              <a:rPr lang="ru-RU" sz="2400" dirty="0"/>
              <a:t>развитию </a:t>
            </a:r>
            <a:r>
              <a:rPr lang="ru-RU" sz="2400" dirty="0" smtClean="0"/>
              <a:t>предпринимательских способностей, творчеству, инициативе, ответственности и других качеств личности.</a:t>
            </a:r>
          </a:p>
          <a:p>
            <a:endParaRPr lang="ru-RU" sz="1000" dirty="0" smtClean="0"/>
          </a:p>
          <a:p>
            <a:r>
              <a:rPr lang="ru-RU" sz="2400" dirty="0" smtClean="0"/>
              <a:t>Конкуренция возможна как между производителями (продавцами), так и между потребителями (покупателями).</a:t>
            </a:r>
          </a:p>
        </p:txBody>
      </p:sp>
    </p:spTree>
    <p:extLst>
      <p:ext uri="{BB962C8B-B14F-4D97-AF65-F5344CB8AC3E}">
        <p14:creationId xmlns:p14="http://schemas.microsoft.com/office/powerpoint/2010/main" val="674211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27384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конкуренции: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836712"/>
            <a:ext cx="868830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ru-RU" sz="2300" dirty="0" smtClean="0"/>
              <a:t>По отраслевой принадлежности</a:t>
            </a:r>
            <a:r>
              <a:rPr lang="ru-RU" sz="2300" b="1" dirty="0" smtClean="0"/>
              <a:t>:</a:t>
            </a:r>
          </a:p>
          <a:p>
            <a:r>
              <a:rPr lang="ru-RU" sz="23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Внутриотраслевая</a:t>
            </a:r>
            <a:r>
              <a:rPr lang="ru-RU" sz="2300" b="1" dirty="0" smtClean="0"/>
              <a:t> </a:t>
            </a:r>
            <a:r>
              <a:rPr lang="ru-RU" sz="2300" dirty="0" smtClean="0"/>
              <a:t>– конкуренция </a:t>
            </a:r>
            <a:r>
              <a:rPr lang="ru-RU" sz="2300" dirty="0"/>
              <a:t>между </a:t>
            </a:r>
            <a:r>
              <a:rPr lang="ru-RU" sz="2300" dirty="0" smtClean="0"/>
              <a:t>фирмами, </a:t>
            </a:r>
            <a:r>
              <a:rPr lang="ru-RU" sz="2300" dirty="0"/>
              <a:t>производящими однородные товары, за лучшие условия производства и </a:t>
            </a:r>
            <a:r>
              <a:rPr lang="ru-RU" sz="2300" dirty="0" smtClean="0"/>
              <a:t>сбыта. </a:t>
            </a:r>
            <a:r>
              <a:rPr lang="ru-RU" sz="2300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Межотраслевая</a:t>
            </a:r>
            <a:r>
              <a:rPr lang="ru-RU" sz="2300" dirty="0"/>
              <a:t> </a:t>
            </a:r>
            <a:r>
              <a:rPr lang="ru-RU" sz="2300" dirty="0" smtClean="0"/>
              <a:t>– конкуренция </a:t>
            </a:r>
            <a:r>
              <a:rPr lang="ru-RU" sz="2300" dirty="0"/>
              <a:t>между </a:t>
            </a:r>
            <a:r>
              <a:rPr lang="ru-RU" sz="2300" dirty="0" smtClean="0"/>
              <a:t>предпринимателями за выгодное размещение своего капитала в отраслях с высоким спросом.</a:t>
            </a:r>
          </a:p>
          <a:p>
            <a:endParaRPr lang="ru-RU" sz="1000" dirty="0" smtClean="0"/>
          </a:p>
          <a:p>
            <a:pPr marL="342900" indent="-342900">
              <a:buBlip>
                <a:blip r:embed="rId4"/>
              </a:buBlip>
            </a:pPr>
            <a:r>
              <a:rPr lang="ru-RU" sz="2300" dirty="0" smtClean="0"/>
              <a:t>По формам осуществления:</a:t>
            </a:r>
          </a:p>
          <a:p>
            <a:r>
              <a:rPr lang="ru-RU" sz="23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Ценовая </a:t>
            </a:r>
            <a:r>
              <a:rPr lang="ru-RU" sz="2300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</a:t>
            </a:r>
            <a:r>
              <a:rPr lang="ru-RU" sz="2300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300" dirty="0"/>
              <a:t>– борьба за получение дополнительной прибыли путем уменьшения издержек производства и цен без изменения ассортимента и качества товаров. </a:t>
            </a:r>
            <a:r>
              <a:rPr lang="ru-RU" sz="23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Неценовая </a:t>
            </a:r>
            <a:r>
              <a:rPr lang="ru-RU" sz="2300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</a:t>
            </a:r>
            <a:r>
              <a:rPr lang="ru-RU" sz="2300" i="1" dirty="0"/>
              <a:t> </a:t>
            </a:r>
            <a:r>
              <a:rPr lang="ru-RU" sz="2300" dirty="0"/>
              <a:t>– борьба </a:t>
            </a:r>
            <a:r>
              <a:rPr lang="ru-RU" sz="2300" dirty="0" smtClean="0"/>
              <a:t>за </a:t>
            </a:r>
            <a:r>
              <a:rPr lang="ru-RU" sz="2300" dirty="0" err="1" smtClean="0"/>
              <a:t>доп.прибыль</a:t>
            </a:r>
            <a:r>
              <a:rPr lang="ru-RU" sz="2300" dirty="0" smtClean="0"/>
              <a:t> на </a:t>
            </a:r>
            <a:r>
              <a:rPr lang="ru-RU" sz="2300" dirty="0"/>
              <a:t>основе </a:t>
            </a:r>
            <a:r>
              <a:rPr lang="ru-RU" sz="2300" dirty="0" smtClean="0"/>
              <a:t>преимуществ, не вязанных с ценой, т.е. диверсификации продукции, технического </a:t>
            </a:r>
            <a:r>
              <a:rPr lang="ru-RU" sz="2300" dirty="0"/>
              <a:t>превосходства, высокого качества и надежности изделий, более эффективных методов сбыта, </a:t>
            </a:r>
            <a:r>
              <a:rPr lang="ru-RU" sz="2300" dirty="0" smtClean="0"/>
              <a:t>улучшения обслуживания и предоставления </a:t>
            </a:r>
            <a:r>
              <a:rPr lang="ru-RU" sz="2300" dirty="0" err="1" smtClean="0"/>
              <a:t>доп.гарантий</a:t>
            </a:r>
            <a:r>
              <a:rPr lang="ru-RU" sz="2300" dirty="0" smtClean="0"/>
              <a:t> </a:t>
            </a:r>
            <a:r>
              <a:rPr lang="ru-RU" sz="2300" dirty="0"/>
              <a:t>покупателям, улучшения условий </a:t>
            </a:r>
            <a:r>
              <a:rPr lang="ru-RU" sz="2300" dirty="0" smtClean="0"/>
              <a:t>оплаты и т.п.</a:t>
            </a:r>
          </a:p>
        </p:txBody>
      </p:sp>
    </p:spTree>
    <p:extLst>
      <p:ext uri="{BB962C8B-B14F-4D97-AF65-F5344CB8AC3E}">
        <p14:creationId xmlns:p14="http://schemas.microsoft.com/office/powerpoint/2010/main" val="921567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конкуренции: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89196"/>
            <a:ext cx="868830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ru-RU" sz="2400" dirty="0" smtClean="0"/>
              <a:t>По степени влияния на рынок</a:t>
            </a:r>
          </a:p>
          <a:p>
            <a:endParaRPr lang="ru-RU" sz="1000" dirty="0" smtClean="0"/>
          </a:p>
          <a:p>
            <a:r>
              <a:rPr lang="ru-RU" sz="24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Совершенная</a:t>
            </a:r>
            <a:r>
              <a:rPr lang="ru-RU" sz="2400" b="1" dirty="0" smtClean="0"/>
              <a:t> </a:t>
            </a:r>
            <a:r>
              <a:rPr lang="ru-RU" sz="2400" dirty="0" smtClean="0"/>
              <a:t>– конкуренция, при которой влияние на рыночную ситуацию каждого хозяйствующего субъекта очень незначительно. Характеризуется легким проникновением на рынок, отсутствием барьеров. </a:t>
            </a:r>
          </a:p>
          <a:p>
            <a:endParaRPr lang="ru-RU" sz="1000" dirty="0"/>
          </a:p>
          <a:p>
            <a:pPr>
              <a:buFontTx/>
              <a:buNone/>
            </a:pPr>
            <a:r>
              <a:rPr lang="ru-RU" sz="24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Несовершенная </a:t>
            </a:r>
            <a:r>
              <a:rPr lang="ru-RU" sz="2400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конкуренция </a:t>
            </a:r>
            <a:r>
              <a:rPr lang="ru-RU" sz="2400" dirty="0" smtClean="0"/>
              <a:t>– конкуренция</a:t>
            </a:r>
            <a:r>
              <a:rPr lang="ru-RU" sz="2400" dirty="0"/>
              <a:t>, при которой </a:t>
            </a:r>
            <a:r>
              <a:rPr lang="ru-RU" sz="2400" dirty="0" smtClean="0"/>
              <a:t>возможно влияние </a:t>
            </a:r>
            <a:r>
              <a:rPr lang="ru-RU" sz="2400" dirty="0"/>
              <a:t>на рыночную ситуацию </a:t>
            </a:r>
            <a:r>
              <a:rPr lang="ru-RU" sz="2400" dirty="0" smtClean="0"/>
              <a:t>отдельно взятым хозяйствующим субъектом. Барьерами на вход на такой рынок могут быть: закрытость информации, большие первоначальные капиталовложения, устоявшаяся структура потребительского спроса, правовые ограничения.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1784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4624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темы 6: </a:t>
            </a:r>
            <a:endParaRPr lang="ru-RU" sz="4000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893613"/>
            <a:ext cx="864096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2200" dirty="0"/>
              <a:t>Рынок как экономическая </a:t>
            </a:r>
            <a:r>
              <a:rPr lang="ru-RU" sz="2200" dirty="0" smtClean="0"/>
              <a:t>категория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Условия </a:t>
            </a:r>
            <a:r>
              <a:rPr lang="ru-RU" sz="2200" dirty="0"/>
              <a:t>функционирования рынка. Типы </a:t>
            </a:r>
            <a:r>
              <a:rPr lang="ru-RU" sz="2200" dirty="0" smtClean="0"/>
              <a:t>рынка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Функции рынка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Субъекты </a:t>
            </a:r>
            <a:r>
              <a:rPr lang="ru-RU" sz="2200" dirty="0"/>
              <a:t>и объекты </a:t>
            </a:r>
            <a:r>
              <a:rPr lang="ru-RU" sz="2200" dirty="0" smtClean="0"/>
              <a:t>рынка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Рыночный </a:t>
            </a:r>
            <a:r>
              <a:rPr lang="ru-RU" sz="2200" dirty="0"/>
              <a:t>механизм и </a:t>
            </a:r>
            <a:r>
              <a:rPr lang="ru-RU" sz="2200" dirty="0" smtClean="0"/>
              <a:t>конкуренция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Структура </a:t>
            </a:r>
            <a:r>
              <a:rPr lang="ru-RU" sz="2200" dirty="0"/>
              <a:t>и инфраструктура </a:t>
            </a:r>
            <a:r>
              <a:rPr lang="ru-RU" sz="2200" dirty="0" smtClean="0"/>
              <a:t>рынка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Рыночная конъюнктура 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/>
              <a:t>Преимущества и недостатки рыночной системы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Экономические </a:t>
            </a:r>
            <a:r>
              <a:rPr lang="ru-RU" sz="2200" dirty="0"/>
              <a:t>институты в рыночной экономике. Трансакционные </a:t>
            </a:r>
            <a:r>
              <a:rPr lang="ru-RU" sz="2200" dirty="0" smtClean="0"/>
              <a:t>издержки. Теорема </a:t>
            </a:r>
            <a:r>
              <a:rPr lang="ru-RU" sz="2200" dirty="0" err="1" smtClean="0"/>
              <a:t>Коуза</a:t>
            </a:r>
            <a:endParaRPr lang="ru-RU" sz="2200" dirty="0" smtClean="0"/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Товар </a:t>
            </a:r>
            <a:r>
              <a:rPr lang="ru-RU" sz="2200" dirty="0"/>
              <a:t>и его свойства. Потребительная и меновая </a:t>
            </a:r>
            <a:r>
              <a:rPr lang="ru-RU" sz="2200" dirty="0" smtClean="0"/>
              <a:t>стоимость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Стоимость </a:t>
            </a:r>
            <a:r>
              <a:rPr lang="ru-RU" sz="2200" dirty="0"/>
              <a:t>и цена </a:t>
            </a:r>
            <a:r>
              <a:rPr lang="ru-RU" sz="2200" dirty="0" smtClean="0"/>
              <a:t>товара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Деньги </a:t>
            </a:r>
            <a:r>
              <a:rPr lang="ru-RU" sz="2200" dirty="0"/>
              <a:t>как важнейший элемент </a:t>
            </a:r>
            <a:r>
              <a:rPr lang="ru-RU" sz="2200" dirty="0" smtClean="0"/>
              <a:t>товарно-денежных отношений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Концепции </a:t>
            </a:r>
            <a:r>
              <a:rPr lang="ru-RU" sz="2200" dirty="0"/>
              <a:t>происхождения </a:t>
            </a:r>
            <a:r>
              <a:rPr lang="ru-RU" sz="2200" dirty="0" smtClean="0"/>
              <a:t>денег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Функции денег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Эволюция денег. Денежные системы. Виды денег </a:t>
            </a:r>
          </a:p>
          <a:p>
            <a:pPr marL="285750" indent="-285750">
              <a:buBlip>
                <a:blip r:embed="rId2"/>
              </a:buBlip>
            </a:pPr>
            <a:r>
              <a:rPr lang="ru-RU" sz="2200" dirty="0" smtClean="0"/>
              <a:t>Закон </a:t>
            </a:r>
            <a:r>
              <a:rPr lang="ru-RU" sz="2200" dirty="0"/>
              <a:t>денежного </a:t>
            </a:r>
            <a:r>
              <a:rPr lang="ru-RU" sz="2200" dirty="0" smtClean="0"/>
              <a:t>обращения</a:t>
            </a:r>
            <a:endParaRPr lang="ru-RU" sz="22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6106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27384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рынков –  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64704"/>
            <a:ext cx="868830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совокупность множества взаимосвязанных конкретных рынков.</a:t>
            </a:r>
          </a:p>
          <a:p>
            <a:r>
              <a:rPr lang="ru-RU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рынка </a:t>
            </a:r>
            <a:r>
              <a:rPr lang="ru-RU" sz="2400" dirty="0" smtClean="0"/>
              <a:t>– </a:t>
            </a:r>
          </a:p>
          <a:p>
            <a:r>
              <a:rPr lang="ru-RU" sz="2400" dirty="0" smtClean="0"/>
              <a:t>- дифференциация общего рынка по различным критериям.</a:t>
            </a:r>
          </a:p>
          <a:p>
            <a:endParaRPr lang="ru-RU" sz="10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4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назначению объектов </a:t>
            </a: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рынка</a:t>
            </a:r>
            <a:r>
              <a:rPr lang="ru-RU" sz="2400" dirty="0" smtClean="0"/>
              <a:t>: потребительских товаров, ресурсов (факторов производства), инноваций, финансов;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отраслям</a:t>
            </a:r>
            <a:r>
              <a:rPr lang="ru-RU" sz="2400" dirty="0" smtClean="0"/>
              <a:t>: строительный, недвижимости, услуг, одежды и т.д.;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географическому охвату</a:t>
            </a:r>
            <a:r>
              <a:rPr lang="ru-RU" sz="2400" dirty="0" smtClean="0"/>
              <a:t>: местный (локальный), региональный, национальный, мировой;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типам конкуренции</a:t>
            </a:r>
            <a:r>
              <a:rPr lang="ru-RU" sz="2400" dirty="0" smtClean="0"/>
              <a:t>: совершенной конкуренции, несовершенной конкуренции;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характеру продаж</a:t>
            </a:r>
            <a:r>
              <a:rPr lang="ru-RU" sz="2400" dirty="0" smtClean="0"/>
              <a:t>: розничный, оптовый;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степени насыщенности</a:t>
            </a:r>
            <a:r>
              <a:rPr lang="ru-RU" sz="2400" dirty="0" smtClean="0"/>
              <a:t>: сбалансированный, дефицитный, избыточный;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соответствию законодательству</a:t>
            </a:r>
            <a:r>
              <a:rPr lang="ru-RU" sz="2400" dirty="0" smtClean="0"/>
              <a:t>: легальный, нелегальный.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6332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AFE8C">
                <a:alpha val="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27384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 рынка –   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64704"/>
            <a:ext cx="868830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- совокупность экономических, административных и организационно-правовых условий, обеспечивающих </a:t>
            </a:r>
            <a:r>
              <a:rPr lang="ru-RU" sz="2400" dirty="0"/>
              <a:t>взаимодействие между субъектами рыночных отношений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endParaRPr lang="ru-RU" sz="1000" dirty="0" smtClean="0"/>
          </a:p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</a:t>
            </a:r>
            <a:r>
              <a:rPr lang="ru-RU" sz="2400" dirty="0" smtClean="0"/>
              <a:t> – совокупность </a:t>
            </a:r>
            <a:r>
              <a:rPr lang="ru-RU" sz="2400" dirty="0"/>
              <a:t>институтов, систем, учреждений, служб, предприятий, обслужи­вающих рынок и обеспечивающих нормальный режим его </a:t>
            </a:r>
            <a:r>
              <a:rPr lang="ru-RU" sz="2400" dirty="0" smtClean="0"/>
              <a:t>функ­ционирования.</a:t>
            </a:r>
          </a:p>
          <a:p>
            <a:endParaRPr lang="ru-RU" sz="1000" dirty="0" smtClean="0"/>
          </a:p>
          <a:p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рыночной инфраструктуры</a:t>
            </a:r>
            <a:r>
              <a:rPr lang="ru-RU" sz="2400" dirty="0" smtClean="0"/>
              <a:t>:</a:t>
            </a:r>
            <a:endParaRPr lang="ru-RU" sz="2400" dirty="0"/>
          </a:p>
          <a:p>
            <a:pPr marL="342900" indent="-342900">
              <a:buBlip>
                <a:blip r:embed="rId4"/>
              </a:buBlip>
            </a:pPr>
            <a:r>
              <a:rPr lang="ru-RU" sz="2400" dirty="0" smtClean="0"/>
              <a:t>информирование субъектов о месте, времени, характере рыночного обмена;</a:t>
            </a:r>
          </a:p>
          <a:p>
            <a:pPr marL="342900" indent="-342900">
              <a:buBlip>
                <a:blip r:embed="rId4"/>
              </a:buBlip>
            </a:pPr>
            <a:r>
              <a:rPr lang="ru-RU" sz="2400" dirty="0" smtClean="0"/>
              <a:t>организация оформления договорных отношений;</a:t>
            </a:r>
          </a:p>
          <a:p>
            <a:pPr marL="342900" indent="-342900">
              <a:buBlip>
                <a:blip r:embed="rId4"/>
              </a:buBlip>
            </a:pPr>
            <a:r>
              <a:rPr lang="ru-RU" sz="2400" dirty="0" smtClean="0"/>
              <a:t>организация товарно-денежных отношений;</a:t>
            </a:r>
          </a:p>
          <a:p>
            <a:pPr marL="342900" indent="-342900">
              <a:buBlip>
                <a:blip r:embed="rId4"/>
              </a:buBlip>
            </a:pPr>
            <a:r>
              <a:rPr lang="ru-RU" sz="2400" dirty="0" smtClean="0"/>
              <a:t>поиск необходимых элементов рынка: товаров, ресурсов, партнеров, работников и т.д.;</a:t>
            </a:r>
          </a:p>
          <a:p>
            <a:pPr marL="342900" indent="-342900">
              <a:buBlip>
                <a:blip r:embed="rId4"/>
              </a:buBlip>
            </a:pPr>
            <a:r>
              <a:rPr lang="ru-RU" sz="2400" dirty="0" smtClean="0"/>
              <a:t>обеспечение экономического </a:t>
            </a:r>
            <a:r>
              <a:rPr lang="ru-RU" sz="2400" dirty="0"/>
              <a:t>и </a:t>
            </a:r>
            <a:r>
              <a:rPr lang="ru-RU" sz="2400" dirty="0" smtClean="0"/>
              <a:t>юридического контроля за деятельностью субъектов; и другие.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82925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-27384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 инфраструктуры</a:t>
            </a:r>
            <a:endParaRPr lang="ru-RU" sz="2600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692696"/>
            <a:ext cx="868830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 </a:t>
            </a:r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товарного рынка </a:t>
            </a:r>
            <a:r>
              <a:rPr lang="ru-RU" sz="2200" dirty="0" smtClean="0"/>
              <a:t>представлена товарными </a:t>
            </a:r>
            <a:r>
              <a:rPr lang="ru-RU" sz="2200" dirty="0"/>
              <a:t>биржами, </a:t>
            </a:r>
            <a:r>
              <a:rPr lang="ru-RU" sz="2200" dirty="0" smtClean="0"/>
              <a:t>торговыми палатами, предприятиями </a:t>
            </a:r>
            <a:r>
              <a:rPr lang="ru-RU" sz="2200" dirty="0"/>
              <a:t>оптовой и розничной торговли, аук­ционами, ярмарками, </a:t>
            </a:r>
            <a:r>
              <a:rPr lang="ru-RU" sz="2200" dirty="0" smtClean="0"/>
              <a:t>выставками, посредническими </a:t>
            </a:r>
            <a:r>
              <a:rPr lang="ru-RU" sz="2200" dirty="0"/>
              <a:t>фирмами </a:t>
            </a:r>
            <a:r>
              <a:rPr lang="ru-RU" sz="2200" dirty="0" err="1"/>
              <a:t>небиржевого</a:t>
            </a:r>
            <a:r>
              <a:rPr lang="ru-RU" sz="2200" dirty="0"/>
              <a:t> характера</a:t>
            </a:r>
            <a:r>
              <a:rPr lang="ru-RU" sz="2200" dirty="0" smtClean="0"/>
              <a:t>.</a:t>
            </a:r>
          </a:p>
          <a:p>
            <a:endParaRPr lang="ru-RU" sz="1000" dirty="0"/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 финансового рынка </a:t>
            </a:r>
            <a:r>
              <a:rPr lang="ru-RU" sz="2200" dirty="0"/>
              <a:t>включает </a:t>
            </a:r>
            <a:r>
              <a:rPr lang="ru-RU" sz="2200" dirty="0" smtClean="0"/>
              <a:t>фондовые </a:t>
            </a:r>
            <a:r>
              <a:rPr lang="ru-RU" sz="2200" dirty="0"/>
              <a:t>и валютные биржи, банки, страховые компании и фонды</a:t>
            </a:r>
            <a:r>
              <a:rPr lang="ru-RU" sz="2200" dirty="0" smtClean="0"/>
              <a:t>.</a:t>
            </a:r>
          </a:p>
          <a:p>
            <a:endParaRPr lang="ru-RU" sz="1000" dirty="0"/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Инфраструктура рынка труда </a:t>
            </a:r>
            <a:r>
              <a:rPr lang="ru-RU" sz="2200" dirty="0"/>
              <a:t>включает в себя биржи труда, службу занятости и переподготовки кадров, </a:t>
            </a:r>
            <a:r>
              <a:rPr lang="ru-RU" sz="2200" dirty="0" smtClean="0"/>
              <a:t>кадровые агентства, профсоюзы, регулирование </a:t>
            </a:r>
            <a:r>
              <a:rPr lang="ru-RU" sz="2200" dirty="0"/>
              <a:t>миг­рации рабочей силы и т. д</a:t>
            </a:r>
            <a:r>
              <a:rPr lang="ru-RU" sz="2200" dirty="0" smtClean="0"/>
              <a:t>.</a:t>
            </a:r>
          </a:p>
          <a:p>
            <a:endParaRPr lang="ru-RU" sz="1000" dirty="0"/>
          </a:p>
          <a:p>
            <a:r>
              <a:rPr lang="ru-RU" sz="2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Универсальная инфраструктура </a:t>
            </a:r>
            <a:r>
              <a:rPr lang="ru-RU" sz="2200" dirty="0"/>
              <a:t>(для всех рынков) включает </a:t>
            </a:r>
            <a:r>
              <a:rPr lang="ru-RU" sz="2200" dirty="0" smtClean="0"/>
              <a:t>агентства деловой коммуникации и программного обеспечения, налоговые инспекции, страховые компании, хозяйственные ассоциации и объединения, аудиторские компании, рекламные </a:t>
            </a:r>
            <a:r>
              <a:rPr lang="ru-RU" sz="2200" dirty="0"/>
              <a:t>агентства, информационные </a:t>
            </a:r>
            <a:r>
              <a:rPr lang="ru-RU" sz="2200" dirty="0" smtClean="0"/>
              <a:t>и аналитические центры, консалтинговые службы, специализированные государственные структуры, отчасти средства массовой информации, другие.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87001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49151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Преимущества рыночной системы:</a:t>
            </a:r>
            <a:endParaRPr lang="ru-RU" sz="4000" dirty="0" smtClean="0">
              <a:solidFill>
                <a:srgbClr val="0066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43508" y="1063764"/>
            <a:ext cx="87129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4"/>
              </a:buBlip>
              <a:defRPr/>
            </a:pPr>
            <a:r>
              <a:rPr lang="ru-RU" sz="2600" dirty="0" smtClean="0"/>
              <a:t>многообразие видов производимой продукции и ее дифференциация;</a:t>
            </a:r>
          </a:p>
          <a:p>
            <a:pPr marL="285750" indent="-285750">
              <a:buBlip>
                <a:blip r:embed="rId4"/>
              </a:buBlip>
              <a:defRPr/>
            </a:pPr>
            <a:r>
              <a:rPr lang="ru-RU" sz="2600" dirty="0" smtClean="0"/>
              <a:t>способность </a:t>
            </a:r>
            <a:r>
              <a:rPr lang="ru-RU" sz="2600" dirty="0"/>
              <a:t>к наиболее </a:t>
            </a:r>
            <a:r>
              <a:rPr lang="ru-RU" sz="2600" dirty="0" smtClean="0"/>
              <a:t>полному удовлетворению </a:t>
            </a:r>
            <a:r>
              <a:rPr lang="ru-RU" sz="2600" dirty="0"/>
              <a:t>разнообразных потребностей, повышению качества товаров и </a:t>
            </a:r>
            <a:r>
              <a:rPr lang="ru-RU" sz="2600" dirty="0" smtClean="0"/>
              <a:t>услуг;</a:t>
            </a:r>
          </a:p>
          <a:p>
            <a:pPr marL="285750" indent="-285750">
              <a:buBlip>
                <a:blip r:embed="rId4"/>
              </a:buBlip>
              <a:defRPr/>
            </a:pPr>
            <a:r>
              <a:rPr lang="ru-RU" sz="2600" dirty="0"/>
              <a:t>эффективное распределение ресурсов в </a:t>
            </a:r>
            <a:r>
              <a:rPr lang="ru-RU" sz="2600" dirty="0" smtClean="0"/>
              <a:t>экономике;</a:t>
            </a:r>
          </a:p>
          <a:p>
            <a:pPr marL="285750" indent="-285750">
              <a:buBlip>
                <a:blip r:embed="rId4"/>
              </a:buBlip>
              <a:defRPr/>
            </a:pPr>
            <a:r>
              <a:rPr lang="ru-RU" sz="2600" dirty="0" smtClean="0"/>
              <a:t>мобильность и адаптивность субъектов к рыночной ситуации;</a:t>
            </a:r>
          </a:p>
          <a:p>
            <a:pPr marL="285750" indent="-285750">
              <a:buBlip>
                <a:blip r:embed="rId4"/>
              </a:buBlip>
              <a:defRPr/>
            </a:pPr>
            <a:r>
              <a:rPr lang="ru-RU" sz="2600" dirty="0" smtClean="0"/>
              <a:t>наличие стимулов к внедрению передовых технологий в производство.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152047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4624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Недостатки рыночной системы:</a:t>
            </a:r>
            <a:endParaRPr lang="ru-RU" sz="4000" dirty="0" smtClean="0">
              <a:solidFill>
                <a:srgbClr val="0066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838" y="85277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43508" y="980728"/>
            <a:ext cx="871296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Blip>
                <a:blip r:embed="rId4"/>
              </a:buBlip>
            </a:pPr>
            <a:r>
              <a:rPr lang="ru-RU" sz="2600" dirty="0"/>
              <a:t>не способствует сохранению невоспроизводимых </a:t>
            </a:r>
            <a:r>
              <a:rPr lang="ru-RU" sz="2600" dirty="0" smtClean="0"/>
              <a:t>ресурсов;</a:t>
            </a:r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отсутствие экономического </a:t>
            </a:r>
            <a:r>
              <a:rPr lang="ru-RU" sz="2600" dirty="0"/>
              <a:t>механизма защиты окружающей среды; </a:t>
            </a:r>
            <a:endParaRPr lang="ru-RU" sz="2600" dirty="0" smtClean="0"/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отсутствие стимулов </a:t>
            </a:r>
            <a:r>
              <a:rPr lang="ru-RU" sz="2600" dirty="0"/>
              <a:t>для производства </a:t>
            </a:r>
            <a:r>
              <a:rPr lang="ru-RU" sz="2600" dirty="0" smtClean="0"/>
              <a:t>общественно значимых товаров, а также для осуществления такой деятельности, как фундаментальная наука;</a:t>
            </a:r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отсутствие гарантий на занятость и доход;</a:t>
            </a:r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дифференциация доходов населения, расслоение общества, стремление к социальному неравенству; </a:t>
            </a:r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нестабильность (цикличность) развития;</a:t>
            </a:r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стремление к монополизации;</a:t>
            </a:r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инфляция;</a:t>
            </a:r>
          </a:p>
          <a:p>
            <a:pPr marL="457200" indent="-457200">
              <a:buBlip>
                <a:blip r:embed="rId4"/>
              </a:buBlip>
            </a:pPr>
            <a:r>
              <a:rPr lang="ru-RU" sz="2600" dirty="0" smtClean="0"/>
              <a:t>возникновение отрицательных внешних эффектов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07329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024" y="44624"/>
            <a:ext cx="8316416" cy="836712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4000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Концепция трансакционных издержек</a:t>
            </a:r>
            <a:endParaRPr lang="ru-RU" sz="40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 bwMode="auto">
          <a:xfrm>
            <a:off x="179512" y="980728"/>
            <a:ext cx="8563854" cy="56886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ru-RU" sz="1600" spc="-150" dirty="0">
              <a:cs typeface="Arial" charset="0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ru-RU" sz="5800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Трансакционные издержки –</a:t>
            </a:r>
            <a:r>
              <a:rPr lang="ru-RU" sz="3800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 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ru-RU" sz="3800" dirty="0" smtClean="0"/>
              <a:t>- это издержки в сфере обмена, связанные с передачей прав собственности. Эти издержки связаны не с производством как таковым, с сопутствующими ему затратами.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ru-RU" sz="3800" dirty="0" smtClean="0">
              <a:cs typeface="Arial" charset="0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ru-RU" sz="3800" dirty="0" smtClean="0">
                <a:cs typeface="Arial" charset="0"/>
              </a:rPr>
              <a:t>Выделяют </a:t>
            </a:r>
            <a:r>
              <a:rPr lang="ru-RU" sz="38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5 форм трансакционных издержек</a:t>
            </a:r>
            <a:r>
              <a:rPr lang="ru-RU" sz="3800" dirty="0" smtClean="0">
                <a:cs typeface="Arial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ru-RU" sz="1600" dirty="0" smtClean="0"/>
          </a:p>
          <a:p>
            <a:pPr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sz="3800" dirty="0" smtClean="0">
                <a:cs typeface="Arial" charset="0"/>
              </a:rPr>
              <a:t>издержки поиска информации;</a:t>
            </a:r>
          </a:p>
          <a:p>
            <a:pPr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sz="3800" dirty="0" smtClean="0">
                <a:cs typeface="Arial" charset="0"/>
              </a:rPr>
              <a:t>издержки ведения переговоров и заключения контрактов;</a:t>
            </a:r>
          </a:p>
          <a:p>
            <a:pPr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sz="3800" dirty="0" smtClean="0">
                <a:cs typeface="Arial" charset="0"/>
              </a:rPr>
              <a:t>издержки измерения;</a:t>
            </a:r>
          </a:p>
          <a:p>
            <a:pPr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sz="3800" dirty="0" smtClean="0">
                <a:cs typeface="Arial" charset="0"/>
              </a:rPr>
              <a:t>издержки спецификации и защиты прав собственности;</a:t>
            </a:r>
          </a:p>
          <a:p>
            <a:pPr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ru-RU" sz="3800" dirty="0" smtClean="0">
                <a:cs typeface="Arial" charset="0"/>
              </a:rPr>
              <a:t>издержки оппортунистического поведения.</a:t>
            </a:r>
          </a:p>
          <a:p>
            <a:pPr>
              <a:lnSpc>
                <a:spcPct val="120000"/>
              </a:lnSpc>
            </a:pPr>
            <a:endParaRPr lang="ru-RU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16262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1138"/>
            <a:ext cx="8316416" cy="84959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4000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Трактовка трансакционных издержек</a:t>
            </a:r>
            <a:endParaRPr lang="ru-RU" sz="40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 bwMode="auto">
          <a:xfrm>
            <a:off x="184610" y="1340768"/>
            <a:ext cx="8563854" cy="44644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3000" dirty="0" smtClean="0"/>
              <a:t>Трансакционные издержки – издержки эксплуатации экономической системы (</a:t>
            </a:r>
            <a:r>
              <a:rPr lang="ru-RU" sz="3000" i="1" dirty="0" smtClean="0"/>
              <a:t>К. </a:t>
            </a:r>
            <a:r>
              <a:rPr lang="ru-RU" sz="3000" i="1" dirty="0" err="1" smtClean="0"/>
              <a:t>Эрроу</a:t>
            </a:r>
            <a:r>
              <a:rPr lang="ru-RU" sz="3000" dirty="0" smtClean="0"/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endParaRPr lang="ru-RU" sz="1000" dirty="0" smtClean="0"/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3000" dirty="0" smtClean="0"/>
              <a:t> «Состоят из издержек оценки полезных свойств объекта обмена и издержек обеспечения прав и принуждения к их соблюдению» (</a:t>
            </a:r>
            <a:r>
              <a:rPr lang="ru-RU" sz="3000" i="1" dirty="0" smtClean="0"/>
              <a:t>Д. </a:t>
            </a:r>
            <a:r>
              <a:rPr lang="ru-RU" sz="3000" i="1" dirty="0" err="1" smtClean="0"/>
              <a:t>Норт</a:t>
            </a:r>
            <a:r>
              <a:rPr lang="ru-RU" sz="3000" dirty="0" smtClean="0"/>
              <a:t>)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endParaRPr lang="ru-RU" sz="1000" dirty="0" smtClean="0"/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3000" dirty="0" smtClean="0"/>
              <a:t> Существуют не только в рыночной, но и в альтернативных способах экономической организации (</a:t>
            </a:r>
            <a:r>
              <a:rPr lang="ru-RU" sz="3000" i="1" dirty="0" smtClean="0"/>
              <a:t>С. </a:t>
            </a:r>
            <a:r>
              <a:rPr lang="ru-RU" sz="3000" i="1" dirty="0" err="1" smtClean="0"/>
              <a:t>Чанг</a:t>
            </a:r>
            <a:r>
              <a:rPr lang="ru-RU" sz="3000" i="1" dirty="0" smtClean="0"/>
              <a:t>, А. </a:t>
            </a:r>
            <a:r>
              <a:rPr lang="ru-RU" sz="3000" i="1" dirty="0" err="1" smtClean="0"/>
              <a:t>Алчиан</a:t>
            </a:r>
            <a:r>
              <a:rPr lang="ru-RU" sz="3000" i="1" dirty="0" smtClean="0"/>
              <a:t>, Г. </a:t>
            </a:r>
            <a:r>
              <a:rPr lang="ru-RU" sz="3000" i="1" dirty="0" err="1" smtClean="0"/>
              <a:t>Демсец</a:t>
            </a:r>
            <a:r>
              <a:rPr lang="ru-RU" sz="3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723781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2815"/>
            <a:ext cx="8688302" cy="836712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4200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Факторы роста трансакционных издержек</a:t>
            </a:r>
            <a:r>
              <a:rPr lang="ru-RU" sz="4000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:</a:t>
            </a:r>
            <a:endParaRPr lang="ru-RU" sz="40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 bwMode="auto">
          <a:xfrm>
            <a:off x="179512" y="1340768"/>
            <a:ext cx="8688302" cy="45365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358775" indent="-358775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углубление разделения труда и развитие специализации производства;</a:t>
            </a:r>
          </a:p>
          <a:p>
            <a:pPr marL="0" indent="266700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 рост числа участников рыночного обмена;</a:t>
            </a:r>
          </a:p>
          <a:p>
            <a:pPr marL="0" indent="266700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 размывание прав собственности;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усложнение процедуры принятия экономических решений;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различия экономических интересов хозяйствующих субъектов;</a:t>
            </a:r>
          </a:p>
          <a:p>
            <a:pPr marL="358775" indent="-358775">
              <a:lnSpc>
                <a:spcPct val="110000"/>
              </a:lnSpc>
              <a:spcBef>
                <a:spcPts val="0"/>
              </a:spcBef>
            </a:pPr>
            <a:r>
              <a:rPr lang="ru-RU" dirty="0" smtClean="0"/>
              <a:t>усугубление оппортунистического поведения хозяйственных субъектов.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14232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324544" y="115888"/>
            <a:ext cx="8135888" cy="720824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>
              <a:defRPr/>
            </a:pPr>
            <a:r>
              <a:rPr lang="ru-RU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Товар – </a:t>
            </a:r>
            <a:r>
              <a:rPr lang="ru-RU" sz="3600" b="1" spc="-150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/>
            </a:r>
            <a:br>
              <a:rPr lang="ru-RU" sz="3600" b="1" spc="-150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</a:br>
            <a:endParaRPr lang="ru-RU" sz="3600" b="1" spc="-150" dirty="0" smtClean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107950" y="908720"/>
            <a:ext cx="8856538" cy="53285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dirty="0" smtClean="0"/>
              <a:t>- это благо, произведенное для обмена (продажи).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>
              <a:cs typeface="Arial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cs typeface="Arial" charset="0"/>
              </a:rPr>
              <a:t>Обладает двумя свойствами:</a:t>
            </a:r>
          </a:p>
          <a:p>
            <a:pPr marL="0" indent="0">
              <a:spcBef>
                <a:spcPts val="0"/>
              </a:spcBef>
              <a:buNone/>
            </a:pPr>
            <a:endParaRPr lang="ru-RU" sz="1000" dirty="0" smtClean="0">
              <a:cs typeface="Arial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Потребительной стоимостью </a:t>
            </a:r>
            <a:r>
              <a:rPr lang="ru-RU" sz="2800" dirty="0" smtClean="0">
                <a:cs typeface="Arial" charset="0"/>
              </a:rPr>
              <a:t>– способностью удовлетворять потребность человека. Товар обладает </a:t>
            </a:r>
            <a:r>
              <a:rPr lang="ru-RU" sz="2800" i="1" dirty="0" smtClean="0">
                <a:cs typeface="Arial" charset="0"/>
              </a:rPr>
              <a:t>общественной</a:t>
            </a:r>
            <a:r>
              <a:rPr lang="ru-RU" sz="2800" dirty="0" smtClean="0">
                <a:cs typeface="Arial" charset="0"/>
              </a:rPr>
              <a:t> потребительной стоимостью, т.к. удовлетворяет потребности не только самого производителя, но и других людей, к которым попадает посредством обмена.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endParaRPr lang="ru-RU" sz="1000" dirty="0" smtClean="0">
              <a:cs typeface="Arial" charset="0"/>
            </a:endParaRP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Меновой стоимостью </a:t>
            </a:r>
            <a:r>
              <a:rPr lang="ru-RU" sz="2800" dirty="0" smtClean="0">
                <a:cs typeface="Arial" charset="0"/>
              </a:rPr>
              <a:t>– способностью товара обмениваться на другие товары.</a:t>
            </a:r>
          </a:p>
        </p:txBody>
      </p:sp>
    </p:spTree>
    <p:extLst>
      <p:ext uri="{BB962C8B-B14F-4D97-AF65-F5344CB8AC3E}">
        <p14:creationId xmlns:p14="http://schemas.microsoft.com/office/powerpoint/2010/main" val="20497608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35496" y="115888"/>
            <a:ext cx="8543270" cy="720824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>
              <a:defRPr/>
            </a:pPr>
            <a:r>
              <a:rPr lang="ru-RU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Основные концепции стоимости товара</a:t>
            </a:r>
            <a:endParaRPr lang="ru-RU" sz="3600" b="1" spc="-150" dirty="0" smtClean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107950" y="908720"/>
            <a:ext cx="8856538" cy="53285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Затратная концепция </a:t>
            </a:r>
            <a:r>
              <a:rPr lang="ru-RU" sz="2800" dirty="0" smtClean="0"/>
              <a:t>(классики): стоимость определяется издержками производства, главным образом, трудом. Согласно К. Марксу, стоимость  есть вещная форма затрат общественного абстрактного труда и выражает отношение издержек производства к полезности. 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ru-RU" sz="1100" dirty="0" smtClean="0"/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Теория предельной полезности </a:t>
            </a:r>
            <a:r>
              <a:rPr lang="ru-RU" sz="2800" dirty="0" smtClean="0">
                <a:cs typeface="Arial" charset="0"/>
              </a:rPr>
              <a:t>(</a:t>
            </a:r>
            <a:r>
              <a:rPr lang="ru-RU" sz="2800" dirty="0" err="1" smtClean="0">
                <a:cs typeface="Arial" charset="0"/>
              </a:rPr>
              <a:t>маржиналисты</a:t>
            </a:r>
            <a:r>
              <a:rPr lang="ru-RU" sz="2800" dirty="0" smtClean="0">
                <a:cs typeface="Arial" charset="0"/>
              </a:rPr>
              <a:t>): стоимость определяется полезностью товара.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ru-RU" sz="1000" dirty="0" smtClean="0">
              <a:cs typeface="Arial" charset="0"/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ru-RU" sz="28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Современная теория рыночного механизма </a:t>
            </a:r>
            <a:r>
              <a:rPr lang="ru-RU" sz="2800" dirty="0" smtClean="0">
                <a:cs typeface="Arial" charset="0"/>
              </a:rPr>
              <a:t>(нач. с А. Маршалла): соединяет и обосновывает взаимовлияние полезности</a:t>
            </a:r>
            <a:r>
              <a:rPr lang="ru-RU" sz="2800" dirty="0">
                <a:cs typeface="Arial" charset="0"/>
              </a:rPr>
              <a:t> </a:t>
            </a:r>
            <a:r>
              <a:rPr lang="ru-RU" sz="2800" dirty="0" smtClean="0">
                <a:cs typeface="Arial" charset="0"/>
              </a:rPr>
              <a:t>и издержек посредством теории спроса и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3709806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как экономическая категория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980728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место обмена, торговли; базар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обмен товарами по законам товарного и товарно-денежного обращения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совокупность сделок купли-продажи товаров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социально-экономический механизм взаимодействия производителей и потребителей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общественная форма организации и функционирования экономики, основанная на обмене продуктами труда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тип хозяйственных связей между хозяйствующими субъектами 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тип координационного механизма в экономике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совокупность экономических отношений, основанных на регулярных обменных операциях между производителями товаров</a:t>
            </a:r>
          </a:p>
          <a:p>
            <a:pPr marL="342900" indent="-342900">
              <a:buBlip>
                <a:blip r:embed="rId2"/>
              </a:buBlip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</a:t>
            </a:r>
            <a:r>
              <a:rPr lang="ru-RU" sz="2200" dirty="0" smtClean="0"/>
              <a:t> – система </a:t>
            </a:r>
            <a:r>
              <a:rPr lang="ru-RU" sz="2200" dirty="0"/>
              <a:t>экономических отношений, связанных с процессами производства, обращения и потребления экономических </a:t>
            </a:r>
            <a:r>
              <a:rPr lang="ru-RU" sz="2200" dirty="0" smtClean="0"/>
              <a:t>благ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56867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5888"/>
            <a:ext cx="8064896" cy="720824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>
              <a:defRPr/>
            </a:pPr>
            <a:r>
              <a:rPr lang="ru-RU" b="1" spc="-150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Деньги – </a:t>
            </a:r>
            <a:endParaRPr lang="ru-RU" sz="3600" b="1" spc="-150" dirty="0" smtClean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107950" y="908720"/>
            <a:ext cx="8856538" cy="56166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800" dirty="0" smtClean="0"/>
              <a:t>– </a:t>
            </a:r>
            <a:r>
              <a:rPr lang="ru-RU" sz="3400" dirty="0" smtClean="0"/>
              <a:t>это всеобщий универсальный эквивалент стоимости всех товаров</a:t>
            </a:r>
            <a:r>
              <a:rPr lang="ru-RU" sz="3400" dirty="0"/>
              <a:t>, форма меновой стоимости. </a:t>
            </a:r>
            <a:endParaRPr lang="ru-RU" sz="3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sz="4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денег</a:t>
            </a:r>
            <a:r>
              <a:rPr lang="ru-RU" sz="3400" dirty="0" smtClean="0"/>
              <a:t>: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400" dirty="0" smtClean="0"/>
              <a:t>фидуциарность, т.е. всеобщее </a:t>
            </a:r>
            <a:r>
              <a:rPr lang="ru-RU" sz="3400" dirty="0"/>
              <a:t>признание в качестве средства обмена, основанное на </a:t>
            </a:r>
            <a:r>
              <a:rPr lang="ru-RU" sz="3400" dirty="0" smtClean="0"/>
              <a:t>доверии;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400" dirty="0" smtClean="0"/>
              <a:t>узнаваемость;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400" dirty="0" smtClean="0"/>
              <a:t>однородность;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400" dirty="0" smtClean="0"/>
              <a:t>делимость;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400" dirty="0" smtClean="0"/>
              <a:t>портативность.</a:t>
            </a:r>
          </a:p>
          <a:p>
            <a:pPr marL="0" indent="0">
              <a:lnSpc>
                <a:spcPct val="120000"/>
              </a:lnSpc>
              <a:buNone/>
            </a:pPr>
            <a:endParaRPr lang="ru-RU" sz="1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sz="3400" dirty="0" smtClean="0"/>
              <a:t>Деньги обеспечивают </a:t>
            </a:r>
            <a:r>
              <a:rPr lang="ru-RU" sz="3400" dirty="0"/>
              <a:t>всеобщую </a:t>
            </a:r>
            <a:r>
              <a:rPr lang="ru-RU" sz="3400" dirty="0" err="1"/>
              <a:t>обмениваемость</a:t>
            </a:r>
            <a:r>
              <a:rPr lang="ru-RU" sz="3400" dirty="0"/>
              <a:t> товаров, определяют меновые пропорции. </a:t>
            </a:r>
            <a:r>
              <a:rPr lang="ru-RU" sz="3400" dirty="0" smtClean="0"/>
              <a:t>Однако, </a:t>
            </a:r>
            <a:r>
              <a:rPr lang="ru-RU" sz="3400" dirty="0"/>
              <a:t>не деньги делают товары </a:t>
            </a:r>
            <a:r>
              <a:rPr lang="ru-RU" sz="3400" dirty="0" smtClean="0"/>
              <a:t>соизмеримыми, а </a:t>
            </a:r>
            <a:r>
              <a:rPr lang="ru-RU" sz="3400" i="1" dirty="0" smtClean="0"/>
              <a:t>заключенная в товарах стоимость</a:t>
            </a:r>
            <a:r>
              <a:rPr lang="ru-RU" sz="3400" dirty="0" smtClean="0"/>
              <a:t>.</a:t>
            </a:r>
            <a:endParaRPr lang="ru-RU" sz="3400" dirty="0"/>
          </a:p>
          <a:p>
            <a:pPr>
              <a:lnSpc>
                <a:spcPct val="120000"/>
              </a:lnSpc>
              <a:buBlip>
                <a:blip r:embed="rId3"/>
              </a:buBlip>
            </a:pP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224451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43880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 eaLnBrk="1" hangingPunct="1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Концепции происхождения денег 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 bwMode="auto">
          <a:xfrm>
            <a:off x="107504" y="764704"/>
            <a:ext cx="8928992" cy="59766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 smtClean="0"/>
              <a:t>I</a:t>
            </a:r>
            <a:r>
              <a:rPr lang="ru-RU" sz="2400" b="1" dirty="0" smtClean="0"/>
              <a:t>. </a:t>
            </a:r>
            <a:r>
              <a:rPr lang="ru-RU" sz="24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Рационалистическая концепция </a:t>
            </a:r>
            <a:r>
              <a:rPr lang="ru-RU" sz="2400" dirty="0" smtClean="0"/>
              <a:t>объясняет происхождение денег как результат соглашения между людьми (принятия государственного закона) с целью облегчения </a:t>
            </a:r>
            <a:r>
              <a:rPr lang="ru-RU" sz="2400" dirty="0"/>
              <a:t>процесса </a:t>
            </a:r>
            <a:r>
              <a:rPr lang="ru-RU" sz="2400" dirty="0" smtClean="0"/>
              <a:t>обмена. В основе появления денег лежат не экономические причины, а результаты </a:t>
            </a:r>
            <a:r>
              <a:rPr lang="ru-RU" sz="2400" dirty="0"/>
              <a:t>психологического акта, субъективного решения </a:t>
            </a:r>
            <a:r>
              <a:rPr lang="ru-RU" sz="2400" dirty="0" smtClean="0"/>
              <a:t>людей (субъективно-психологический подход).</a:t>
            </a:r>
          </a:p>
          <a:p>
            <a:pPr marL="0" indent="0">
              <a:spcBef>
                <a:spcPts val="0"/>
              </a:spcBef>
              <a:buNone/>
            </a:pPr>
            <a:endParaRPr lang="ru-RU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Сторонники теории</a:t>
            </a:r>
            <a:r>
              <a:rPr lang="ru-RU" sz="2400" dirty="0" smtClean="0"/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ru-RU" sz="1000" dirty="0" smtClean="0"/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ru-RU" sz="2400" dirty="0" smtClean="0"/>
              <a:t>Аристотель: «Деньги </a:t>
            </a:r>
            <a:r>
              <a:rPr lang="ru-RU" sz="2400" dirty="0"/>
              <a:t>стали деньгами не по своей внутренней природе, а в силу закона, поэтому люди могут изменить этот закон и сделать деньги </a:t>
            </a:r>
            <a:r>
              <a:rPr lang="ru-RU" sz="2400" dirty="0" smtClean="0"/>
              <a:t>бесполезными»;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ru-RU" sz="2400" dirty="0" smtClean="0"/>
              <a:t>П. </a:t>
            </a:r>
            <a:r>
              <a:rPr lang="ru-RU" sz="2400" dirty="0" err="1" smtClean="0"/>
              <a:t>Самуэльсон</a:t>
            </a:r>
            <a:r>
              <a:rPr lang="ru-RU" sz="2400" dirty="0" smtClean="0"/>
              <a:t>: «Деньги – это искусственная социальная условность»;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ru-RU" sz="2400" dirty="0" smtClean="0"/>
              <a:t>М</a:t>
            </a:r>
            <a:r>
              <a:rPr lang="ru-RU" sz="2400" dirty="0"/>
              <a:t>. </a:t>
            </a:r>
            <a:r>
              <a:rPr lang="ru-RU" sz="2400" dirty="0" err="1" smtClean="0"/>
              <a:t>Фридмен</a:t>
            </a:r>
            <a:r>
              <a:rPr lang="ru-RU" sz="2400" dirty="0" smtClean="0"/>
              <a:t>: Деньги – это </a:t>
            </a:r>
            <a:r>
              <a:rPr lang="ru-RU" sz="2400" dirty="0"/>
              <a:t>экспериментальная теоретическая </a:t>
            </a:r>
            <a:r>
              <a:rPr lang="ru-RU" sz="2400" dirty="0" smtClean="0"/>
              <a:t>конструкция;</a:t>
            </a:r>
          </a:p>
          <a:p>
            <a:pPr>
              <a:spcBef>
                <a:spcPts val="0"/>
              </a:spcBef>
              <a:buFont typeface="Courier New" pitchFamily="49" charset="0"/>
              <a:buChar char="o"/>
            </a:pPr>
            <a:r>
              <a:rPr lang="ru-RU" sz="2400" dirty="0" smtClean="0"/>
              <a:t>Дж. </a:t>
            </a:r>
            <a:r>
              <a:rPr lang="ru-RU" sz="2400" dirty="0" err="1" smtClean="0"/>
              <a:t>Гэлбрейт</a:t>
            </a:r>
            <a:r>
              <a:rPr lang="ru-RU" sz="2400" dirty="0" smtClean="0"/>
              <a:t>: </a:t>
            </a:r>
            <a:r>
              <a:rPr lang="en-US" sz="2400" dirty="0" smtClean="0"/>
              <a:t>&lt;</a:t>
            </a:r>
            <a:r>
              <a:rPr lang="ru-RU" sz="2400" dirty="0" smtClean="0"/>
              <a:t>Деньги</a:t>
            </a:r>
            <a:r>
              <a:rPr lang="en-US" sz="2400" dirty="0"/>
              <a:t>&gt;</a:t>
            </a:r>
            <a:r>
              <a:rPr lang="ru-RU" sz="2400" dirty="0" smtClean="0"/>
              <a:t> – продукт соглашения между людьми.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2567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115888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 eaLnBrk="1" hangingPunct="1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Концепции происхождения денег 2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 bwMode="auto">
          <a:xfrm>
            <a:off x="107504" y="1052289"/>
            <a:ext cx="8760310" cy="547305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Эволюционная </a:t>
            </a:r>
            <a:r>
              <a:rPr lang="ru-RU" sz="2600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концепция </a:t>
            </a:r>
            <a:r>
              <a:rPr lang="ru-RU" sz="2600" dirty="0" smtClean="0"/>
              <a:t>К</a:t>
            </a:r>
            <a:r>
              <a:rPr lang="ru-RU" sz="2600" dirty="0"/>
              <a:t>. </a:t>
            </a:r>
            <a:r>
              <a:rPr lang="ru-RU" sz="2600" dirty="0" smtClean="0"/>
              <a:t>Маркса объясняет происхождение денег объективными </a:t>
            </a:r>
            <a:r>
              <a:rPr lang="ru-RU" sz="2600" dirty="0"/>
              <a:t>закономерностями развития </a:t>
            </a:r>
            <a:r>
              <a:rPr lang="ru-RU" sz="2600" dirty="0" smtClean="0"/>
              <a:t>общественного производства</a:t>
            </a:r>
            <a:r>
              <a:rPr lang="ru-RU" sz="2600" dirty="0"/>
              <a:t>. </a:t>
            </a:r>
            <a:r>
              <a:rPr lang="ru-RU" sz="2600" dirty="0" smtClean="0"/>
              <a:t> В основе денег лежат </a:t>
            </a:r>
            <a:r>
              <a:rPr lang="ru-RU" sz="2600" i="1" dirty="0" smtClean="0"/>
              <a:t>экономические</a:t>
            </a:r>
            <a:r>
              <a:rPr lang="ru-RU" sz="2600" dirty="0" smtClean="0"/>
              <a:t> причины: деньги являются результатом </a:t>
            </a:r>
            <a:r>
              <a:rPr lang="ru-RU" sz="2600" dirty="0"/>
              <a:t>развития </a:t>
            </a:r>
            <a:r>
              <a:rPr lang="ru-RU" sz="2600" dirty="0" smtClean="0"/>
              <a:t>товарного </a:t>
            </a:r>
            <a:r>
              <a:rPr lang="ru-RU" sz="2600" dirty="0"/>
              <a:t>обмена, который </a:t>
            </a:r>
            <a:r>
              <a:rPr lang="ru-RU" sz="2600" dirty="0" smtClean="0"/>
              <a:t>в процессе перехода </a:t>
            </a:r>
            <a:r>
              <a:rPr lang="ru-RU" sz="2600" dirty="0"/>
              <a:t>от натурального хозяйства к товарному</a:t>
            </a:r>
            <a:r>
              <a:rPr lang="ru-RU" sz="2600" dirty="0" smtClean="0"/>
              <a:t> независимо </a:t>
            </a:r>
            <a:r>
              <a:rPr lang="ru-RU" sz="2600" dirty="0"/>
              <a:t>от </a:t>
            </a:r>
            <a:r>
              <a:rPr lang="ru-RU" sz="2600" dirty="0" smtClean="0"/>
              <a:t>воли и желания людей привел </a:t>
            </a:r>
            <a:r>
              <a:rPr lang="ru-RU" sz="2600" dirty="0"/>
              <a:t>к стихийному выделению из общей массы товаров специфического товара, который начал выполнять денежные </a:t>
            </a:r>
            <a:r>
              <a:rPr lang="ru-RU" sz="2600" dirty="0" smtClean="0"/>
              <a:t>функции (историко-материалистический подход).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600" dirty="0" smtClean="0"/>
              <a:t>Данный подход характерен для советской (российской) экономической мысли.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dirty="0" smtClean="0"/>
              <a:t>    </a:t>
            </a:r>
            <a:endParaRPr lang="ru-RU" sz="26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66484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115888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денег </a:t>
            </a:r>
            <a:r>
              <a:rPr lang="ru-RU" sz="3600" dirty="0" smtClean="0"/>
              <a:t>раскрывают </a:t>
            </a:r>
            <a:r>
              <a:rPr lang="ru-RU" sz="3600" dirty="0"/>
              <a:t>их сущность</a:t>
            </a:r>
            <a:r>
              <a:rPr lang="ru-RU" sz="3600" dirty="0" smtClean="0"/>
              <a:t>.</a:t>
            </a:r>
            <a:endParaRPr lang="ru-RU" sz="3600" b="1" dirty="0" smtClean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fictionbook.ru/static/bookimages/05/52/34/05523455.bin.dir/h/i_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910"/>
            <a:ext cx="8375605" cy="532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7599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44624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Эволюция денег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e-reading.biz/illustrations/103/103873-shem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60745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 bwMode="auto">
          <a:xfrm>
            <a:off x="173595" y="5588719"/>
            <a:ext cx="8569771" cy="9366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  <a:defRPr/>
            </a:pPr>
            <a:r>
              <a:rPr lang="ru-RU" sz="2400" dirty="0" smtClean="0"/>
              <a:t>Товарные деньги </a:t>
            </a:r>
            <a:r>
              <a:rPr lang="ru-RU" sz="2400" dirty="0" smtClean="0">
                <a:latin typeface="Times New Roman"/>
                <a:cs typeface="Times New Roman"/>
              </a:rPr>
              <a:t>→</a:t>
            </a:r>
            <a:r>
              <a:rPr lang="ru-RU" sz="2400" dirty="0" smtClean="0"/>
              <a:t> металлические деньги </a:t>
            </a:r>
            <a:r>
              <a:rPr lang="ru-RU" sz="2400" dirty="0" smtClean="0">
                <a:latin typeface="Times New Roman"/>
                <a:cs typeface="Times New Roman"/>
              </a:rPr>
              <a:t>→</a:t>
            </a:r>
            <a:r>
              <a:rPr lang="ru-RU" sz="2400" dirty="0" smtClean="0"/>
              <a:t> бумажные деньги </a:t>
            </a:r>
            <a:r>
              <a:rPr lang="ru-RU" sz="2400" dirty="0" smtClean="0">
                <a:latin typeface="Times New Roman"/>
                <a:cs typeface="Times New Roman"/>
              </a:rPr>
              <a:t>→</a:t>
            </a:r>
            <a:r>
              <a:rPr lang="ru-RU" sz="2400" dirty="0" smtClean="0"/>
              <a:t> кредитные деньги </a:t>
            </a:r>
            <a:r>
              <a:rPr lang="ru-RU" sz="2400" dirty="0" smtClean="0">
                <a:latin typeface="Times New Roman"/>
                <a:cs typeface="Times New Roman"/>
              </a:rPr>
              <a:t>→</a:t>
            </a:r>
            <a:r>
              <a:rPr lang="ru-RU" sz="2400" dirty="0" smtClean="0"/>
              <a:t> электронные деньги.</a:t>
            </a:r>
          </a:p>
        </p:txBody>
      </p:sp>
    </p:spTree>
    <p:extLst>
      <p:ext uri="{BB962C8B-B14F-4D97-AF65-F5344CB8AC3E}">
        <p14:creationId xmlns:p14="http://schemas.microsoft.com/office/powerpoint/2010/main" val="31029099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44624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Денежные системы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www.grandars.ru/images/1/review/id/2365/023497af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27280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3599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44624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виды денег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http://coolreferat.com/ref-2_1727434138-33321.coolp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4769"/>
            <a:ext cx="8209437" cy="546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3121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44624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денежного обращения –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 bwMode="auto">
          <a:xfrm>
            <a:off x="179388" y="908720"/>
            <a:ext cx="8964612" cy="504056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ru-RU" sz="2600" dirty="0" smtClean="0"/>
              <a:t>- экономический </a:t>
            </a:r>
            <a:r>
              <a:rPr lang="ru-RU" sz="2600" dirty="0"/>
              <a:t>закон, определяющий количество денег, необходимых для обращения</a:t>
            </a:r>
            <a:r>
              <a:rPr lang="ru-RU" sz="2600" dirty="0" smtClean="0"/>
              <a:t>.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ru-RU" sz="1000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ru-RU" sz="10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ru-RU" sz="1000" dirty="0" smtClean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Уравнение И. Фишера </a:t>
            </a:r>
            <a:r>
              <a:rPr lang="ru-RU" sz="2600" dirty="0" smtClean="0"/>
              <a:t>(1911 г.): 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ru-RU" sz="1000" b="1" dirty="0" smtClean="0"/>
          </a:p>
          <a:p>
            <a:pPr marL="0" indent="0">
              <a:spcBef>
                <a:spcPts val="0"/>
              </a:spcBef>
              <a:buNone/>
              <a:defRPr/>
            </a:pPr>
            <a:endParaRPr lang="ru-RU" sz="1000" b="1" dirty="0"/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 V = Р х Q</a:t>
            </a:r>
            <a:r>
              <a:rPr lang="ru-RU" sz="3600" i="1" dirty="0">
                <a:solidFill>
                  <a:srgbClr val="FF0000"/>
                </a:solidFill>
              </a:rPr>
              <a:t>,</a:t>
            </a:r>
            <a:r>
              <a:rPr lang="ru-RU" sz="2600" i="1" dirty="0"/>
              <a:t> </a:t>
            </a:r>
            <a:endParaRPr lang="ru-RU" sz="2600" i="1" dirty="0" smtClean="0"/>
          </a:p>
          <a:p>
            <a:pPr marL="0" indent="0" algn="ctr">
              <a:spcBef>
                <a:spcPts val="0"/>
              </a:spcBef>
              <a:buNone/>
              <a:defRPr/>
            </a:pPr>
            <a:endParaRPr lang="ru-RU" sz="1000" i="1" dirty="0" smtClean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600" dirty="0" smtClean="0"/>
              <a:t>где</a:t>
            </a:r>
            <a:r>
              <a:rPr lang="ru-RU" sz="2600" dirty="0"/>
              <a:t> М – масса денег в обращении; </a:t>
            </a:r>
            <a:r>
              <a:rPr lang="ru-RU" sz="2600" dirty="0" smtClean="0"/>
              <a:t>V –</a:t>
            </a:r>
            <a:r>
              <a:rPr lang="ru-RU" sz="2600" dirty="0"/>
              <a:t> скорость обращения </a:t>
            </a:r>
            <a:r>
              <a:rPr lang="ru-RU" sz="2600" dirty="0" smtClean="0"/>
              <a:t>денег (</a:t>
            </a:r>
            <a:r>
              <a:rPr lang="ru-RU" sz="2600" dirty="0"/>
              <a:t>число раз, которое каждая денежная единица участвовала в сделках в течение </a:t>
            </a:r>
            <a:r>
              <a:rPr lang="ru-RU" sz="2600" dirty="0" smtClean="0"/>
              <a:t>года);</a:t>
            </a:r>
            <a:r>
              <a:rPr lang="ru-RU" sz="2600" dirty="0"/>
              <a:t> </a:t>
            </a:r>
            <a:r>
              <a:rPr lang="ru-RU" sz="2600" dirty="0" smtClean="0"/>
              <a:t>Р – </a:t>
            </a:r>
            <a:r>
              <a:rPr lang="ru-RU" sz="2600" dirty="0"/>
              <a:t>средняя цена товаров и услуг; </a:t>
            </a:r>
            <a:r>
              <a:rPr lang="ru-RU" sz="2600" dirty="0" smtClean="0"/>
              <a:t>Q – </a:t>
            </a:r>
            <a:r>
              <a:rPr lang="ru-RU" sz="2600" dirty="0"/>
              <a:t>количество проданных товаров и оказанных услуг.</a:t>
            </a:r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7846890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44624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денежного обращения 2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 bwMode="auto">
          <a:xfrm>
            <a:off x="179388" y="908720"/>
            <a:ext cx="8964612" cy="576064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ru-RU" sz="2600" dirty="0"/>
              <a:t>С возникновением функции денег как средства платежа </a:t>
            </a:r>
            <a:r>
              <a:rPr lang="ru-RU" sz="2600" dirty="0" smtClean="0"/>
              <a:t>закон</a:t>
            </a:r>
            <a:r>
              <a:rPr lang="ru-RU" sz="2600" dirty="0"/>
              <a:t>, определяющий количество денег в обращении, </a:t>
            </a:r>
            <a:r>
              <a:rPr lang="ru-RU" sz="2600" dirty="0" smtClean="0"/>
              <a:t>приобретает </a:t>
            </a:r>
            <a:r>
              <a:rPr lang="ru-RU" sz="2600" dirty="0"/>
              <a:t>следующий вид</a:t>
            </a:r>
            <a:r>
              <a:rPr lang="ru-RU" sz="2600" dirty="0" smtClean="0"/>
              <a:t>:</a:t>
            </a:r>
          </a:p>
          <a:p>
            <a:endParaRPr lang="ru-RU" sz="2600" dirty="0" smtClean="0"/>
          </a:p>
          <a:p>
            <a:endParaRPr lang="ru-RU" sz="2600" dirty="0"/>
          </a:p>
          <a:p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где</a:t>
            </a:r>
            <a:r>
              <a:rPr lang="ru-RU" sz="2600" dirty="0"/>
              <a:t> </a:t>
            </a:r>
            <a:r>
              <a:rPr lang="ru-RU" sz="2600" dirty="0" smtClean="0"/>
              <a:t>S1 – сумма </a:t>
            </a:r>
            <a:r>
              <a:rPr lang="ru-RU" sz="2600" dirty="0"/>
              <a:t>цен товаров и услуг; S2 – сумма цен товаров, проданных в кредит; S3 – сумма платежей по обязательствам; Р– </a:t>
            </a:r>
            <a:r>
              <a:rPr lang="ru-RU" sz="2600" dirty="0" err="1"/>
              <a:t>взаимопогашающие</a:t>
            </a:r>
            <a:r>
              <a:rPr lang="ru-RU" sz="2600" dirty="0"/>
              <a:t> платежи</a:t>
            </a:r>
            <a:r>
              <a:rPr lang="ru-RU" sz="2600" dirty="0" smtClean="0"/>
              <a:t>.</a:t>
            </a:r>
          </a:p>
          <a:p>
            <a:pPr marL="0" indent="0">
              <a:buNone/>
            </a:pPr>
            <a:endParaRPr lang="ru-RU" sz="1000" dirty="0" smtClean="0"/>
          </a:p>
          <a:p>
            <a:pPr marL="0" indent="0">
              <a:buNone/>
            </a:pPr>
            <a:r>
              <a:rPr lang="ru-RU" sz="2600" dirty="0" smtClean="0"/>
              <a:t>Таким </a:t>
            </a:r>
            <a:r>
              <a:rPr lang="ru-RU" sz="2600" dirty="0"/>
              <a:t>образом, денег для обращения необходимо столько, чтобы можно было реализовать по текущим ценам весь объем произведенных в рамках национальной экономики товаров и оказанных услуг.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749" y="2348880"/>
            <a:ext cx="4488499" cy="122413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24872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214313" y="115888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Денежная масса –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 bwMode="auto">
          <a:xfrm>
            <a:off x="179388" y="1196752"/>
            <a:ext cx="8964612" cy="367240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– </a:t>
            </a:r>
            <a:r>
              <a:rPr lang="ru-RU" sz="2800" dirty="0"/>
              <a:t>это сумма наличных и безналичных денежных средств, а также других средств платежа</a:t>
            </a:r>
            <a:r>
              <a:rPr lang="ru-RU" sz="2800" dirty="0" smtClean="0"/>
              <a:t>. 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Центральный банк </a:t>
            </a:r>
            <a:r>
              <a:rPr lang="ru-RU" sz="2800" dirty="0"/>
              <a:t>РФ ведет расчеты </a:t>
            </a:r>
            <a:r>
              <a:rPr lang="ru-RU" sz="2800" dirty="0" smtClean="0"/>
              <a:t>денежных агрегатов М0 – М3, однако, для </a:t>
            </a:r>
            <a:r>
              <a:rPr lang="ru-RU" sz="2800" dirty="0"/>
              <a:t>характеристики денежной массы используется </a:t>
            </a:r>
            <a:r>
              <a:rPr lang="ru-RU" sz="2800" dirty="0" smtClean="0"/>
              <a:t>показатель «</a:t>
            </a:r>
            <a:r>
              <a:rPr lang="ru-RU" sz="28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денежная база</a:t>
            </a:r>
            <a:r>
              <a:rPr lang="ru-RU" sz="2800" b="1" dirty="0" smtClean="0"/>
              <a:t>»,</a:t>
            </a:r>
            <a:r>
              <a:rPr lang="ru-RU" sz="2800" dirty="0"/>
              <a:t> который по существу приравнивается к агрегату М2.</a:t>
            </a:r>
          </a:p>
        </p:txBody>
      </p:sp>
    </p:spTree>
    <p:extLst>
      <p:ext uri="{BB962C8B-B14F-4D97-AF65-F5344CB8AC3E}">
        <p14:creationId xmlns:p14="http://schemas.microsoft.com/office/powerpoint/2010/main" val="1891058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возникновения рынка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1572" y="1340768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Рынок – это результат исторического </a:t>
            </a:r>
            <a:r>
              <a:rPr lang="ru-RU" sz="2800" dirty="0"/>
              <a:t>процесса развития товарного </a:t>
            </a:r>
            <a:r>
              <a:rPr lang="ru-RU" sz="2800" dirty="0" smtClean="0"/>
              <a:t>производства. В основе лежит </a:t>
            </a:r>
            <a:r>
              <a:rPr lang="ru-RU" sz="2800" dirty="0"/>
              <a:t>общественное разделение труда, которое обусловливает: </a:t>
            </a:r>
            <a:endParaRPr lang="ru-RU" sz="2800" dirty="0" smtClean="0"/>
          </a:p>
          <a:p>
            <a:endParaRPr lang="ru-RU" sz="1000" dirty="0"/>
          </a:p>
          <a:p>
            <a:r>
              <a:rPr lang="ru-RU" sz="2800" dirty="0"/>
              <a:t>1) продуктовую и функциональную специализацию производства; 2) экономическое обособление товаропроизводителей как различных собственников.</a:t>
            </a:r>
          </a:p>
          <a:p>
            <a:endParaRPr lang="ru-RU" sz="1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81139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 bwMode="auto">
          <a:xfrm>
            <a:off x="179512" y="43880"/>
            <a:ext cx="8030095" cy="7208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Денежный агрегат –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 bwMode="auto">
          <a:xfrm>
            <a:off x="179388" y="692696"/>
            <a:ext cx="8929116" cy="1368152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– совокупность </a:t>
            </a:r>
            <a:r>
              <a:rPr lang="ru-RU" sz="2400" dirty="0"/>
              <a:t>определенного вида денежных средств, отличающихся от других видов степенью ликвидности, т.е. возможностью быстрого превращения в наличные </a:t>
            </a:r>
            <a:r>
              <a:rPr lang="ru-RU" sz="2400" dirty="0" smtClean="0"/>
              <a:t>деньги.</a:t>
            </a:r>
            <a:endParaRPr lang="ru-RU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6889156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63442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Содержимое 2"/>
          <p:cNvSpPr>
            <a:spLocks noGrp="1"/>
          </p:cNvSpPr>
          <p:nvPr>
            <p:ph idx="1"/>
          </p:nvPr>
        </p:nvSpPr>
        <p:spPr bwMode="auto">
          <a:xfrm>
            <a:off x="395288" y="2033389"/>
            <a:ext cx="8353425" cy="39158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dirty="0" smtClean="0"/>
              <a:t>богатые природные ресурсы, </a:t>
            </a:r>
          </a:p>
          <a:p>
            <a:pPr eaLnBrk="1" hangingPunct="1"/>
            <a:r>
              <a:rPr lang="ru-RU" sz="2800" dirty="0" smtClean="0"/>
              <a:t>высокий образовательный уровень трудовых ресурсов, </a:t>
            </a:r>
          </a:p>
          <a:p>
            <a:pPr eaLnBrk="1" hangingPunct="1">
              <a:spcBef>
                <a:spcPts val="0"/>
              </a:spcBef>
            </a:pPr>
            <a:r>
              <a:rPr lang="ru-RU" sz="2800" dirty="0" smtClean="0"/>
              <a:t>наличие передовых технологий в некоторых важных отраслях, </a:t>
            </a:r>
          </a:p>
          <a:p>
            <a:pPr eaLnBrk="1" hangingPunct="1"/>
            <a:r>
              <a:rPr lang="ru-RU" sz="2800" dirty="0" smtClean="0"/>
              <a:t>стратегически выигрышное геополитическое и географическое положение.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165618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Конкурентные преимущества </a:t>
            </a:r>
            <a:r>
              <a:rPr lang="ru-RU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 в современной рыночной экономике: </a:t>
            </a:r>
            <a:endParaRPr lang="ru-RU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97146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Содержимое 2"/>
          <p:cNvSpPr>
            <a:spLocks noGrp="1"/>
          </p:cNvSpPr>
          <p:nvPr>
            <p:ph idx="1"/>
          </p:nvPr>
        </p:nvSpPr>
        <p:spPr bwMode="auto">
          <a:xfrm>
            <a:off x="395288" y="1484709"/>
            <a:ext cx="8569325" cy="47526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правовая нерешенность вопроса о частной собственности на землю, </a:t>
            </a:r>
          </a:p>
          <a:p>
            <a:pPr>
              <a:spcBef>
                <a:spcPts val="0"/>
              </a:spcBef>
            </a:pPr>
            <a:r>
              <a:rPr lang="ru-RU" sz="2600" dirty="0"/>
              <a:t>отсутствие института частной собственности, </a:t>
            </a:r>
          </a:p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большой износ основного капитала, устаревшие технологии, </a:t>
            </a:r>
          </a:p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затратное и энергоемкое производство, </a:t>
            </a:r>
          </a:p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непропорциональность географического размещения экономически важных объектов и производств, </a:t>
            </a:r>
          </a:p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недостаточно развитая налоговая система, </a:t>
            </a:r>
          </a:p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коррупция и большие объемы теневой экономики, </a:t>
            </a:r>
          </a:p>
          <a:p>
            <a:pPr eaLnBrk="1" hangingPunct="1">
              <a:spcBef>
                <a:spcPts val="0"/>
              </a:spcBef>
            </a:pPr>
            <a:r>
              <a:rPr lang="ru-RU" sz="2600" dirty="0" smtClean="0"/>
              <a:t>недостаточная эффективность государственного  аппарата.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</a:t>
            </a:r>
            <a:r>
              <a:rPr lang="ru-RU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 рыночных отношений в России:</a:t>
            </a:r>
            <a:endParaRPr lang="ru-RU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459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959" y="1196752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600" dirty="0" smtClean="0"/>
              <a:t>дальнейшее </a:t>
            </a:r>
            <a:r>
              <a:rPr lang="ru-RU" sz="2600" dirty="0"/>
              <a:t>развитие специализации производства;</a:t>
            </a:r>
          </a:p>
          <a:p>
            <a:pPr marL="457200" indent="-457200">
              <a:buAutoNum type="arabicParenR"/>
            </a:pPr>
            <a:r>
              <a:rPr lang="ru-RU" sz="2600" dirty="0" smtClean="0"/>
              <a:t>дальнейший рост и развитие потребностей;</a:t>
            </a:r>
          </a:p>
          <a:p>
            <a:pPr marL="457200" indent="-457200">
              <a:buAutoNum type="arabicParenR"/>
            </a:pPr>
            <a:r>
              <a:rPr lang="ru-RU" sz="2600" dirty="0" smtClean="0"/>
              <a:t>развитие </a:t>
            </a:r>
            <a:r>
              <a:rPr lang="ru-RU" sz="2600" dirty="0"/>
              <a:t>отношений собственности;</a:t>
            </a:r>
          </a:p>
          <a:p>
            <a:pPr marL="457200" indent="-457200">
              <a:buAutoNum type="arabicParenR"/>
            </a:pPr>
            <a:r>
              <a:rPr lang="ru-RU" sz="2600" dirty="0"/>
              <a:t>развитие инфраструктуры обмена продуктами производства;</a:t>
            </a:r>
          </a:p>
          <a:p>
            <a:pPr marL="457200" indent="-457200">
              <a:buAutoNum type="arabicParenR"/>
            </a:pPr>
            <a:r>
              <a:rPr lang="ru-RU" sz="2600" dirty="0"/>
              <a:t>развитие производительных сил и усложнение производственных </a:t>
            </a:r>
            <a:r>
              <a:rPr lang="ru-RU" sz="2600" dirty="0" smtClean="0"/>
              <a:t>отношений;</a:t>
            </a:r>
          </a:p>
          <a:p>
            <a:pPr marL="457200" indent="-457200">
              <a:buAutoNum type="arabicParenR"/>
            </a:pPr>
            <a:r>
              <a:rPr lang="ru-RU" sz="2600" dirty="0" smtClean="0"/>
              <a:t>экономическая свобода и, следовательно, наличие личного интереса (мотивации) хозяйствующих субъектов к развитию деятельности (бизнеса);</a:t>
            </a:r>
          </a:p>
          <a:p>
            <a:pPr marL="457200" indent="-457200">
              <a:buAutoNum type="arabicParenR"/>
            </a:pPr>
            <a:r>
              <a:rPr lang="ru-RU" sz="2600" dirty="0" smtClean="0"/>
              <a:t>юридическое равенство хозяйствующих субъектов и правовое регулирование рыночных отношений</a:t>
            </a:r>
            <a:endParaRPr lang="ru-RU" sz="26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16632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развития рынка</a:t>
            </a:r>
          </a:p>
        </p:txBody>
      </p:sp>
    </p:spTree>
    <p:extLst>
      <p:ext uri="{BB962C8B-B14F-4D97-AF65-F5344CB8AC3E}">
        <p14:creationId xmlns:p14="http://schemas.microsoft.com/office/powerpoint/2010/main" val="468244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– динамичная система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980728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В зависимости от уровня развития общественного разделения труда и товарно-денежных отношений выделяют типы:</a:t>
            </a:r>
          </a:p>
          <a:p>
            <a:endParaRPr lang="ru-RU" sz="28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/>
              <a:t>простого (неразвитого) рынка;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/>
              <a:t>свободного рынка;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/>
              <a:t>регулируемого рынка;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/>
              <a:t>деформированного рынка.</a:t>
            </a:r>
          </a:p>
          <a:p>
            <a:endParaRPr lang="ru-RU" sz="28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7761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Простой (неразвитый) рынок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980728"/>
            <a:ext cx="864096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тип хозяйства, для которого характерно производство продуктов для обмена между самостоятельными производителями, преимущественно, крестьянами и ремесленниками.</a:t>
            </a:r>
          </a:p>
          <a:p>
            <a:endParaRPr lang="ru-RU" sz="2400" dirty="0" smtClean="0"/>
          </a:p>
          <a:p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черты:</a:t>
            </a:r>
          </a:p>
          <a:p>
            <a:endParaRPr lang="ru-RU" sz="10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начальная стадия развития общественного разделения труда;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частная собственность </a:t>
            </a:r>
            <a:r>
              <a:rPr lang="ru-RU" sz="2400" dirty="0"/>
              <a:t>на средства </a:t>
            </a:r>
            <a:r>
              <a:rPr lang="ru-RU" sz="2400" dirty="0" smtClean="0"/>
              <a:t>производства;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преимущественно личный труд производителя;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реализация на рынке излишков продукции, а не всего созданного продукта;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/>
              <a:t>непосредственное взаимодействие производителя и потребителя (покупателя</a:t>
            </a:r>
            <a:r>
              <a:rPr lang="ru-RU" sz="2400" dirty="0" smtClean="0"/>
              <a:t>);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неполный охват экономики рынком.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3383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4624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Свободный рынок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764704"/>
            <a:ext cx="8640960" cy="601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тип хозяйства, для которого характерна всеобщность охвата экономики рыночными отношениями.</a:t>
            </a:r>
          </a:p>
          <a:p>
            <a:endParaRPr lang="ru-RU" sz="1000" dirty="0"/>
          </a:p>
          <a:p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черты:</a:t>
            </a:r>
          </a:p>
          <a:p>
            <a:endParaRPr lang="ru-RU" sz="1000" dirty="0"/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глубокая специализация производителей;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использование наемного труда вместо личного (</a:t>
            </a:r>
            <a:r>
              <a:rPr lang="ru-RU" sz="2400" dirty="0"/>
              <a:t>рабочая сила </a:t>
            </a:r>
            <a:r>
              <a:rPr lang="ru-RU" sz="2400" dirty="0" smtClean="0"/>
              <a:t>становится товаром);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мобильность факторов производства;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реализация </a:t>
            </a:r>
            <a:r>
              <a:rPr lang="ru-RU" sz="2400" dirty="0"/>
              <a:t>на рынке подавляющей части произведенного продукта;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развитие различных форм собственности;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опосредованный механизм взаимодействия производителей и потребителей;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развитие свободной конкуренции;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свободное ценообразование;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/>
              <a:t>использование преимущественно экономических методов решения возникающих проблем.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5928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8826"/>
            <a:ext cx="8563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Регулируемый рынок –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908720"/>
            <a:ext cx="878497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тип хозяйства, для которого характерно государственное вмешательство государства в экономику с целью устранения (сглаживания) недостатков свободного рынка. Считается, что регулируемый </a:t>
            </a:r>
            <a:r>
              <a:rPr lang="ru-RU" sz="2400" dirty="0"/>
              <a:t>рынок — это результат </a:t>
            </a:r>
            <a:r>
              <a:rPr lang="ru-RU" sz="2400" dirty="0" err="1"/>
              <a:t>гуманизации</a:t>
            </a:r>
            <a:r>
              <a:rPr lang="ru-RU" sz="2400" dirty="0"/>
              <a:t> </a:t>
            </a:r>
            <a:r>
              <a:rPr lang="ru-RU" sz="2400" dirty="0" smtClean="0"/>
              <a:t>обще­ства.</a:t>
            </a:r>
          </a:p>
          <a:p>
            <a:endParaRPr lang="ru-RU" sz="1000" dirty="0"/>
          </a:p>
          <a:p>
            <a:r>
              <a:rPr lang="ru-RU" sz="3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черты:</a:t>
            </a:r>
          </a:p>
          <a:p>
            <a:endParaRPr lang="ru-RU" sz="10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наличие в экономике двух секторов: государственного и частного;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сглаживание государством недостатков функционирования рынка, в первую очередь, ограничение монополии и перераспределение доходов в обществе;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сохранение стимулов к развитию эффективного производства, мотивации </a:t>
            </a:r>
            <a:r>
              <a:rPr lang="ru-RU" sz="2400" dirty="0"/>
              <a:t>к </a:t>
            </a:r>
            <a:r>
              <a:rPr lang="ru-RU" sz="2400" dirty="0" smtClean="0"/>
              <a:t>труду </a:t>
            </a:r>
            <a:r>
              <a:rPr lang="ru-RU" sz="2400" dirty="0"/>
              <a:t>и риску в хозяйственной </a:t>
            </a:r>
            <a:r>
              <a:rPr lang="ru-RU" sz="2400" dirty="0" smtClean="0"/>
              <a:t>деятельности</a:t>
            </a:r>
            <a:r>
              <a:rPr lang="ru-RU" sz="2400" dirty="0"/>
              <a:t>;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развитие инструментов государственного регулирования экономики, как экономических, так и административных.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8229" y="6525344"/>
            <a:ext cx="730275" cy="288032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1600" b="1" dirty="0" smtClean="0">
                <a:solidFill>
                  <a:srgbClr val="005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6</a:t>
            </a:r>
            <a:endParaRPr lang="ru-RU" sz="1600" b="1" dirty="0">
              <a:solidFill>
                <a:srgbClr val="005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07553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</TotalTime>
  <Words>2666</Words>
  <Application>Microsoft Office PowerPoint</Application>
  <PresentationFormat>Экран (4:3)</PresentationFormat>
  <Paragraphs>388</Paragraphs>
  <Slides>42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Концепция трансакционных издержек</vt:lpstr>
      <vt:lpstr>Трактовка трансакционных издержек</vt:lpstr>
      <vt:lpstr>Факторы роста трансакционных издержек:</vt:lpstr>
      <vt:lpstr>Товар –  </vt:lpstr>
      <vt:lpstr>Основные концепции стоимости товара</vt:lpstr>
      <vt:lpstr>Деньги – </vt:lpstr>
      <vt:lpstr>Концепции происхождения денег </vt:lpstr>
      <vt:lpstr>Концепции происхождения денег 2</vt:lpstr>
      <vt:lpstr>Функции денег раскрывают их сущность.</vt:lpstr>
      <vt:lpstr>Эволюция денег</vt:lpstr>
      <vt:lpstr>Денежные системы</vt:lpstr>
      <vt:lpstr>Современные виды денег</vt:lpstr>
      <vt:lpstr>Закон денежного обращения – </vt:lpstr>
      <vt:lpstr>Закон денежного обращения 2 </vt:lpstr>
      <vt:lpstr>Денежная масса – </vt:lpstr>
      <vt:lpstr>Денежный агрегат – </vt:lpstr>
      <vt:lpstr>Конкурентные преимущества России в современной рыночной экономике: </vt:lpstr>
      <vt:lpstr>Проблемы развития рыночных отношений в России: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шодо</dc:title>
  <dc:creator>Мои Документы</dc:creator>
  <cp:lastModifiedBy>Admin</cp:lastModifiedBy>
  <cp:revision>111</cp:revision>
  <dcterms:created xsi:type="dcterms:W3CDTF">1980-10-07T06:51:07Z</dcterms:created>
  <dcterms:modified xsi:type="dcterms:W3CDTF">2016-08-27T13:36:44Z</dcterms:modified>
</cp:coreProperties>
</file>