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1146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74C66C-5F39-4D01-9601-313E644DEAE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733582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E37BF6-AE9F-4559-A1B1-EDCC1DBB190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09458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06FB2F-57B6-4E6D-977A-0258A7BB374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373956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BE57793-1711-4B81-8680-55BE415321A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947185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72FD5B6-78C6-4E7A-A1B9-69B43E40B37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64083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FF9B92-F11F-4157-B7D4-0E84621DC00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95771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51A048-7C8F-4E83-9CAB-E614370C907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24194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090671-8BF5-412E-8799-40A1EBE5126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025293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CE0067-B541-4480-BAF3-2723FE55E33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49797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2DBE5E-E4DD-438F-AAF5-2D19F74124B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66987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C81DFE-DAFC-4439-B11F-C7295FDAF9E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584102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37A421-7618-4DE8-8B3E-93BBB3ED864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13940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E381E8-7202-4534-9955-90DE748D6E4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34703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8B4AA24-67C6-48E6-A75A-801D577110A3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5124" name="WordArt 4"/>
          <p:cNvSpPr>
            <a:spLocks noChangeArrowheads="1" noChangeShapeType="1" noTextEdit="1"/>
          </p:cNvSpPr>
          <p:nvPr/>
        </p:nvSpPr>
        <p:spPr bwMode="auto">
          <a:xfrm>
            <a:off x="457200" y="990600"/>
            <a:ext cx="7848600" cy="44958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Редкие рыбы ЕАО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/>
              <a:t>Черный амурский лещ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altLang="ru-RU" sz="1400" b="1">
                <a:solidFill>
                  <a:srgbClr val="000000"/>
                </a:solidFill>
              </a:rPr>
              <a:t>БИОЛОГИЯ ВИДА: Пресноводная рыба. От обычного амурского белого леща отличается более </a:t>
            </a:r>
          </a:p>
          <a:p>
            <a:pPr>
              <a:lnSpc>
                <a:spcPct val="80000"/>
              </a:lnSpc>
            </a:pPr>
            <a:r>
              <a:rPr lang="ru-RU" altLang="ru-RU" sz="1400" b="1">
                <a:solidFill>
                  <a:srgbClr val="000000"/>
                </a:solidFill>
              </a:rPr>
              <a:t>тёмной окраской и наличием киля только за брюшными плавниками. Летом обитает в озёрах, на </a:t>
            </a:r>
          </a:p>
          <a:p>
            <a:pPr>
              <a:lnSpc>
                <a:spcPct val="80000"/>
              </a:lnSpc>
            </a:pPr>
            <a:r>
              <a:rPr lang="ru-RU" altLang="ru-RU" sz="1400" b="1">
                <a:solidFill>
                  <a:srgbClr val="000000"/>
                </a:solidFill>
              </a:rPr>
              <a:t>разливах, в протоках и в русле Амура, на зиму из пойменных водоёмов уходит в русло, где зимует </a:t>
            </a:r>
          </a:p>
          <a:p>
            <a:pPr>
              <a:lnSpc>
                <a:spcPct val="80000"/>
              </a:lnSpc>
            </a:pPr>
            <a:r>
              <a:rPr lang="ru-RU" altLang="ru-RU" sz="1400" b="1">
                <a:solidFill>
                  <a:srgbClr val="000000"/>
                </a:solidFill>
              </a:rPr>
              <a:t>на ямах. Питается зоопланктоном, водной растительностью и бентическими организмами (1).</a:t>
            </a:r>
          </a:p>
          <a:p>
            <a:pPr>
              <a:lnSpc>
                <a:spcPct val="80000"/>
              </a:lnSpc>
            </a:pPr>
            <a:r>
              <a:rPr lang="ru-RU" altLang="ru-RU" sz="1400" b="1">
                <a:solidFill>
                  <a:srgbClr val="000000"/>
                </a:solidFill>
              </a:rPr>
              <a:t>Растёт быстрее белого леща, достигая длины 78 см и массы 7, 6 кг. Самки становятся </a:t>
            </a:r>
          </a:p>
          <a:p>
            <a:pPr>
              <a:lnSpc>
                <a:spcPct val="80000"/>
              </a:lnSpc>
            </a:pPr>
            <a:r>
              <a:rPr lang="ru-RU" altLang="ru-RU" sz="1400" b="1">
                <a:solidFill>
                  <a:srgbClr val="000000"/>
                </a:solidFill>
              </a:rPr>
              <a:t>половозрелыми в возрасте 6 - 9 лет, достигнув длины 40 - 50 см; самцы - в возрасте 6 - 8 лет при </a:t>
            </a:r>
          </a:p>
          <a:p>
            <a:pPr>
              <a:lnSpc>
                <a:spcPct val="80000"/>
              </a:lnSpc>
            </a:pPr>
            <a:r>
              <a:rPr lang="ru-RU" altLang="ru-RU" sz="1400" b="1">
                <a:solidFill>
                  <a:srgbClr val="000000"/>
                </a:solidFill>
              </a:rPr>
              <a:t>длине 35 - 45 см. Плодовитость колеблется от 150 икринок до 50 тыс. икринок. Икра пелагическая. </a:t>
            </a:r>
          </a:p>
          <a:p>
            <a:pPr>
              <a:lnSpc>
                <a:spcPct val="80000"/>
              </a:lnSpc>
            </a:pPr>
            <a:r>
              <a:rPr lang="ru-RU" altLang="ru-RU" sz="1400" b="1">
                <a:solidFill>
                  <a:srgbClr val="000000"/>
                </a:solidFill>
              </a:rPr>
              <a:t>Нерестится в нижнем участке р. Сунгари и ниже её устья в русле Амура, преимущественно в </a:t>
            </a:r>
          </a:p>
          <a:p>
            <a:pPr>
              <a:lnSpc>
                <a:spcPct val="80000"/>
              </a:lnSpc>
            </a:pPr>
            <a:r>
              <a:rPr lang="ru-RU" altLang="ru-RU" sz="1400" b="1">
                <a:solidFill>
                  <a:srgbClr val="000000"/>
                </a:solidFill>
              </a:rPr>
              <a:t>сунгаринской струе воды.</a:t>
            </a:r>
          </a:p>
        </p:txBody>
      </p:sp>
      <p:sp>
        <p:nvSpPr>
          <p:cNvPr id="7173" name="Rectangle 5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ru-RU" altLang="ru-RU" sz="1200"/>
          </a:p>
        </p:txBody>
      </p:sp>
      <p:pic>
        <p:nvPicPr>
          <p:cNvPr id="7175" name="Picture 7" descr="138695-19959b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295400"/>
            <a:ext cx="3733800" cy="2446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7" name="Picture 9" descr="2012-12-19_23203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886200"/>
            <a:ext cx="395605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/>
              <a:t>Мелкочешуйный желтопёр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600200"/>
            <a:ext cx="4267200" cy="4953000"/>
          </a:xfrm>
        </p:spPr>
        <p:txBody>
          <a:bodyPr/>
          <a:lstStyle/>
          <a:p>
            <a:r>
              <a:rPr lang="ru-RU" altLang="ru-RU" sz="1200" b="1">
                <a:solidFill>
                  <a:srgbClr val="000000"/>
                </a:solidFill>
              </a:rPr>
              <a:t>СТАТУС: I категория. Редкий малоизученный вид, крайне малочисленный в бассейне Амура.технологии разведения и пополнение стада за счёт искусственного разведения совместно с </a:t>
            </a:r>
          </a:p>
          <a:p>
            <a:r>
              <a:rPr lang="ru-RU" altLang="ru-RU" sz="1200" b="1">
                <a:solidFill>
                  <a:srgbClr val="000000"/>
                </a:solidFill>
              </a:rPr>
              <a:t>китайской стороной (3). ИСТОЧНИКИ.</a:t>
            </a:r>
          </a:p>
          <a:p>
            <a:r>
              <a:rPr lang="ru-RU" altLang="ru-RU" sz="1200" b="1">
                <a:solidFill>
                  <a:srgbClr val="000000"/>
                </a:solidFill>
              </a:rPr>
              <a:t>БИОЛОГИЯ ВИДА: От обычного близкого вида подуста-чернобрюшки отличается наличием </a:t>
            </a:r>
          </a:p>
          <a:p>
            <a:r>
              <a:rPr lang="ru-RU" altLang="ru-RU" sz="1200" b="1">
                <a:solidFill>
                  <a:srgbClr val="000000"/>
                </a:solidFill>
              </a:rPr>
              <a:t>киля за брюшными плавниками, более мощной колючкой в спинном плавнике, более высоким телом, </a:t>
            </a:r>
          </a:p>
          <a:p>
            <a:r>
              <a:rPr lang="ru-RU" altLang="ru-RU" sz="1200" b="1">
                <a:solidFill>
                  <a:srgbClr val="000000"/>
                </a:solidFill>
              </a:rPr>
              <a:t>большими размерами и более яркой окраской. Обитает в пресноводных речных и озёрных водоёмах. </a:t>
            </a:r>
          </a:p>
          <a:p>
            <a:r>
              <a:rPr lang="ru-RU" altLang="ru-RU" sz="1200" b="1">
                <a:solidFill>
                  <a:srgbClr val="000000"/>
                </a:solidFill>
              </a:rPr>
              <a:t>Летом держится в зарослевой зоне озёр, на разливах и в русле Амура. Зимует в русле, в оз. Ханка - в наиболее глубоких местах. Питается детритом и растительностью (1). Растёт сравнительно </a:t>
            </a:r>
          </a:p>
          <a:p>
            <a:r>
              <a:rPr lang="ru-RU" altLang="ru-RU" sz="1200" b="1">
                <a:solidFill>
                  <a:srgbClr val="000000"/>
                </a:solidFill>
              </a:rPr>
              <a:t>быстро, достигая длины 70 см, массы 6 кг. Половозрелым становится на четвёртом-пятом годах жизни при длине 30 - 35 см. Соотношение полов близко 1:1. Нерест ежегодный во второй половине июня - июле в р. Илистой (бассейн оз. Ханка), р. Уссури и нижнем участке среднего Амура. Предположительно вымётывает пелагическую икру в потоке воды (2).</a:t>
            </a:r>
          </a:p>
        </p:txBody>
      </p:sp>
      <p:sp>
        <p:nvSpPr>
          <p:cNvPr id="8197" name="Rectangle 5"/>
          <p:cNvSpPr>
            <a:spLocks noGrp="1" noChangeArrowheads="1"/>
          </p:cNvSpPr>
          <p:nvPr>
            <p:ph sz="quarter" idx="2"/>
          </p:nvPr>
        </p:nvSpPr>
        <p:spPr/>
        <p:txBody>
          <a:bodyPr/>
          <a:lstStyle/>
          <a:p>
            <a:endParaRPr lang="ru-RU" altLang="ru-RU" sz="2400"/>
          </a:p>
        </p:txBody>
      </p:sp>
      <p:sp>
        <p:nvSpPr>
          <p:cNvPr id="8198" name="Rectangle 6"/>
          <p:cNvSpPr>
            <a:spLocks noGrp="1" noChangeArrowheads="1"/>
          </p:cNvSpPr>
          <p:nvPr>
            <p:ph sz="quarter" idx="3"/>
          </p:nvPr>
        </p:nvSpPr>
        <p:spPr/>
        <p:txBody>
          <a:bodyPr/>
          <a:lstStyle/>
          <a:p>
            <a:endParaRPr lang="ru-RU" altLang="ru-RU" sz="2400"/>
          </a:p>
        </p:txBody>
      </p:sp>
      <p:pic>
        <p:nvPicPr>
          <p:cNvPr id="8200" name="Picture 8" descr="pic_0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219200"/>
            <a:ext cx="3575050" cy="2859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brook_trout_salvelinus_fontinalis_2900px-700x31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4191000"/>
            <a:ext cx="4108450" cy="1827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800" b="1"/>
              <a:t>Желтощек</a:t>
            </a: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altLang="ru-RU" sz="1200" b="1" u="sng">
                <a:solidFill>
                  <a:srgbClr val="000000"/>
                </a:solidFill>
              </a:rPr>
              <a:t>БИОЛОГИЯ ВИДА:</a:t>
            </a:r>
            <a:r>
              <a:rPr lang="ru-RU" altLang="ru-RU" sz="1200" b="1">
                <a:solidFill>
                  <a:srgbClr val="000000"/>
                </a:solidFill>
              </a:rPr>
              <a:t> Внешне от других карповых отличается наличием на нижней челюсти хорошо развитого бугорка, входящего в выемку верхней челюсти. Тело прогонистое, покрытое мелкой чешуёй. На щеках имеется по жёлто-золотистому пятну (1). В летнее время молодь и взрослые особи после нереста нагуливаются в речной придаточной системе, а осенью мигрируют в русловую часть, где зимуют, не залегая в ямы. Как и другие представители китайского равнинного ихтиокомплекса, желтощёк очень чутко реагирует на колебания уровня и при малейшем понижении его отходит на большие глубины. На питание рыбой (пелагическими личинками и мальками карповых) переходит рано, достигнув около 3 см длины. Взрослые особи питаются главным образом пелагическими мелкими рыбами (2). Растёт сравнительно быстро, достигая длины 2 м и массы более 40 кг. Основная часть самок впервые созревает на девятом году жизни, достигнув длины около 90 см и массы около 7 кг; самцов - на шестом-седьмом годах при длине около 70 см и массе около 5 кг. Плодовитость от 230 тыс. до 3190 тыс., в среднем 1030 тыс. икринок. </a:t>
            </a:r>
            <a:r>
              <a:rPr lang="ru-RU" altLang="ru-RU" sz="1200" b="1" u="sng">
                <a:solidFill>
                  <a:srgbClr val="000000"/>
                </a:solidFill>
              </a:rPr>
              <a:t>РАСПРОСТРАНЕНИЕ</a:t>
            </a:r>
            <a:r>
              <a:rPr lang="ru-RU" altLang="ru-RU" sz="1200" b="1">
                <a:solidFill>
                  <a:srgbClr val="000000"/>
                </a:solidFill>
              </a:rPr>
              <a:t>: В ЕАО на всём участке среднего Амура. Бассейн Амура: от нижнего участка верхнего течения до низовьев, р. Сунгари, р. Уссури, оз. Ханка. За пределами России - реки Китая (2).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sz="quarter" idx="2"/>
          </p:nvPr>
        </p:nvSpPr>
        <p:spPr/>
        <p:txBody>
          <a:bodyPr/>
          <a:lstStyle/>
          <a:p>
            <a:endParaRPr lang="ru-RU" altLang="ru-RU" sz="2400"/>
          </a:p>
        </p:txBody>
      </p:sp>
      <p:sp>
        <p:nvSpPr>
          <p:cNvPr id="9223" name="Rectangle 7"/>
          <p:cNvSpPr>
            <a:spLocks noGrp="1" noChangeArrowheads="1"/>
          </p:cNvSpPr>
          <p:nvPr>
            <p:ph sz="quarter" idx="3"/>
          </p:nvPr>
        </p:nvSpPr>
        <p:spPr/>
        <p:txBody>
          <a:bodyPr/>
          <a:lstStyle/>
          <a:p>
            <a:endParaRPr lang="ru-RU" altLang="ru-RU" sz="2400"/>
          </a:p>
        </p:txBody>
      </p:sp>
      <p:pic>
        <p:nvPicPr>
          <p:cNvPr id="9225" name="Picture 9" descr="6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981200"/>
            <a:ext cx="3813175" cy="1266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7" name="Picture 11" descr="Yellow-Cheek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810000"/>
            <a:ext cx="4041775" cy="2697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/>
              <a:t>Черный амур 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447800"/>
            <a:ext cx="4038600" cy="45259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altLang="ru-RU" sz="1200" b="1">
                <a:solidFill>
                  <a:srgbClr val="000000"/>
                </a:solidFill>
              </a:rPr>
              <a:t>БИОЛОГИЯ ВИДА: От хорошо известного белого амура отличается значительно более тёмной окраской и строением глоточных зубов, которые у черного амура массивные, дробящие, а у белого амура - с острым зазубренным краем. Летом нагуливается на моллюсковых полях в протоках с медленным течением, молодь заходит в пойменные водоёмы. На зиму молодь и взрослые особи уходят в русло Амура. Питается во взрослом состоянии преимущественно моллюсками, раковины </a:t>
            </a:r>
          </a:p>
          <a:p>
            <a:pPr>
              <a:lnSpc>
                <a:spcPct val="80000"/>
              </a:lnSpc>
            </a:pPr>
            <a:r>
              <a:rPr lang="ru-RU" altLang="ru-RU" sz="1200" b="1">
                <a:solidFill>
                  <a:srgbClr val="000000"/>
                </a:solidFill>
              </a:rPr>
              <a:t>которых дробит массивными глоточными зубами. У молодых рыб состав пищи более разнообразен, добавляются личинки насекомых (1). Растёт несколько быстрее белого амура, достигая длины 140 см и массы 30 кг. Половозрелым становится на девятом-десятом годах жизни при длине 75-80 см. Достигшие половозрелости производители мигрируют вверх по течению к местам икрометания, на нижнем участке среднего Амура в мае - первой половине июня. Основные места размножения </a:t>
            </a:r>
          </a:p>
          <a:p>
            <a:pPr>
              <a:lnSpc>
                <a:spcPct val="80000"/>
              </a:lnSpc>
            </a:pPr>
            <a:r>
              <a:rPr lang="ru-RU" altLang="ru-RU" sz="1200" b="1">
                <a:solidFill>
                  <a:srgbClr val="000000"/>
                </a:solidFill>
              </a:rPr>
              <a:t>находятся в нижнем равнинном участке р. Сунгари и в сунгарийской струе воды ниже устья, примерно на 100-километровом участке. В амурской струе воды, в которой размножается значительно меньше рыб, нерестилища располагаются на участке - устье р. Сунгари - с. Петровское (80 -15 км выше Хабаровска). В оз. Ханка и впадающих в него реках не размножается. </a:t>
            </a:r>
          </a:p>
        </p:txBody>
      </p:sp>
      <p:sp>
        <p:nvSpPr>
          <p:cNvPr id="10245" name="Rectangle 5"/>
          <p:cNvSpPr>
            <a:spLocks noGrp="1" noChangeArrowheads="1"/>
          </p:cNvSpPr>
          <p:nvPr>
            <p:ph sz="quarter" idx="2"/>
          </p:nvPr>
        </p:nvSpPr>
        <p:spPr/>
        <p:txBody>
          <a:bodyPr/>
          <a:lstStyle/>
          <a:p>
            <a:endParaRPr lang="ru-RU" altLang="ru-RU" sz="2400"/>
          </a:p>
        </p:txBody>
      </p:sp>
      <p:sp>
        <p:nvSpPr>
          <p:cNvPr id="10246" name="Rectangle 6"/>
          <p:cNvSpPr>
            <a:spLocks noGrp="1" noChangeArrowheads="1"/>
          </p:cNvSpPr>
          <p:nvPr>
            <p:ph sz="quarter" idx="3"/>
          </p:nvPr>
        </p:nvSpPr>
        <p:spPr/>
        <p:txBody>
          <a:bodyPr/>
          <a:lstStyle/>
          <a:p>
            <a:endParaRPr lang="ru-RU" altLang="ru-RU" sz="2400"/>
          </a:p>
        </p:txBody>
      </p:sp>
      <p:pic>
        <p:nvPicPr>
          <p:cNvPr id="10248" name="Picture 8" descr="46887_580_36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600200"/>
            <a:ext cx="4460875" cy="2046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 descr="i-6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4038600"/>
            <a:ext cx="441960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/>
              <a:t>Сом Солдатова 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altLang="ru-RU" sz="1200" b="1">
                <a:solidFill>
                  <a:srgbClr val="000000"/>
                </a:solidFill>
              </a:rPr>
              <a:t>БИОЛОГИЯ ВИДА: От обычного для бассейна Амура амурского сома отличается наличием </a:t>
            </a:r>
          </a:p>
          <a:p>
            <a:pPr>
              <a:lnSpc>
                <a:spcPct val="80000"/>
              </a:lnSpc>
            </a:pPr>
            <a:r>
              <a:rPr lang="ru-RU" altLang="ru-RU" sz="1200" b="1">
                <a:solidFill>
                  <a:srgbClr val="000000"/>
                </a:solidFill>
              </a:rPr>
              <a:t>трёх пар усиков, отсутствием снаружи зазубренности колючего луча грудного плавника, а также 116</a:t>
            </a:r>
          </a:p>
          <a:p>
            <a:pPr>
              <a:lnSpc>
                <a:spcPct val="80000"/>
              </a:lnSpc>
            </a:pPr>
            <a:r>
              <a:rPr lang="ru-RU" altLang="ru-RU" sz="1200" b="1">
                <a:solidFill>
                  <a:srgbClr val="000000"/>
                </a:solidFill>
              </a:rPr>
              <a:t>117большей головой, большим ртом, более светлой с коричневыми тонами окраской (у амурского сома в окраске преобладают зеленоватые тона) (1).В летнее время нагуливается в русле, протоках и придаточных водоёмах, избегая прибрежных мелководных участков. Осенью перемещается в русло Амура и глубокие протоки, где образует зимовальные скопления. Типичный хищник, потребляющий главным образом обитателей придонных слоёв. Основу питания во взрослом состоянии составляют взрослые особи карася, 3 - 4 - летки сазана, довольно часто - конь пёстрый и некрупные экземпляры щуки (2). Во время нерестового хода и нереста производители не питаются.Растёт довольно быстро, достигая массы до 40 кг и длины до 4 м (3, 4). Самки созревают на </a:t>
            </a:r>
          </a:p>
          <a:p>
            <a:pPr>
              <a:lnSpc>
                <a:spcPct val="80000"/>
              </a:lnSpc>
            </a:pPr>
            <a:r>
              <a:rPr lang="ru-RU" altLang="ru-RU" sz="1200" b="1">
                <a:solidFill>
                  <a:srgbClr val="000000"/>
                </a:solidFill>
              </a:rPr>
              <a:t>шестом году жизни по достижении длины 100 - 110 см. Средняя плодовитость около 600 тыс. </a:t>
            </a:r>
          </a:p>
          <a:p>
            <a:pPr>
              <a:lnSpc>
                <a:spcPct val="80000"/>
              </a:lnSpc>
            </a:pPr>
            <a:r>
              <a:rPr lang="ru-RU" altLang="ru-RU" sz="1200" b="1">
                <a:solidFill>
                  <a:srgbClr val="000000"/>
                </a:solidFill>
              </a:rPr>
              <a:t>икринок (5).</a:t>
            </a:r>
          </a:p>
        </p:txBody>
      </p:sp>
      <p:sp>
        <p:nvSpPr>
          <p:cNvPr id="11269" name="Rectangle 5"/>
          <p:cNvSpPr>
            <a:spLocks noGrp="1" noChangeArrowheads="1"/>
          </p:cNvSpPr>
          <p:nvPr>
            <p:ph sz="quarter" idx="2"/>
          </p:nvPr>
        </p:nvSpPr>
        <p:spPr/>
        <p:txBody>
          <a:bodyPr/>
          <a:lstStyle/>
          <a:p>
            <a:endParaRPr lang="ru-RU" altLang="ru-RU" sz="2400"/>
          </a:p>
        </p:txBody>
      </p:sp>
      <p:sp>
        <p:nvSpPr>
          <p:cNvPr id="11270" name="Rectangle 6"/>
          <p:cNvSpPr>
            <a:spLocks noGrp="1" noChangeArrowheads="1"/>
          </p:cNvSpPr>
          <p:nvPr>
            <p:ph sz="quarter" idx="3"/>
          </p:nvPr>
        </p:nvSpPr>
        <p:spPr/>
        <p:txBody>
          <a:bodyPr/>
          <a:lstStyle/>
          <a:p>
            <a:endParaRPr lang="ru-RU" altLang="ru-RU" sz="2400"/>
          </a:p>
        </p:txBody>
      </p:sp>
      <p:pic>
        <p:nvPicPr>
          <p:cNvPr id="11272" name="Picture 8" descr="fish377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371600"/>
            <a:ext cx="3498850" cy="2601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aW1hZ2VfbWlkZGxlOjE1NjU5ODEvL2ltYWdlX21pZGRsZToxNTY1OTgx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962400"/>
            <a:ext cx="3273425" cy="2262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/>
              <a:t/>
            </a:r>
            <a:br>
              <a:rPr lang="ru-RU" altLang="ru-RU" sz="4000"/>
            </a:br>
            <a:r>
              <a:rPr lang="ru-RU" altLang="ru-RU" sz="4000"/>
              <a:t>Ауха, китайский окунь</a:t>
            </a:r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altLang="ru-RU" sz="1200" b="1">
                <a:solidFill>
                  <a:srgbClr val="000000"/>
                </a:solidFill>
              </a:rPr>
              <a:t>БИОЛОГИЯ ВИДА: Один из немногих представителей семейства, обитающих в пресных </a:t>
            </a:r>
          </a:p>
          <a:p>
            <a:pPr>
              <a:lnSpc>
                <a:spcPct val="80000"/>
              </a:lnSpc>
            </a:pPr>
            <a:r>
              <a:rPr lang="ru-RU" altLang="ru-RU" sz="1200" b="1">
                <a:solidFill>
                  <a:srgbClr val="000000"/>
                </a:solidFill>
              </a:rPr>
              <a:t>водах. От других Percichthyidae отличается круглым хвостовым плавником, от Serranidae - глубокой </a:t>
            </a:r>
          </a:p>
          <a:p>
            <a:pPr>
              <a:lnSpc>
                <a:spcPct val="80000"/>
              </a:lnSpc>
            </a:pPr>
            <a:r>
              <a:rPr lang="ru-RU" altLang="ru-RU" sz="1200" b="1">
                <a:solidFill>
                  <a:srgbClr val="000000"/>
                </a:solidFill>
              </a:rPr>
              <a:t>выемкой спинного плавника, делящей его на колючую и мягкую части (1). Нижняя челюсть сильно </a:t>
            </a:r>
          </a:p>
          <a:p>
            <a:pPr>
              <a:lnSpc>
                <a:spcPct val="80000"/>
              </a:lnSpc>
            </a:pPr>
            <a:r>
              <a:rPr lang="ru-RU" altLang="ru-RU" sz="1200" b="1">
                <a:solidFill>
                  <a:srgbClr val="000000"/>
                </a:solidFill>
              </a:rPr>
              <a:t>выдаётся вперёд. Спина зеленовато-серая, бока серебристо-жёлтые с неправильными тёмными </a:t>
            </a:r>
          </a:p>
          <a:p>
            <a:pPr>
              <a:lnSpc>
                <a:spcPct val="80000"/>
              </a:lnSpc>
            </a:pPr>
            <a:r>
              <a:rPr lang="ru-RU" altLang="ru-RU" sz="1200" b="1">
                <a:solidFill>
                  <a:srgbClr val="000000"/>
                </a:solidFill>
              </a:rPr>
              <a:t>пятнами. Брюшные плавники находятся под грудными или чуть позади с мощной колючкой. </a:t>
            </a:r>
          </a:p>
          <a:p>
            <a:pPr>
              <a:lnSpc>
                <a:spcPct val="80000"/>
              </a:lnSpc>
            </a:pPr>
            <a:r>
              <a:rPr lang="ru-RU" altLang="ru-RU" sz="1200" b="1">
                <a:solidFill>
                  <a:srgbClr val="000000"/>
                </a:solidFill>
              </a:rPr>
              <a:t>Хвостовой и грудные плавники закруглены. На непарных плавниках яркие чёрные пятна. Основной </a:t>
            </a:r>
          </a:p>
          <a:p>
            <a:pPr>
              <a:lnSpc>
                <a:spcPct val="80000"/>
              </a:lnSpc>
            </a:pPr>
            <a:r>
              <a:rPr lang="ru-RU" altLang="ru-RU" sz="1200" b="1">
                <a:solidFill>
                  <a:srgbClr val="000000"/>
                </a:solidFill>
              </a:rPr>
              <a:t>фон плавников желтоватый (2, 3). Отдельные экземпляры могут достигать массы 7 - 8 кг.</a:t>
            </a:r>
          </a:p>
          <a:p>
            <a:pPr>
              <a:lnSpc>
                <a:spcPct val="80000"/>
              </a:lnSpc>
            </a:pPr>
            <a:r>
              <a:rPr lang="ru-RU" altLang="ru-RU" sz="1200" b="1">
                <a:solidFill>
                  <a:srgbClr val="000000"/>
                </a:solidFill>
              </a:rPr>
              <a:t>Типичный хищник. Хищный образ жизни ведёт с момента перехода личинок на активное </a:t>
            </a:r>
          </a:p>
          <a:p>
            <a:pPr>
              <a:lnSpc>
                <a:spcPct val="80000"/>
              </a:lnSpc>
            </a:pPr>
            <a:r>
              <a:rPr lang="ru-RU" altLang="ru-RU" sz="1200" b="1">
                <a:solidFill>
                  <a:srgbClr val="000000"/>
                </a:solidFill>
              </a:rPr>
              <a:t>питание, по достижении длины более 5 мм. 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sz="quarter" idx="2"/>
          </p:nvPr>
        </p:nvSpPr>
        <p:spPr/>
        <p:txBody>
          <a:bodyPr/>
          <a:lstStyle/>
          <a:p>
            <a:endParaRPr lang="ru-RU" altLang="ru-RU" sz="2400"/>
          </a:p>
        </p:txBody>
      </p:sp>
      <p:sp>
        <p:nvSpPr>
          <p:cNvPr id="12295" name="Rectangle 7"/>
          <p:cNvSpPr>
            <a:spLocks noGrp="1" noChangeArrowheads="1"/>
          </p:cNvSpPr>
          <p:nvPr>
            <p:ph sz="quarter" idx="3"/>
          </p:nvPr>
        </p:nvSpPr>
        <p:spPr/>
        <p:txBody>
          <a:bodyPr/>
          <a:lstStyle/>
          <a:p>
            <a:endParaRPr lang="ru-RU" altLang="ru-RU" sz="2400"/>
          </a:p>
        </p:txBody>
      </p:sp>
      <p:pic>
        <p:nvPicPr>
          <p:cNvPr id="12297" name="Picture 9" descr="88cd37b9dda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447800"/>
            <a:ext cx="3203575" cy="240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9" name="Picture 11" descr="10291-8307b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4038600"/>
            <a:ext cx="4079875" cy="2287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6">
      <a:dk1>
        <a:srgbClr val="005A58"/>
      </a:dk1>
      <a:lt1>
        <a:srgbClr val="FFFFFF"/>
      </a:lt1>
      <a:dk2>
        <a:srgbClr val="008080"/>
      </a:dk2>
      <a:lt2>
        <a:srgbClr val="FFFF99"/>
      </a:lt2>
      <a:accent1>
        <a:srgbClr val="006462"/>
      </a:accent1>
      <a:accent2>
        <a:srgbClr val="6D6FC7"/>
      </a:accent2>
      <a:accent3>
        <a:srgbClr val="AAC0C0"/>
      </a:accent3>
      <a:accent4>
        <a:srgbClr val="DADADA"/>
      </a:accent4>
      <a:accent5>
        <a:srgbClr val="AAB8B7"/>
      </a:accent5>
      <a:accent6>
        <a:srgbClr val="6264B4"/>
      </a:accent6>
      <a:hlink>
        <a:srgbClr val="00FFFF"/>
      </a:hlink>
      <a:folHlink>
        <a:srgbClr val="00FF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</TotalTime>
  <Words>1071</Words>
  <Application>Microsoft Office PowerPoint</Application>
  <PresentationFormat>Экран (4:3)</PresentationFormat>
  <Paragraphs>41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Оформление по умолчанию</vt:lpstr>
      <vt:lpstr>Презентация PowerPoint</vt:lpstr>
      <vt:lpstr>Черный амурский лещ</vt:lpstr>
      <vt:lpstr>Мелкочешуйный желтопёр</vt:lpstr>
      <vt:lpstr>Желтощек</vt:lpstr>
      <vt:lpstr>Черный амур </vt:lpstr>
      <vt:lpstr>Сом Солдатова </vt:lpstr>
      <vt:lpstr> Ауха, китайский окунь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1</dc:creator>
  <cp:lastModifiedBy>Валерия</cp:lastModifiedBy>
  <cp:revision>3</cp:revision>
  <cp:lastPrinted>1601-01-01T00:00:00Z</cp:lastPrinted>
  <dcterms:created xsi:type="dcterms:W3CDTF">1601-01-01T00:00:00Z</dcterms:created>
  <dcterms:modified xsi:type="dcterms:W3CDTF">2015-09-11T16:29:46Z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