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58" r:id="rId8"/>
    <p:sldId id="259" r:id="rId9"/>
    <p:sldId id="260" r:id="rId10"/>
    <p:sldId id="261" r:id="rId11"/>
    <p:sldId id="263" r:id="rId12"/>
    <p:sldId id="264" r:id="rId13"/>
    <p:sldId id="266" r:id="rId14"/>
    <p:sldId id="269" r:id="rId15"/>
    <p:sldId id="265" r:id="rId16"/>
    <p:sldId id="267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CB0025-8392-44CF-8E4F-C028A644468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80CD3F-E519-44A6-854F-9B33A4FB1D06}">
      <dgm:prSet phldrT="[Текст]"/>
      <dgm:spPr/>
      <dgm:t>
        <a:bodyPr/>
        <a:lstStyle/>
        <a:p>
          <a:r>
            <a:rPr lang="uk-UA" b="1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Безробіття в ринковій економіці </a:t>
          </a:r>
          <a:r>
            <a:rPr lang="uk-UA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це стан ринку робочої сили за умов, коли пропозиція робочої сили перевищує попит на неї.</a:t>
          </a:r>
          <a:endParaRPr lang="ru-RU" dirty="0"/>
        </a:p>
      </dgm:t>
    </dgm:pt>
    <dgm:pt modelId="{41A68525-7D05-4FD6-8805-4901E15EC110}" type="parTrans" cxnId="{6C40631C-5DA0-4C7F-89F0-A648BE1F7463}">
      <dgm:prSet/>
      <dgm:spPr/>
      <dgm:t>
        <a:bodyPr/>
        <a:lstStyle/>
        <a:p>
          <a:endParaRPr lang="ru-RU"/>
        </a:p>
      </dgm:t>
    </dgm:pt>
    <dgm:pt modelId="{24B3705D-E4F5-4F85-82A9-4A93B167F62B}" type="sibTrans" cxnId="{6C40631C-5DA0-4C7F-89F0-A648BE1F7463}">
      <dgm:prSet/>
      <dgm:spPr/>
      <dgm:t>
        <a:bodyPr/>
        <a:lstStyle/>
        <a:p>
          <a:endParaRPr lang="ru-RU"/>
        </a:p>
      </dgm:t>
    </dgm:pt>
    <dgm:pt modelId="{C5DC56FB-B140-48C9-A280-BDF2F378592A}">
      <dgm:prSet phldrT="[Текст]"/>
      <dgm:spPr/>
      <dgm:t>
        <a:bodyPr/>
        <a:lstStyle/>
        <a:p>
          <a:r>
            <a:rPr lang="uk-UA" b="1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Безробіття</a:t>
          </a:r>
          <a:r>
            <a:rPr lang="uk-UA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– це соціально-економічне явище, за якого частина працездатного населення не може знайти роботу, стає відносно надлишковою, поповнюючи резервну армію праці.</a:t>
          </a:r>
          <a:endParaRPr lang="ru-RU" dirty="0"/>
        </a:p>
      </dgm:t>
    </dgm:pt>
    <dgm:pt modelId="{BD2C5AF7-94D2-4F14-B231-3D11ECE61CBA}" type="parTrans" cxnId="{2DDF684A-89EC-49B7-A465-11D00424CD74}">
      <dgm:prSet/>
      <dgm:spPr/>
      <dgm:t>
        <a:bodyPr/>
        <a:lstStyle/>
        <a:p>
          <a:endParaRPr lang="ru-RU"/>
        </a:p>
      </dgm:t>
    </dgm:pt>
    <dgm:pt modelId="{7D7A515A-8DB7-4BCD-ABD3-61818ACFEF77}" type="sibTrans" cxnId="{2DDF684A-89EC-49B7-A465-11D00424CD74}">
      <dgm:prSet/>
      <dgm:spPr/>
      <dgm:t>
        <a:bodyPr/>
        <a:lstStyle/>
        <a:p>
          <a:endParaRPr lang="ru-RU"/>
        </a:p>
      </dgm:t>
    </dgm:pt>
    <dgm:pt modelId="{4B07A654-4A5A-4BB7-A57D-ABB9815FAEEA}" type="pres">
      <dgm:prSet presAssocID="{D6CB0025-8392-44CF-8E4F-C028A644468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3E6A11-0763-494F-9B29-0801CEEEAD35}" type="pres">
      <dgm:prSet presAssocID="{6A80CD3F-E519-44A6-854F-9B33A4FB1D06}" presName="node" presStyleLbl="node1" presStyleIdx="0" presStyleCnt="2" custScaleY="157329" custLinFactX="9488" custLinFactNeighborX="100000" custLinFactNeighborY="4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868403-1988-4519-BA50-A3CA1E40FA80}" type="pres">
      <dgm:prSet presAssocID="{24B3705D-E4F5-4F85-82A9-4A93B167F62B}" presName="sibTrans" presStyleCnt="0"/>
      <dgm:spPr/>
    </dgm:pt>
    <dgm:pt modelId="{628E5551-AC24-4052-A4E1-60E6C3E78FB4}" type="pres">
      <dgm:prSet presAssocID="{C5DC56FB-B140-48C9-A280-BDF2F378592A}" presName="node" presStyleLbl="node1" presStyleIdx="1" presStyleCnt="2" custScaleY="157328" custLinFactX="-4640" custLinFactNeighborX="-100000" custLinFactNeighborY="4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559E98-65D0-49D8-A8A8-EA14E43AC396}" type="presOf" srcId="{C5DC56FB-B140-48C9-A280-BDF2F378592A}" destId="{628E5551-AC24-4052-A4E1-60E6C3E78FB4}" srcOrd="0" destOrd="0" presId="urn:microsoft.com/office/officeart/2005/8/layout/default"/>
    <dgm:cxn modelId="{2DDF684A-89EC-49B7-A465-11D00424CD74}" srcId="{D6CB0025-8392-44CF-8E4F-C028A6444680}" destId="{C5DC56FB-B140-48C9-A280-BDF2F378592A}" srcOrd="1" destOrd="0" parTransId="{BD2C5AF7-94D2-4F14-B231-3D11ECE61CBA}" sibTransId="{7D7A515A-8DB7-4BCD-ABD3-61818ACFEF77}"/>
    <dgm:cxn modelId="{6C40631C-5DA0-4C7F-89F0-A648BE1F7463}" srcId="{D6CB0025-8392-44CF-8E4F-C028A6444680}" destId="{6A80CD3F-E519-44A6-854F-9B33A4FB1D06}" srcOrd="0" destOrd="0" parTransId="{41A68525-7D05-4FD6-8805-4901E15EC110}" sibTransId="{24B3705D-E4F5-4F85-82A9-4A93B167F62B}"/>
    <dgm:cxn modelId="{6A8F4EAF-17D2-48F9-A69B-E2791BF2AEB8}" type="presOf" srcId="{6A80CD3F-E519-44A6-854F-9B33A4FB1D06}" destId="{CD3E6A11-0763-494F-9B29-0801CEEEAD35}" srcOrd="0" destOrd="0" presId="urn:microsoft.com/office/officeart/2005/8/layout/default"/>
    <dgm:cxn modelId="{1AB156D4-50AD-4039-86DB-EC401F7FEDC2}" type="presOf" srcId="{D6CB0025-8392-44CF-8E4F-C028A6444680}" destId="{4B07A654-4A5A-4BB7-A57D-ABB9815FAEEA}" srcOrd="0" destOrd="0" presId="urn:microsoft.com/office/officeart/2005/8/layout/default"/>
    <dgm:cxn modelId="{36C361A0-17DA-41C0-B4A0-72CA707E666B}" type="presParOf" srcId="{4B07A654-4A5A-4BB7-A57D-ABB9815FAEEA}" destId="{CD3E6A11-0763-494F-9B29-0801CEEEAD35}" srcOrd="0" destOrd="0" presId="urn:microsoft.com/office/officeart/2005/8/layout/default"/>
    <dgm:cxn modelId="{D7078579-CB81-4701-9C19-6831CA7DC0A8}" type="presParOf" srcId="{4B07A654-4A5A-4BB7-A57D-ABB9815FAEEA}" destId="{05868403-1988-4519-BA50-A3CA1E40FA80}" srcOrd="1" destOrd="0" presId="urn:microsoft.com/office/officeart/2005/8/layout/default"/>
    <dgm:cxn modelId="{13656E04-674F-49F7-9202-1DA841536249}" type="presParOf" srcId="{4B07A654-4A5A-4BB7-A57D-ABB9815FAEEA}" destId="{628E5551-AC24-4052-A4E1-60E6C3E78FB4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A6B169-D138-4AAC-9B70-BAB1F3075D1F}" type="doc">
      <dgm:prSet loTypeId="urn:diagrams.loki3.com/TabbedArc+Icon" loCatId="relationship" qsTypeId="urn:microsoft.com/office/officeart/2005/8/quickstyle/simple1" qsCatId="simple" csTypeId="urn:microsoft.com/office/officeart/2005/8/colors/accent1_2" csCatId="accent1" phldr="1"/>
      <dgm:spPr/>
    </dgm:pt>
    <dgm:pt modelId="{8459A043-0CC5-4847-B342-C4724CC51C16}">
      <dgm:prSet phldrT="[Текст]" custT="1"/>
      <dgm:spPr/>
      <dgm:t>
        <a:bodyPr/>
        <a:lstStyle/>
        <a:p>
          <a:pPr rtl="0"/>
          <a:r>
            <a:rPr lang="uk-UA" sz="2400" b="1" u="none" dirty="0" smtClean="0">
              <a:solidFill>
                <a:schemeClr val="accent5">
                  <a:lumMod val="75000"/>
                </a:schemeClr>
              </a:solidFill>
            </a:rPr>
            <a:t>Фрикційне</a:t>
          </a:r>
          <a:endParaRPr lang="ru-RU" sz="2400" b="1" u="none" dirty="0">
            <a:solidFill>
              <a:schemeClr val="accent5">
                <a:lumMod val="75000"/>
              </a:schemeClr>
            </a:solidFill>
          </a:endParaRPr>
        </a:p>
      </dgm:t>
    </dgm:pt>
    <dgm:pt modelId="{673955B9-DC11-49AE-B6B1-15867594FB5F}" type="parTrans" cxnId="{70C62FBC-6C28-4A43-8D2F-FF732B543BEA}">
      <dgm:prSet/>
      <dgm:spPr/>
      <dgm:t>
        <a:bodyPr/>
        <a:lstStyle/>
        <a:p>
          <a:endParaRPr lang="ru-RU"/>
        </a:p>
      </dgm:t>
    </dgm:pt>
    <dgm:pt modelId="{43CBE7CF-43E2-4125-AB09-506EE1CCC5E3}" type="sibTrans" cxnId="{70C62FBC-6C28-4A43-8D2F-FF732B543BEA}">
      <dgm:prSet/>
      <dgm:spPr/>
      <dgm:t>
        <a:bodyPr/>
        <a:lstStyle/>
        <a:p>
          <a:endParaRPr lang="ru-RU"/>
        </a:p>
      </dgm:t>
    </dgm:pt>
    <dgm:pt modelId="{3B6EA258-6A0C-4DFA-BEC9-A2B38F75484B}">
      <dgm:prSet phldrT="[Текст]" custT="1"/>
      <dgm:spPr/>
      <dgm:t>
        <a:bodyPr/>
        <a:lstStyle/>
        <a:p>
          <a:r>
            <a:rPr lang="uk-UA" sz="2400" b="1" u="none" dirty="0" smtClean="0">
              <a:solidFill>
                <a:schemeClr val="accent5">
                  <a:lumMod val="75000"/>
                </a:schemeClr>
              </a:solidFill>
            </a:rPr>
            <a:t>Структурне</a:t>
          </a:r>
          <a:endParaRPr lang="ru-RU" sz="2400" b="1" u="none" dirty="0">
            <a:solidFill>
              <a:schemeClr val="accent5">
                <a:lumMod val="75000"/>
              </a:schemeClr>
            </a:solidFill>
          </a:endParaRPr>
        </a:p>
      </dgm:t>
    </dgm:pt>
    <dgm:pt modelId="{32842CF7-D53B-4CBB-BFBB-6D30E33AF811}" type="parTrans" cxnId="{68A448F1-E3C0-421B-B6CA-D4A39854C9EC}">
      <dgm:prSet/>
      <dgm:spPr/>
      <dgm:t>
        <a:bodyPr/>
        <a:lstStyle/>
        <a:p>
          <a:endParaRPr lang="ru-RU"/>
        </a:p>
      </dgm:t>
    </dgm:pt>
    <dgm:pt modelId="{81DE1689-43E0-4CF7-9473-132741AB4935}" type="sibTrans" cxnId="{68A448F1-E3C0-421B-B6CA-D4A39854C9EC}">
      <dgm:prSet/>
      <dgm:spPr/>
      <dgm:t>
        <a:bodyPr/>
        <a:lstStyle/>
        <a:p>
          <a:endParaRPr lang="ru-RU"/>
        </a:p>
      </dgm:t>
    </dgm:pt>
    <dgm:pt modelId="{D0D476F6-0013-4AE8-BFCA-877476E38282}">
      <dgm:prSet phldrT="[Текст]" custT="1"/>
      <dgm:spPr/>
      <dgm:t>
        <a:bodyPr/>
        <a:lstStyle/>
        <a:p>
          <a:r>
            <a:rPr lang="uk-UA" sz="2400" b="1" u="none" dirty="0" smtClean="0">
              <a:solidFill>
                <a:schemeClr val="accent5">
                  <a:lumMod val="75000"/>
                </a:schemeClr>
              </a:solidFill>
            </a:rPr>
            <a:t>Циклічне</a:t>
          </a:r>
          <a:endParaRPr lang="ru-RU" sz="2400" b="1" u="none" dirty="0">
            <a:solidFill>
              <a:schemeClr val="accent5">
                <a:lumMod val="75000"/>
              </a:schemeClr>
            </a:solidFill>
          </a:endParaRPr>
        </a:p>
      </dgm:t>
    </dgm:pt>
    <dgm:pt modelId="{50ED014E-3E73-4C0C-8798-6C4461177AE6}" type="parTrans" cxnId="{F46B3999-FE10-45A5-90BD-4E6B894F247A}">
      <dgm:prSet/>
      <dgm:spPr/>
      <dgm:t>
        <a:bodyPr/>
        <a:lstStyle/>
        <a:p>
          <a:endParaRPr lang="ru-RU"/>
        </a:p>
      </dgm:t>
    </dgm:pt>
    <dgm:pt modelId="{45573E32-E02C-40CB-A79E-435A5D09B615}" type="sibTrans" cxnId="{F46B3999-FE10-45A5-90BD-4E6B894F247A}">
      <dgm:prSet/>
      <dgm:spPr/>
      <dgm:t>
        <a:bodyPr/>
        <a:lstStyle/>
        <a:p>
          <a:endParaRPr lang="ru-RU"/>
        </a:p>
      </dgm:t>
    </dgm:pt>
    <dgm:pt modelId="{801A2F38-4C01-47AC-A21F-8DD39D7BF978}" type="pres">
      <dgm:prSet presAssocID="{4AA6B169-D138-4AAC-9B70-BAB1F3075D1F}" presName="Name0" presStyleCnt="0">
        <dgm:presLayoutVars>
          <dgm:dir/>
          <dgm:resizeHandles val="exact"/>
        </dgm:presLayoutVars>
      </dgm:prSet>
      <dgm:spPr/>
    </dgm:pt>
    <dgm:pt modelId="{EF05E80C-88CD-4D9C-B002-61934629F35A}" type="pres">
      <dgm:prSet presAssocID="{8459A043-0CC5-4847-B342-C4724CC51C16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781F75-6F6D-4E2C-99B1-F94D77A28454}" type="pres">
      <dgm:prSet presAssocID="{3B6EA258-6A0C-4DFA-BEC9-A2B38F75484B}" presName="twoplu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8010A9-BAEB-42F6-AC5E-DAC8390640E5}" type="pres">
      <dgm:prSet presAssocID="{D0D476F6-0013-4AE8-BFCA-877476E38282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0EB53A-BCBC-4A40-8049-FC42344C9020}" type="presOf" srcId="{D0D476F6-0013-4AE8-BFCA-877476E38282}" destId="{908010A9-BAEB-42F6-AC5E-DAC8390640E5}" srcOrd="0" destOrd="0" presId="urn:diagrams.loki3.com/TabbedArc+Icon"/>
    <dgm:cxn modelId="{D7C6C25B-4A1E-4650-8AEE-CB1F8B12BED2}" type="presOf" srcId="{8459A043-0CC5-4847-B342-C4724CC51C16}" destId="{EF05E80C-88CD-4D9C-B002-61934629F35A}" srcOrd="0" destOrd="0" presId="urn:diagrams.loki3.com/TabbedArc+Icon"/>
    <dgm:cxn modelId="{70C62FBC-6C28-4A43-8D2F-FF732B543BEA}" srcId="{4AA6B169-D138-4AAC-9B70-BAB1F3075D1F}" destId="{8459A043-0CC5-4847-B342-C4724CC51C16}" srcOrd="0" destOrd="0" parTransId="{673955B9-DC11-49AE-B6B1-15867594FB5F}" sibTransId="{43CBE7CF-43E2-4125-AB09-506EE1CCC5E3}"/>
    <dgm:cxn modelId="{68A448F1-E3C0-421B-B6CA-D4A39854C9EC}" srcId="{4AA6B169-D138-4AAC-9B70-BAB1F3075D1F}" destId="{3B6EA258-6A0C-4DFA-BEC9-A2B38F75484B}" srcOrd="1" destOrd="0" parTransId="{32842CF7-D53B-4CBB-BFBB-6D30E33AF811}" sibTransId="{81DE1689-43E0-4CF7-9473-132741AB4935}"/>
    <dgm:cxn modelId="{2F003813-09BF-44BD-99BF-C97F01B8E0EA}" type="presOf" srcId="{3B6EA258-6A0C-4DFA-BEC9-A2B38F75484B}" destId="{2D781F75-6F6D-4E2C-99B1-F94D77A28454}" srcOrd="0" destOrd="0" presId="urn:diagrams.loki3.com/TabbedArc+Icon"/>
    <dgm:cxn modelId="{434E49D3-E750-4C0F-93DF-FD1435DCEF6D}" type="presOf" srcId="{4AA6B169-D138-4AAC-9B70-BAB1F3075D1F}" destId="{801A2F38-4C01-47AC-A21F-8DD39D7BF978}" srcOrd="0" destOrd="0" presId="urn:diagrams.loki3.com/TabbedArc+Icon"/>
    <dgm:cxn modelId="{F46B3999-FE10-45A5-90BD-4E6B894F247A}" srcId="{4AA6B169-D138-4AAC-9B70-BAB1F3075D1F}" destId="{D0D476F6-0013-4AE8-BFCA-877476E38282}" srcOrd="2" destOrd="0" parTransId="{50ED014E-3E73-4C0C-8798-6C4461177AE6}" sibTransId="{45573E32-E02C-40CB-A79E-435A5D09B615}"/>
    <dgm:cxn modelId="{B091A36A-5773-48FC-BFBA-DF01D683D21D}" type="presParOf" srcId="{801A2F38-4C01-47AC-A21F-8DD39D7BF978}" destId="{EF05E80C-88CD-4D9C-B002-61934629F35A}" srcOrd="0" destOrd="0" presId="urn:diagrams.loki3.com/TabbedArc+Icon"/>
    <dgm:cxn modelId="{E0B81EF8-E93E-4A02-89A5-ACE5025DA4BF}" type="presParOf" srcId="{801A2F38-4C01-47AC-A21F-8DD39D7BF978}" destId="{2D781F75-6F6D-4E2C-99B1-F94D77A28454}" srcOrd="1" destOrd="0" presId="urn:diagrams.loki3.com/TabbedArc+Icon"/>
    <dgm:cxn modelId="{FE9FDE90-546A-4DC8-A0D6-5F615219F351}" type="presParOf" srcId="{801A2F38-4C01-47AC-A21F-8DD39D7BF978}" destId="{908010A9-BAEB-42F6-AC5E-DAC8390640E5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AD623DA-CE2C-405E-8000-F4DC20D2301E}" type="doc">
      <dgm:prSet loTypeId="urn:diagrams.loki3.com/TabbedArc+Icon" loCatId="relationship" qsTypeId="urn:microsoft.com/office/officeart/2005/8/quickstyle/simple1" qsCatId="simple" csTypeId="urn:microsoft.com/office/officeart/2005/8/colors/accent1_2" csCatId="accent1" phldr="1"/>
      <dgm:spPr/>
    </dgm:pt>
    <dgm:pt modelId="{1D78EC97-1D51-498E-99E4-DB78CCF868AD}">
      <dgm:prSet phldrT="[Текст]" custT="1"/>
      <dgm:spPr/>
      <dgm:t>
        <a:bodyPr/>
        <a:lstStyle/>
        <a:p>
          <a:pPr rtl="0"/>
          <a:r>
            <a:rPr lang="uk-UA" sz="1800" b="1" dirty="0" smtClean="0">
              <a:solidFill>
                <a:schemeClr val="accent5">
                  <a:lumMod val="75000"/>
                </a:schemeClr>
              </a:solidFill>
            </a:rPr>
            <a:t>Поточне безробіття </a:t>
          </a:r>
          <a:endParaRPr lang="ru-RU" sz="1800" b="1" dirty="0">
            <a:solidFill>
              <a:schemeClr val="accent5">
                <a:lumMod val="75000"/>
              </a:schemeClr>
            </a:solidFill>
          </a:endParaRPr>
        </a:p>
      </dgm:t>
    </dgm:pt>
    <dgm:pt modelId="{3F01BEC4-4ADF-4605-8F96-15F2375239EC}" type="parTrans" cxnId="{01F7902B-4283-44BF-A98B-4C9E419A7275}">
      <dgm:prSet/>
      <dgm:spPr/>
      <dgm:t>
        <a:bodyPr/>
        <a:lstStyle/>
        <a:p>
          <a:endParaRPr lang="ru-RU"/>
        </a:p>
      </dgm:t>
    </dgm:pt>
    <dgm:pt modelId="{85AE0DA6-C825-4957-8261-77D5AAE97235}" type="sibTrans" cxnId="{01F7902B-4283-44BF-A98B-4C9E419A7275}">
      <dgm:prSet/>
      <dgm:spPr/>
      <dgm:t>
        <a:bodyPr/>
        <a:lstStyle/>
        <a:p>
          <a:endParaRPr lang="ru-RU"/>
        </a:p>
      </dgm:t>
    </dgm:pt>
    <dgm:pt modelId="{4704D146-749C-40F4-8CA6-5E351DD2DB93}">
      <dgm:prSet phldrT="[Текст]" custT="1"/>
      <dgm:spPr/>
      <dgm:t>
        <a:bodyPr/>
        <a:lstStyle/>
        <a:p>
          <a:pPr rtl="0"/>
          <a:r>
            <a:rPr lang="uk-UA" sz="1800" b="1" dirty="0" smtClean="0">
              <a:solidFill>
                <a:schemeClr val="accent5">
                  <a:lumMod val="75000"/>
                </a:schemeClr>
              </a:solidFill>
            </a:rPr>
            <a:t>Приховане безробіття </a:t>
          </a:r>
          <a:endParaRPr lang="ru-RU" sz="1800" b="1" dirty="0">
            <a:solidFill>
              <a:schemeClr val="accent5">
                <a:lumMod val="75000"/>
              </a:schemeClr>
            </a:solidFill>
          </a:endParaRPr>
        </a:p>
      </dgm:t>
    </dgm:pt>
    <dgm:pt modelId="{5FF504B3-6545-4EE6-B95E-09AFC01D076E}" type="parTrans" cxnId="{9C14DE16-0EED-4026-A5EA-7782A861A808}">
      <dgm:prSet/>
      <dgm:spPr/>
      <dgm:t>
        <a:bodyPr/>
        <a:lstStyle/>
        <a:p>
          <a:endParaRPr lang="ru-RU"/>
        </a:p>
      </dgm:t>
    </dgm:pt>
    <dgm:pt modelId="{26058393-84F6-48F1-9B7C-B73A9A4A7D3C}" type="sibTrans" cxnId="{9C14DE16-0EED-4026-A5EA-7782A861A808}">
      <dgm:prSet/>
      <dgm:spPr/>
      <dgm:t>
        <a:bodyPr/>
        <a:lstStyle/>
        <a:p>
          <a:endParaRPr lang="ru-RU"/>
        </a:p>
      </dgm:t>
    </dgm:pt>
    <dgm:pt modelId="{466B0FF0-4290-48DC-B1C4-04FE1C60CEB9}">
      <dgm:prSet phldrT="[Текст]" custT="1"/>
      <dgm:spPr/>
      <dgm:t>
        <a:bodyPr/>
        <a:lstStyle/>
        <a:p>
          <a:pPr rtl="0"/>
          <a:r>
            <a:rPr lang="uk-UA" sz="1800" b="1" dirty="0" smtClean="0">
              <a:solidFill>
                <a:schemeClr val="accent5">
                  <a:lumMod val="75000"/>
                </a:schemeClr>
              </a:solidFill>
            </a:rPr>
            <a:t>Відкрите безробіття</a:t>
          </a:r>
          <a:endParaRPr lang="ru-RU" sz="1800" b="1" dirty="0">
            <a:solidFill>
              <a:schemeClr val="accent5">
                <a:lumMod val="75000"/>
              </a:schemeClr>
            </a:solidFill>
          </a:endParaRPr>
        </a:p>
      </dgm:t>
    </dgm:pt>
    <dgm:pt modelId="{0623614A-DF94-4E2D-8085-B3B584479235}" type="parTrans" cxnId="{5BA58FB5-3A11-48C6-8F52-348B7642A568}">
      <dgm:prSet/>
      <dgm:spPr/>
      <dgm:t>
        <a:bodyPr/>
        <a:lstStyle/>
        <a:p>
          <a:endParaRPr lang="ru-RU"/>
        </a:p>
      </dgm:t>
    </dgm:pt>
    <dgm:pt modelId="{0566FB8C-560F-4730-8FA5-027D9970D697}" type="sibTrans" cxnId="{5BA58FB5-3A11-48C6-8F52-348B7642A568}">
      <dgm:prSet/>
      <dgm:spPr/>
      <dgm:t>
        <a:bodyPr/>
        <a:lstStyle/>
        <a:p>
          <a:endParaRPr lang="ru-RU"/>
        </a:p>
      </dgm:t>
    </dgm:pt>
    <dgm:pt modelId="{A0F08C3C-C415-406D-8705-06E8CCA4ACAD}" type="pres">
      <dgm:prSet presAssocID="{1AD623DA-CE2C-405E-8000-F4DC20D2301E}" presName="Name0" presStyleCnt="0">
        <dgm:presLayoutVars>
          <dgm:dir/>
          <dgm:resizeHandles val="exact"/>
        </dgm:presLayoutVars>
      </dgm:prSet>
      <dgm:spPr/>
    </dgm:pt>
    <dgm:pt modelId="{8EBC6D95-6832-49FD-B562-3AE8D4CE962B}" type="pres">
      <dgm:prSet presAssocID="{1D78EC97-1D51-498E-99E4-DB78CCF868AD}" presName="twoplus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F26454-DB65-4C37-A101-56AF733C9A36}" type="pres">
      <dgm:prSet presAssocID="{4704D146-749C-40F4-8CA6-5E351DD2DB93}" presName="twoplus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EB196-B65C-43E1-9593-92253E8459DE}" type="pres">
      <dgm:prSet presAssocID="{466B0FF0-4290-48DC-B1C4-04FE1C60CEB9}" presName="twoplus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14DE16-0EED-4026-A5EA-7782A861A808}" srcId="{1AD623DA-CE2C-405E-8000-F4DC20D2301E}" destId="{4704D146-749C-40F4-8CA6-5E351DD2DB93}" srcOrd="1" destOrd="0" parTransId="{5FF504B3-6545-4EE6-B95E-09AFC01D076E}" sibTransId="{26058393-84F6-48F1-9B7C-B73A9A4A7D3C}"/>
    <dgm:cxn modelId="{01F7902B-4283-44BF-A98B-4C9E419A7275}" srcId="{1AD623DA-CE2C-405E-8000-F4DC20D2301E}" destId="{1D78EC97-1D51-498E-99E4-DB78CCF868AD}" srcOrd="0" destOrd="0" parTransId="{3F01BEC4-4ADF-4605-8F96-15F2375239EC}" sibTransId="{85AE0DA6-C825-4957-8261-77D5AAE97235}"/>
    <dgm:cxn modelId="{0FA9CD90-A138-4BD6-BBE5-B8557D3BDB8D}" type="presOf" srcId="{4704D146-749C-40F4-8CA6-5E351DD2DB93}" destId="{74F26454-DB65-4C37-A101-56AF733C9A36}" srcOrd="0" destOrd="0" presId="urn:diagrams.loki3.com/TabbedArc+Icon"/>
    <dgm:cxn modelId="{62B62D12-CFC9-42C4-89D4-C605216CCC89}" type="presOf" srcId="{1AD623DA-CE2C-405E-8000-F4DC20D2301E}" destId="{A0F08C3C-C415-406D-8705-06E8CCA4ACAD}" srcOrd="0" destOrd="0" presId="urn:diagrams.loki3.com/TabbedArc+Icon"/>
    <dgm:cxn modelId="{62571E04-7566-4B46-8F59-82B9E445ED66}" type="presOf" srcId="{466B0FF0-4290-48DC-B1C4-04FE1C60CEB9}" destId="{33CEB196-B65C-43E1-9593-92253E8459DE}" srcOrd="0" destOrd="0" presId="urn:diagrams.loki3.com/TabbedArc+Icon"/>
    <dgm:cxn modelId="{5BA58FB5-3A11-48C6-8F52-348B7642A568}" srcId="{1AD623DA-CE2C-405E-8000-F4DC20D2301E}" destId="{466B0FF0-4290-48DC-B1C4-04FE1C60CEB9}" srcOrd="2" destOrd="0" parTransId="{0623614A-DF94-4E2D-8085-B3B584479235}" sibTransId="{0566FB8C-560F-4730-8FA5-027D9970D697}"/>
    <dgm:cxn modelId="{1F081896-5CEA-4A4D-80DB-74E2BF25E6CA}" type="presOf" srcId="{1D78EC97-1D51-498E-99E4-DB78CCF868AD}" destId="{8EBC6D95-6832-49FD-B562-3AE8D4CE962B}" srcOrd="0" destOrd="0" presId="urn:diagrams.loki3.com/TabbedArc+Icon"/>
    <dgm:cxn modelId="{F5DDE1A4-D47B-4F37-98DA-8A9DD654F2B9}" type="presParOf" srcId="{A0F08C3C-C415-406D-8705-06E8CCA4ACAD}" destId="{8EBC6D95-6832-49FD-B562-3AE8D4CE962B}" srcOrd="0" destOrd="0" presId="urn:diagrams.loki3.com/TabbedArc+Icon"/>
    <dgm:cxn modelId="{B913EAFA-CA1F-49D3-9F25-65EB56B6F17E}" type="presParOf" srcId="{A0F08C3C-C415-406D-8705-06E8CCA4ACAD}" destId="{74F26454-DB65-4C37-A101-56AF733C9A36}" srcOrd="1" destOrd="0" presId="urn:diagrams.loki3.com/TabbedArc+Icon"/>
    <dgm:cxn modelId="{DEB45E4D-6DDB-452A-9F82-05858A4262C5}" type="presParOf" srcId="{A0F08C3C-C415-406D-8705-06E8CCA4ACAD}" destId="{33CEB196-B65C-43E1-9593-92253E8459DE}" srcOrd="2" destOrd="0" presId="urn:diagrams.loki3.com/TabbedArc+Ic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TabbedArc+Icon">
  <dgm:title val="Дуга из ярлычков"/>
  <dgm:desc val="Служит для отображения набора связанных элементов, расположенных дугой над общей областью. Лучше всего подходит для размещения небольшого количества текста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TabbedArc+Icon">
  <dgm:title val="Дуга из ярлычков"/>
  <dgm:desc val="Служит для отображения набора связанных элементов, расположенных дугой над общей областью. Лучше всего подходит для размещения небольшого количества текста."/>
  <dgm:catLst>
    <dgm:cat type="relationship" pri="20500"/>
    <dgm:cat type="officeonline" pri="4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1">
        <dgm:alg type="cycle"/>
      </dgm:if>
      <dgm:else name="Name3">
        <dgm:choose name="Name4">
          <dgm:if name="Name5" axis="ch" ptType="node" func="cnt" op="lte" val="3">
            <dgm:choose name="Name6">
              <dgm:if name="Name7" func="var" arg="dir" op="equ" val="norm">
                <dgm:alg type="cycle">
                  <dgm:param type="stAng" val="-40"/>
                  <dgm:param type="spanAng" val="80"/>
                  <dgm:param type="rotPath" val="alongPath"/>
                </dgm:alg>
              </dgm:if>
              <dgm:else name="Name8">
                <dgm:alg type="cycle">
                  <dgm:param type="stAng" val="40"/>
                  <dgm:param type="spanAng" val="-80"/>
                  <dgm:param type="rotPath" val="alongPath"/>
                </dgm:alg>
              </dgm:else>
            </dgm:choose>
          </dgm:if>
          <dgm:else name="Name9">
            <dgm:choose name="Name10">
              <dgm:if name="Name11" func="var" arg="dir" op="equ" val="norm">
                <dgm:alg type="cycle">
                  <dgm:param type="stAng" val="-60"/>
                  <dgm:param type="spanAng" val="120"/>
                  <dgm:param type="rotPath" val="alongPath"/>
                </dgm:alg>
              </dgm:if>
              <dgm:else name="Name12">
                <dgm:alg type="cycle">
                  <dgm:param type="stAng" val="60"/>
                  <dgm:param type="spanAng" val="-120"/>
                  <dgm:param type="rotPath" val="alongPath"/>
                </dgm:alg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hoose name="Name13">
      <dgm:if name="Name14" axis="ch" ptType="node" func="cnt" op="equ" val="2">
        <dgm:constrLst>
          <dgm:constr type="w" for="ch" ptType="node" refType="w"/>
          <dgm:constr type="primFontSz" for="ch" ptType="node" op="equ" val="65"/>
          <dgm:constr type="sibSp" refType="w" fact="0.22"/>
        </dgm:constrLst>
      </dgm:if>
      <dgm:else name="Name15">
        <dgm:constrLst>
          <dgm:constr type="w" for="ch" ptType="node" refType="w"/>
          <dgm:constr type="primFontSz" for="ch" ptType="node" op="equ" val="65"/>
          <dgm:constr type="sibSp" refType="w" fact="0.14"/>
        </dgm:constrLst>
      </dgm:else>
    </dgm:choose>
    <dgm:ruleLst/>
    <dgm:forEach name="Name16" axis="ch" ptType="node">
      <dgm:choose name="Name17">
        <dgm:if name="Name18" axis="par ch" ptType="doc node" func="cnt" op="equ" val="1">
          <dgm:layoutNode name="one">
            <dgm:varLst>
              <dgm:bulletEnabled val="1"/>
            </dgm:varLst>
            <dgm:alg type="tx"/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9">
          <dgm:layoutNode name="twoplus">
            <dgm:varLst>
              <dgm:bulletEnabled val="1"/>
            </dgm:varLst>
            <dgm:alg type="tx">
              <dgm:param type="autoTxRot" val="grav"/>
            </dgm:alg>
            <dgm:shape xmlns:r="http://schemas.openxmlformats.org/officeDocument/2006/relationships" type="round2SameRect" r:blip="">
              <dgm:adjLst/>
            </dgm:shape>
            <dgm:presOf axis="desOrSelf" ptType="node"/>
            <dgm:constrLst>
              <dgm:constr type="h" refType="w" fact="0.65"/>
              <dgm:constr type="tMarg" refType="primFontSz" fact="0.1"/>
              <dgm:constr type="bMarg" refType="primFontSz" fact="0.1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a-referat.com/%D0%A2%D0%BE%D0%B3%D0%BE" TargetMode="External"/><Relationship Id="rId2" Type="http://schemas.openxmlformats.org/officeDocument/2006/relationships/hyperlink" Target="http://ua-referat.com/%D0%9F%D0%B5%D1%80%D0%B5%D0%B1%D1%83%D0%B4%D0%BE%D0%B2%D0%B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196752"/>
            <a:ext cx="6120680" cy="2808312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chemeClr val="accent5">
                    <a:lumMod val="75000"/>
                  </a:schemeClr>
                </a:solidFill>
              </a:rPr>
              <a:t>Безробіття як невід’ємна складова ринкової економіки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91" y="3992639"/>
            <a:ext cx="4072735" cy="286536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55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-31649" y="0"/>
            <a:ext cx="4464496" cy="6669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Циклічне безробіття.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Під циклічним безробіттям ми розуміємо безробіття, викликану спадом, тобто тієї фазою економічного циклу, яка характеризується недостатністю загальних, чи сукупних, витрат. Коли сукупний попит на товари і послуги зменшується, зайнятість скорочується, а безробіття росте. З цієї причини циклічне безробіття іноді називають безробіттям, зв'язаної з дефіцитом попиту.</a:t>
            </a:r>
          </a:p>
        </p:txBody>
      </p:sp>
      <p:sp>
        <p:nvSpPr>
          <p:cNvPr id="5" name="Овал 4"/>
          <p:cNvSpPr/>
          <p:nvPr/>
        </p:nvSpPr>
        <p:spPr>
          <a:xfrm>
            <a:off x="4539989" y="-27820"/>
            <a:ext cx="4382543" cy="66693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Повний, або природний рівень безробіття </a:t>
            </a:r>
            <a:r>
              <a:rPr lang="uk-UA" dirty="0">
                <a:solidFill>
                  <a:schemeClr val="accent5">
                    <a:lumMod val="75000"/>
                  </a:schemeClr>
                </a:solidFill>
              </a:rPr>
              <a:t>виникає при збалансованості ринків робочої сили, тобто коли кількість шукаючих роботу дорівнює кількості вільних робочих місць.</a:t>
            </a:r>
          </a:p>
        </p:txBody>
      </p:sp>
    </p:spTree>
    <p:extLst>
      <p:ext uri="{BB962C8B-B14F-4D97-AF65-F5344CB8AC3E}">
        <p14:creationId xmlns:p14="http://schemas.microsoft.com/office/powerpoint/2010/main" val="39579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/>
              <a:t>Масштаби безробіття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/>
              <a:t>Масштаби безробіття</a:t>
            </a:r>
            <a:r>
              <a:rPr lang="uk-UA" dirty="0"/>
              <a:t> (чисельність безробітних) в кожній певний період розвитку економіки залежать від фази ділового циклу, темпів економічного зростання і продуктивності праці, ступені відповідності професійно-кваліфікаційної структури робочої сили існуючому на неї попиту, конкретної демографічної ситуації, державної політики зайнятості. Безробіття посилюється в період економічних криз і подальших депресій.</a:t>
            </a:r>
            <a:endParaRPr lang="uk-UA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45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Рівень зайнятості населення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07361"/>
            <a:ext cx="8784976" cy="5050639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dirty="0"/>
              <a:t>Обсяги зайнятості та безробіття в Україні, як і в усьому світі, визначаються за методологією Міжнародної організації праці (МОП) на підставі вибіркових досліджень економічної активності населення. В Україні такі дослідження проводяться Державною службою статистики з 1995 року.</a:t>
            </a:r>
          </a:p>
          <a:p>
            <a:pPr algn="just"/>
            <a:r>
              <a:rPr lang="uk-UA" dirty="0"/>
              <a:t>Результати досліджень у </a:t>
            </a:r>
            <a:r>
              <a:rPr lang="uk-UA" dirty="0" smtClean="0"/>
              <a:t>2011 </a:t>
            </a:r>
            <a:r>
              <a:rPr lang="uk-UA" dirty="0"/>
              <a:t>році засвідчили: чисельність зайнятого населення, порівняно з відповідним періодом </a:t>
            </a:r>
            <a:r>
              <a:rPr lang="uk-UA" dirty="0" smtClean="0"/>
              <a:t>2010 </a:t>
            </a:r>
            <a:r>
              <a:rPr lang="uk-UA" dirty="0"/>
              <a:t>року, збільшилася на 74,5 тис. Рівень зайнятості населення в середньому по Україні зріс з 57,7% до 58,5%. Зростання рівня зайнятості відбулося в більшості регіонів України.</a:t>
            </a:r>
          </a:p>
          <a:p>
            <a:pPr algn="just"/>
            <a:r>
              <a:rPr lang="uk-UA" dirty="0"/>
              <a:t>Чисельність безробітних зменшилася на 173,2 тис. осіб і в середньому за 2010 рік склала 1,8 </a:t>
            </a:r>
            <a:r>
              <a:rPr lang="uk-UA" dirty="0" err="1"/>
              <a:t>млн</a:t>
            </a:r>
            <a:r>
              <a:rPr lang="uk-UA" dirty="0"/>
              <a:t> осіб. Зменшення чисельності безробітних відбулося в усіх регіонах країни, найбільшою мірою – серед жителів міст. Рівень безробіття населення, визначений за методологією МОП, знизився з 8,8% до 8,1% економічно активного населення. </a:t>
            </a:r>
          </a:p>
          <a:p>
            <a:pPr algn="just"/>
            <a:r>
              <a:rPr lang="uk-UA" dirty="0"/>
              <a:t>Слід зауважити, що рівень безробіття в Україні залишається нижчим, ніж у середньому по країнах Євросоюзу.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43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Зареєстроване</a:t>
            </a:r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безробіття</a:t>
            </a:r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у </a:t>
            </a:r>
            <a:b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2012 </a:t>
            </a:r>
            <a:r>
              <a:rPr lang="ru-RU" b="1" dirty="0" err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році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0996111"/>
              </p:ext>
            </p:extLst>
          </p:nvPr>
        </p:nvGraphicFramePr>
        <p:xfrm>
          <a:off x="1009650" y="1806575"/>
          <a:ext cx="7124700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4940"/>
                <a:gridCol w="1424940"/>
                <a:gridCol w="1424940"/>
                <a:gridCol w="1424940"/>
                <a:gridCol w="1424940"/>
              </a:tblGrid>
              <a:tr h="37084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2000" dirty="0">
                        <a:latin typeface="Cambria Math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/>
                        <a:t>Кількість зареєстрованих безробітних, на кінець звітного періоду</a:t>
                      </a:r>
                      <a:endParaRPr lang="uk-U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/>
                        <a:t>Середній розмір допомоги за місяць, гривень</a:t>
                      </a:r>
                      <a:endParaRPr lang="uk-U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/>
                        <a:t>тис. осіб</a:t>
                      </a:r>
                      <a:endParaRPr lang="uk-U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/>
                        <a:t>у % до населення</a:t>
                      </a:r>
                      <a:endParaRPr lang="uk-UA" sz="1200"/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/>
                        <a:t>працездатного віку</a:t>
                      </a:r>
                      <a:endParaRPr lang="uk-U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/>
                        <a:t>Всього</a:t>
                      </a:r>
                      <a:endParaRPr lang="uk-U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/>
                        <a:t>з них отримують допомогу по безробіттю</a:t>
                      </a:r>
                      <a:endParaRPr lang="uk-U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/>
                        <a:t>Січень</a:t>
                      </a:r>
                      <a:endParaRPr lang="uk-U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/>
                        <a:t>585,6</a:t>
                      </a:r>
                      <a:endParaRPr lang="uk-U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/>
                        <a:t>447,9</a:t>
                      </a:r>
                      <a:endParaRPr lang="uk-U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/>
                        <a:t>2,1</a:t>
                      </a:r>
                      <a:endParaRPr lang="uk-U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/>
                        <a:t>814,02</a:t>
                      </a:r>
                      <a:endParaRPr lang="uk-U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/>
                        <a:t>Лютий</a:t>
                      </a:r>
                      <a:endParaRPr lang="uk-U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/>
                        <a:t>616,7</a:t>
                      </a:r>
                      <a:endParaRPr lang="uk-U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/>
                        <a:t>466,3</a:t>
                      </a:r>
                      <a:endParaRPr lang="uk-U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/>
                        <a:t>2,2</a:t>
                      </a:r>
                      <a:endParaRPr lang="uk-UA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000" dirty="0"/>
                        <a:t>826,14</a:t>
                      </a:r>
                      <a:endParaRPr lang="uk-UA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701" marR="6070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41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ПРОГНОЗОВАНІ ПОКАЗНИКИ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 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err="1">
                <a:solidFill>
                  <a:schemeClr val="accent5">
                    <a:lumMod val="75000"/>
                  </a:schemeClr>
                </a:solidFill>
              </a:rPr>
              <a:t>розвитку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 ринку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</a:rPr>
              <a:t>праці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 на 2012-2017 роки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8619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err="1"/>
              <a:t>Виконання</a:t>
            </a:r>
            <a:r>
              <a:rPr lang="ru-RU" sz="2000" dirty="0"/>
              <a:t> </a:t>
            </a:r>
            <a:r>
              <a:rPr lang="ru-RU" sz="2000" dirty="0" err="1"/>
              <a:t>Програми</a:t>
            </a:r>
            <a:r>
              <a:rPr lang="ru-RU" sz="2000" dirty="0"/>
              <a:t> </a:t>
            </a:r>
            <a:r>
              <a:rPr lang="ru-RU" sz="2000" dirty="0" err="1"/>
              <a:t>передбачається</a:t>
            </a:r>
            <a:r>
              <a:rPr lang="ru-RU" sz="2000" dirty="0"/>
              <a:t> </a:t>
            </a:r>
            <a:r>
              <a:rPr lang="ru-RU" sz="2000" dirty="0" err="1"/>
              <a:t>здійснювати</a:t>
            </a:r>
            <a:r>
              <a:rPr lang="ru-RU" sz="2000" dirty="0"/>
              <a:t> за </a:t>
            </a:r>
            <a:r>
              <a:rPr lang="ru-RU" sz="2000" dirty="0" err="1"/>
              <a:t>рахунок</a:t>
            </a:r>
            <a:r>
              <a:rPr lang="ru-RU" sz="2000" dirty="0"/>
              <a:t> </a:t>
            </a:r>
            <a:r>
              <a:rPr lang="ru-RU" sz="2000" dirty="0" err="1"/>
              <a:t>бюджетних</a:t>
            </a:r>
            <a:r>
              <a:rPr lang="ru-RU" sz="2000" dirty="0"/>
              <a:t> </a:t>
            </a:r>
            <a:r>
              <a:rPr lang="ru-RU" sz="2000" dirty="0" err="1"/>
              <a:t>коштів</a:t>
            </a:r>
            <a:r>
              <a:rPr lang="ru-RU" sz="2000" dirty="0"/>
              <a:t>, </a:t>
            </a:r>
            <a:r>
              <a:rPr lang="ru-RU" sz="2000" dirty="0" err="1"/>
              <a:t>зокрема</a:t>
            </a:r>
            <a:r>
              <a:rPr lang="ru-RU" sz="2000" dirty="0"/>
              <a:t> в </a:t>
            </a:r>
            <a:r>
              <a:rPr lang="ru-RU" sz="2000" dirty="0" err="1"/>
              <a:t>частині</a:t>
            </a:r>
            <a:r>
              <a:rPr lang="ru-RU" sz="2000" dirty="0"/>
              <a:t> </a:t>
            </a:r>
            <a:r>
              <a:rPr lang="ru-RU" sz="2000" dirty="0" err="1"/>
              <a:t>забезпечення</a:t>
            </a:r>
            <a:r>
              <a:rPr lang="ru-RU" sz="2000" dirty="0"/>
              <a:t> </a:t>
            </a:r>
            <a:r>
              <a:rPr lang="ru-RU" sz="2000" dirty="0" err="1"/>
              <a:t>молоді</a:t>
            </a:r>
            <a:r>
              <a:rPr lang="ru-RU" sz="2000" dirty="0"/>
              <a:t>, яка </a:t>
            </a:r>
            <a:r>
              <a:rPr lang="ru-RU" sz="2000" dirty="0" err="1"/>
              <a:t>здобула</a:t>
            </a:r>
            <a:r>
              <a:rPr lang="ru-RU" sz="2000" dirty="0"/>
              <a:t> </a:t>
            </a:r>
            <a:r>
              <a:rPr lang="ru-RU" sz="2000" dirty="0" err="1"/>
              <a:t>професійно-технічну</a:t>
            </a:r>
            <a:r>
              <a:rPr lang="ru-RU" sz="2000" dirty="0"/>
              <a:t> </a:t>
            </a:r>
            <a:r>
              <a:rPr lang="ru-RU" sz="2000" dirty="0" err="1"/>
              <a:t>або</a:t>
            </a:r>
            <a:r>
              <a:rPr lang="ru-RU" sz="2000" dirty="0"/>
              <a:t> </a:t>
            </a:r>
            <a:r>
              <a:rPr lang="ru-RU" sz="2000" dirty="0" err="1"/>
              <a:t>вищу</a:t>
            </a:r>
            <a:r>
              <a:rPr lang="ru-RU" sz="2000" dirty="0"/>
              <a:t> </a:t>
            </a:r>
            <a:r>
              <a:rPr lang="ru-RU" sz="2000" dirty="0" err="1"/>
              <a:t>освіту</a:t>
            </a:r>
            <a:r>
              <a:rPr lang="ru-RU" sz="2000" dirty="0"/>
              <a:t>, першим </a:t>
            </a:r>
            <a:r>
              <a:rPr lang="ru-RU" sz="2000" dirty="0" err="1"/>
              <a:t>робочим</a:t>
            </a:r>
            <a:r>
              <a:rPr lang="ru-RU" sz="2000" dirty="0"/>
              <a:t> </a:t>
            </a:r>
            <a:r>
              <a:rPr lang="ru-RU" sz="2000" dirty="0" err="1"/>
              <a:t>місцем</a:t>
            </a:r>
            <a:r>
              <a:rPr lang="ru-RU" sz="2000" dirty="0"/>
              <a:t> за </a:t>
            </a:r>
            <a:r>
              <a:rPr lang="ru-RU" sz="2000" dirty="0" err="1"/>
              <a:t>отриманою</a:t>
            </a:r>
            <a:r>
              <a:rPr lang="ru-RU" sz="2000" dirty="0"/>
              <a:t> </a:t>
            </a:r>
            <a:r>
              <a:rPr lang="ru-RU" sz="2000" dirty="0" err="1"/>
              <a:t>професією</a:t>
            </a:r>
            <a:r>
              <a:rPr lang="ru-RU" sz="2000" dirty="0"/>
              <a:t> (</a:t>
            </a:r>
            <a:r>
              <a:rPr lang="ru-RU" sz="2000" dirty="0" err="1"/>
              <a:t>спеціальністю</a:t>
            </a:r>
            <a:r>
              <a:rPr lang="ru-RU" sz="2000" dirty="0"/>
              <a:t>) та </a:t>
            </a:r>
            <a:r>
              <a:rPr lang="ru-RU" sz="2000" dirty="0" err="1"/>
              <a:t>підтримки</a:t>
            </a:r>
            <a:r>
              <a:rPr lang="ru-RU" sz="2000" dirty="0"/>
              <a:t> </a:t>
            </a:r>
            <a:r>
              <a:rPr lang="ru-RU" sz="2000" dirty="0" err="1"/>
              <a:t>молодих</a:t>
            </a:r>
            <a:r>
              <a:rPr lang="ru-RU" sz="2000" dirty="0"/>
              <a:t> </a:t>
            </a:r>
            <a:r>
              <a:rPr lang="ru-RU" sz="2000" dirty="0" err="1"/>
              <a:t>працівників</a:t>
            </a:r>
            <a:r>
              <a:rPr lang="ru-RU" sz="2000" dirty="0"/>
              <a:t>, </a:t>
            </a:r>
            <a:r>
              <a:rPr lang="ru-RU" sz="2000" dirty="0" err="1"/>
              <a:t>залучених</a:t>
            </a:r>
            <a:r>
              <a:rPr lang="ru-RU" sz="2000" dirty="0"/>
              <a:t> до </a:t>
            </a:r>
            <a:r>
              <a:rPr lang="ru-RU" sz="2000" dirty="0" err="1"/>
              <a:t>роботи</a:t>
            </a:r>
            <a:r>
              <a:rPr lang="ru-RU" sz="2000" dirty="0"/>
              <a:t> у </a:t>
            </a:r>
            <a:r>
              <a:rPr lang="ru-RU" sz="2000" dirty="0" err="1"/>
              <a:t>сільській</a:t>
            </a:r>
            <a:r>
              <a:rPr lang="ru-RU" sz="2000" dirty="0"/>
              <a:t> </a:t>
            </a:r>
            <a:r>
              <a:rPr lang="ru-RU" sz="2000" dirty="0" err="1"/>
              <a:t>місцевості</a:t>
            </a:r>
            <a:r>
              <a:rPr lang="ru-RU" sz="2000" dirty="0"/>
              <a:t>, а </a:t>
            </a:r>
            <a:r>
              <a:rPr lang="ru-RU" sz="2000" dirty="0" err="1"/>
              <a:t>також</a:t>
            </a:r>
            <a:r>
              <a:rPr lang="ru-RU" sz="2000" dirty="0"/>
              <a:t> за </a:t>
            </a:r>
            <a:r>
              <a:rPr lang="ru-RU" sz="2000" dirty="0" err="1"/>
              <a:t>рахунок</a:t>
            </a:r>
            <a:r>
              <a:rPr lang="ru-RU" sz="2000" dirty="0"/>
              <a:t> </a:t>
            </a:r>
            <a:r>
              <a:rPr lang="ru-RU" sz="2000" dirty="0" err="1"/>
              <a:t>інвестицій</a:t>
            </a:r>
            <a:r>
              <a:rPr lang="ru-RU" sz="2000" dirty="0"/>
              <a:t>, </a:t>
            </a:r>
            <a:r>
              <a:rPr lang="ru-RU" sz="2000" dirty="0" err="1"/>
              <a:t>коштів</a:t>
            </a:r>
            <a:r>
              <a:rPr lang="ru-RU" sz="2000" dirty="0"/>
              <a:t> </a:t>
            </a:r>
            <a:r>
              <a:rPr lang="ru-RU" sz="2000" dirty="0" err="1"/>
              <a:t>міжнародних</a:t>
            </a:r>
            <a:r>
              <a:rPr lang="ru-RU" sz="2000" dirty="0"/>
              <a:t> </a:t>
            </a:r>
            <a:r>
              <a:rPr lang="ru-RU" sz="2000" dirty="0" err="1"/>
              <a:t>фінансових</a:t>
            </a:r>
            <a:r>
              <a:rPr lang="ru-RU" sz="2000" dirty="0"/>
              <a:t> </a:t>
            </a:r>
            <a:r>
              <a:rPr lang="ru-RU" sz="2000" dirty="0" err="1"/>
              <a:t>організацій</a:t>
            </a:r>
            <a:r>
              <a:rPr lang="ru-RU" sz="2000" dirty="0"/>
              <a:t>, </a:t>
            </a:r>
            <a:r>
              <a:rPr lang="ru-RU" sz="2000" dirty="0" err="1"/>
              <a:t>інших</a:t>
            </a:r>
            <a:r>
              <a:rPr lang="ru-RU" sz="2000" dirty="0"/>
              <a:t> </a:t>
            </a:r>
            <a:r>
              <a:rPr lang="ru-RU" sz="2000" dirty="0" err="1"/>
              <a:t>джерел</a:t>
            </a:r>
            <a:r>
              <a:rPr lang="ru-RU" sz="2000" dirty="0"/>
              <a:t>, не </a:t>
            </a:r>
            <a:r>
              <a:rPr lang="ru-RU" sz="2000" dirty="0" err="1"/>
              <a:t>заборонених</a:t>
            </a:r>
            <a:r>
              <a:rPr lang="ru-RU" sz="2000" dirty="0"/>
              <a:t> </a:t>
            </a:r>
            <a:r>
              <a:rPr lang="ru-RU" sz="2000" dirty="0" err="1"/>
              <a:t>законодавством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23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4619192"/>
              </p:ext>
            </p:extLst>
          </p:nvPr>
        </p:nvGraphicFramePr>
        <p:xfrm>
          <a:off x="0" y="1"/>
          <a:ext cx="11196736" cy="88392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95614"/>
                <a:gridCol w="1244797"/>
                <a:gridCol w="1471124"/>
                <a:gridCol w="686602"/>
                <a:gridCol w="1599533"/>
                <a:gridCol w="1599533"/>
                <a:gridCol w="1599533"/>
              </a:tblGrid>
              <a:tr h="175382">
                <a:tc rowSpan="2">
                  <a:txBody>
                    <a:bodyPr/>
                    <a:lstStyle/>
                    <a:p>
                      <a:pPr algn="ctr" fontAlgn="base"/>
                      <a:r>
                        <a:rPr lang="ru-RU" dirty="0" err="1">
                          <a:effectLst/>
                        </a:rPr>
                        <a:t>Найменування</a:t>
                      </a:r>
                      <a:r>
                        <a:rPr lang="ru-RU" dirty="0">
                          <a:effectLst/>
                        </a:rPr>
                        <a:t> </a:t>
                      </a:r>
                      <a:r>
                        <a:rPr lang="ru-RU" dirty="0" err="1">
                          <a:effectLst/>
                        </a:rPr>
                        <a:t>показника</a:t>
                      </a:r>
                      <a:endParaRPr lang="ru-RU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 gridSpan="6"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</a:rPr>
                        <a:t>За роками</a:t>
                      </a:r>
                    </a:p>
                  </a:txBody>
                  <a:tcPr marL="38100" marR="38100" marT="38100" marB="3810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98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2012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2013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2014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2015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2016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2017</a:t>
                      </a:r>
                    </a:p>
                  </a:txBody>
                  <a:tcPr marL="38100" marR="38100" marT="38100" marB="38100" anchor="ctr"/>
                </a:tc>
              </a:tr>
              <a:tr h="587149">
                <a:tc>
                  <a:txBody>
                    <a:bodyPr/>
                    <a:lstStyle/>
                    <a:p>
                      <a:pPr algn="l" fontAlgn="base"/>
                      <a:r>
                        <a:rPr lang="ru-RU">
                          <a:effectLst/>
                        </a:rPr>
                        <a:t>1. Чисельність зайнятих економічною діяльністю віком 15-70 років, млн. осіб*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20,5-20,3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20,7-20,5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20,9-20,7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21-20,8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21,2-21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</a:rPr>
                        <a:t>21,4-21,2</a:t>
                      </a:r>
                    </a:p>
                  </a:txBody>
                  <a:tcPr marL="38100" marR="38100" marT="38100" marB="38100"/>
                </a:tc>
              </a:tr>
              <a:tr h="449894">
                <a:tc>
                  <a:txBody>
                    <a:bodyPr/>
                    <a:lstStyle/>
                    <a:p>
                      <a:pPr algn="l" fontAlgn="base"/>
                      <a:r>
                        <a:rPr lang="ru-RU">
                          <a:effectLst/>
                        </a:rPr>
                        <a:t>2. Рівень зайнятості осіб віком 15-70 років, відсотків**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60,2-59,6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61,3-60,7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62,2-61,6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62,6-62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63,5-62,9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64,3-63,7</a:t>
                      </a:r>
                    </a:p>
                  </a:txBody>
                  <a:tcPr marL="38100" marR="38100" marT="38100" marB="38100"/>
                </a:tc>
              </a:tr>
              <a:tr h="449894">
                <a:tc>
                  <a:txBody>
                    <a:bodyPr/>
                    <a:lstStyle/>
                    <a:p>
                      <a:pPr algn="l" fontAlgn="base"/>
                      <a:r>
                        <a:rPr lang="ru-RU">
                          <a:effectLst/>
                        </a:rPr>
                        <a:t>3. Рівень зайнятості осіб віком 15-24 років, відсотків***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35,4-34,6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38,3-37,4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41,4-40,5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44,7-43,8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48,5-47,4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51,9-50,8</a:t>
                      </a:r>
                    </a:p>
                  </a:txBody>
                  <a:tcPr marL="38100" marR="38100" marT="38100" marB="38100"/>
                </a:tc>
              </a:tr>
              <a:tr h="861661">
                <a:tc>
                  <a:txBody>
                    <a:bodyPr/>
                    <a:lstStyle/>
                    <a:p>
                      <a:pPr algn="l" fontAlgn="base"/>
                      <a:r>
                        <a:rPr lang="ru-RU">
                          <a:effectLst/>
                        </a:rPr>
                        <a:t>4. Чисельність безробітних віком 15-70 років, визначена за методологією Міжнародної організації праці, млн. осіб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1,7-1,75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1,65-1,7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1,6-1,65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1,55-1,6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1,5-1,55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1,45-1,5</a:t>
                      </a:r>
                    </a:p>
                  </a:txBody>
                  <a:tcPr marL="38100" marR="38100" marT="38100" marB="38100"/>
                </a:tc>
              </a:tr>
              <a:tr h="861661">
                <a:tc>
                  <a:txBody>
                    <a:bodyPr/>
                    <a:lstStyle/>
                    <a:p>
                      <a:pPr algn="l" fontAlgn="base"/>
                      <a:r>
                        <a:rPr lang="ru-RU">
                          <a:effectLst/>
                        </a:rPr>
                        <a:t>5. Рівень безробіття осіб віком 15-70 років, визначений за методологією Міжнародної організації праці, відсотків****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7,7-7,9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7,4-7,7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7,1-7,4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6,9-7,1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6,6-6,9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6,3-6,6</a:t>
                      </a:r>
                    </a:p>
                  </a:txBody>
                  <a:tcPr marL="38100" marR="38100" marT="38100" marB="38100"/>
                </a:tc>
              </a:tr>
              <a:tr h="861661">
                <a:tc>
                  <a:txBody>
                    <a:bodyPr/>
                    <a:lstStyle/>
                    <a:p>
                      <a:pPr algn="l" fontAlgn="base"/>
                      <a:r>
                        <a:rPr lang="ru-RU">
                          <a:effectLst/>
                        </a:rPr>
                        <a:t>6. Рівень безробіття осіб віком 15-24 років, визначений за методологією Міжнародної організації праці, відсотків*****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</a:rPr>
                        <a:t>19,2-21,2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17,9-19,8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>
                          <a:effectLst/>
                        </a:rPr>
                        <a:t>16,7-18,6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</a:rPr>
                        <a:t>15,4-17,3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</a:rPr>
                        <a:t>14,2-16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dirty="0">
                          <a:effectLst/>
                        </a:rPr>
                        <a:t>13-14,8</a:t>
                      </a: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43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Безробіття </a:t>
            </a:r>
            <a:r>
              <a:rPr lang="uk-U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 позитивної сторони: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496944" cy="47525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Безробіття як благо:</a:t>
            </a:r>
          </a:p>
          <a:p>
            <a:pPr algn="just"/>
            <a:r>
              <a:rPr lang="uk-UA" dirty="0"/>
              <a:t>– безробіття – це резерв незайнятої робочої сили, який можна задіяти при розширенні виробництва чи при структурних перебудовах;</a:t>
            </a:r>
          </a:p>
          <a:p>
            <a:pPr algn="just"/>
            <a:r>
              <a:rPr lang="uk-UA" dirty="0"/>
              <a:t>– наявність безробіття обмежує агресію профспілок, їх вимоги до підвищення заробітної плати і тим самим посилює стимули до підприємництва;</a:t>
            </a:r>
          </a:p>
          <a:p>
            <a:pPr algn="just"/>
            <a:r>
              <a:rPr lang="uk-UA" dirty="0" err="1"/>
              <a:t>–страх</a:t>
            </a:r>
            <a:r>
              <a:rPr lang="uk-UA" dirty="0"/>
              <a:t> втратити роботу і стати безробітним – найкращий організатор дисципліни. </a:t>
            </a:r>
          </a:p>
          <a:p>
            <a:pPr algn="just">
              <a:buNone/>
            </a:pPr>
            <a:r>
              <a:rPr lang="uk-UA" dirty="0"/>
              <a:t>             Ринок праці в сфері зайнятості не може бути саморегулюючою системою. Більш повна і ефективна зайнятість досягається завдяки її державному регулюванню.</a:t>
            </a:r>
          </a:p>
          <a:p>
            <a:endParaRPr lang="uk-UA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4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4534"/>
            <a:ext cx="7125113" cy="924475"/>
          </a:xfrm>
        </p:spPr>
        <p:txBody>
          <a:bodyPr/>
          <a:lstStyle/>
          <a:p>
            <a:pPr algn="ctr"/>
            <a:r>
              <a:rPr lang="uk-UA" dirty="0">
                <a:ln>
                  <a:solidFill>
                    <a:schemeClr val="tx1"/>
                  </a:solidFill>
                </a:ln>
              </a:rPr>
              <a:t>Висновок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98" y="946593"/>
            <a:ext cx="9144000" cy="5877272"/>
          </a:xfrm>
        </p:spPr>
        <p:txBody>
          <a:bodyPr>
            <a:normAutofit fontScale="92500" lnSpcReduction="10000"/>
          </a:bodyPr>
          <a:lstStyle/>
          <a:p>
            <a:pPr algn="just"/>
            <a:endParaRPr lang="uk-UA" dirty="0" smtClean="0">
              <a:solidFill>
                <a:schemeClr val="tx1"/>
              </a:solidFill>
            </a:endParaRPr>
          </a:p>
          <a:p>
            <a:pPr algn="just"/>
            <a:endParaRPr lang="uk-UA" dirty="0">
              <a:solidFill>
                <a:schemeClr val="tx1"/>
              </a:solidFill>
            </a:endParaRPr>
          </a:p>
          <a:p>
            <a:pPr algn="just"/>
            <a:endParaRPr lang="uk-UA" dirty="0" smtClean="0">
              <a:solidFill>
                <a:schemeClr val="tx1"/>
              </a:solidFill>
            </a:endParaRPr>
          </a:p>
          <a:p>
            <a:pPr algn="just"/>
            <a:r>
              <a:rPr lang="uk-UA" dirty="0" smtClean="0">
                <a:solidFill>
                  <a:schemeClr val="tx1"/>
                </a:solidFill>
              </a:rPr>
              <a:t>У </a:t>
            </a:r>
            <a:r>
              <a:rPr lang="uk-UA" dirty="0">
                <a:solidFill>
                  <a:schemeClr val="tx1"/>
                </a:solidFill>
              </a:rPr>
              <a:t>висновку, </a:t>
            </a:r>
            <a:r>
              <a:rPr lang="uk-UA" dirty="0" smtClean="0">
                <a:solidFill>
                  <a:schemeClr val="tx1"/>
                </a:solidFill>
              </a:rPr>
              <a:t>можна сказати </a:t>
            </a:r>
            <a:r>
              <a:rPr lang="uk-UA" dirty="0">
                <a:solidFill>
                  <a:schemeClr val="tx1"/>
                </a:solidFill>
              </a:rPr>
              <a:t>що з вищенаведеного очевидно, що проблема безробіття є ключовим питанням у ринковій економіці, і, не вирішивши його неможливо налагодити ефективну діяльність економіки.</a:t>
            </a:r>
          </a:p>
          <a:p>
            <a:pPr algn="just"/>
            <a:r>
              <a:rPr lang="uk-UA" dirty="0">
                <a:solidFill>
                  <a:schemeClr val="tx1"/>
                </a:solidFill>
              </a:rPr>
              <a:t>Для кардинального вирішення проблем безробіття потрібно докорінно змінювати політику зайнятості. Не можна сьогодні пасивно стримувати безробіття. Тільки цілеспрямоване активну підвищення рівня зайнятості населення на діючих і на нових високоефективних робочих місцях допоможе вивести українську економіку з глухого кута.</a:t>
            </a:r>
          </a:p>
          <a:p>
            <a:pPr algn="just"/>
            <a:r>
              <a:rPr lang="uk-UA" dirty="0">
                <a:solidFill>
                  <a:schemeClr val="tx1"/>
                </a:solidFill>
              </a:rPr>
              <a:t> Органам служби зайнятості всіх рівнів необхідне широке розгортання роботи профорієнтації з молоддю для підготовки її до трудової діяльності в умовах ринку праці, що розвивається, адже саме нам, кому в майбутньому доведеться узяти на себе кермо влади державою, і потрібно буде вирішувати проблеми, що стали невідкладними вже на сьогоднішній день. 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Таким чином, </a:t>
            </a:r>
            <a:r>
              <a:rPr lang="ru-RU" dirty="0" err="1">
                <a:solidFill>
                  <a:schemeClr val="tx1"/>
                </a:solidFill>
              </a:rPr>
              <a:t>безробіття</a:t>
            </a:r>
            <a:r>
              <a:rPr lang="ru-RU" dirty="0">
                <a:solidFill>
                  <a:schemeClr val="tx1"/>
                </a:solidFill>
              </a:rPr>
              <a:t> в </a:t>
            </a:r>
            <a:r>
              <a:rPr lang="ru-RU" dirty="0" err="1">
                <a:solidFill>
                  <a:schemeClr val="tx1"/>
                </a:solidFill>
              </a:rPr>
              <a:t>умовах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ринкових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економічних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відносин</a:t>
            </a:r>
            <a:r>
              <a:rPr lang="ru-RU" dirty="0">
                <a:solidFill>
                  <a:schemeClr val="tx1"/>
                </a:solidFill>
              </a:rPr>
              <a:t> є, з одного боку, </a:t>
            </a:r>
            <a:r>
              <a:rPr lang="ru-RU" dirty="0" err="1">
                <a:solidFill>
                  <a:schemeClr val="tx1"/>
                </a:solidFill>
              </a:rPr>
              <a:t>невід’ємною</a:t>
            </a:r>
            <a:r>
              <a:rPr lang="ru-RU" dirty="0">
                <a:solidFill>
                  <a:schemeClr val="tx1"/>
                </a:solidFill>
              </a:rPr>
              <a:t>, а з другого, — </a:t>
            </a:r>
            <a:r>
              <a:rPr lang="ru-RU" dirty="0" err="1">
                <a:solidFill>
                  <a:schemeClr val="tx1"/>
                </a:solidFill>
              </a:rPr>
              <a:t>неприйнятною</a:t>
            </a:r>
            <a:r>
              <a:rPr lang="ru-RU" dirty="0">
                <a:solidFill>
                  <a:schemeClr val="tx1"/>
                </a:solidFill>
              </a:rPr>
              <a:t> альтернативою </a:t>
            </a:r>
            <a:r>
              <a:rPr lang="ru-RU" dirty="0" err="1">
                <a:solidFill>
                  <a:schemeClr val="tx1"/>
                </a:solidFill>
              </a:rPr>
              <a:t>зайнятості</a:t>
            </a:r>
            <a:r>
              <a:rPr lang="ru-RU" dirty="0">
                <a:solidFill>
                  <a:schemeClr val="tx1"/>
                </a:solidFill>
              </a:rPr>
              <a:t>, проблемою, яку </a:t>
            </a:r>
            <a:r>
              <a:rPr lang="ru-RU" dirty="0" err="1">
                <a:solidFill>
                  <a:schemeClr val="tx1"/>
                </a:solidFill>
              </a:rPr>
              <a:t>суспільству</a:t>
            </a:r>
            <a:r>
              <a:rPr lang="ru-RU" dirty="0">
                <a:solidFill>
                  <a:schemeClr val="tx1"/>
                </a:solidFill>
              </a:rPr>
              <a:t> доводиться </a:t>
            </a:r>
            <a:r>
              <a:rPr lang="ru-RU" dirty="0" err="1">
                <a:solidFill>
                  <a:schemeClr val="tx1"/>
                </a:solidFill>
              </a:rPr>
              <a:t>вирішувати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щоденно</a:t>
            </a:r>
            <a:r>
              <a:rPr lang="ru-RU" dirty="0">
                <a:solidFill>
                  <a:schemeClr val="tx1"/>
                </a:solidFill>
              </a:rPr>
              <a:t> шляхом </a:t>
            </a:r>
            <a:r>
              <a:rPr lang="ru-RU" dirty="0" err="1">
                <a:solidFill>
                  <a:schemeClr val="tx1"/>
                </a:solidFill>
              </a:rPr>
              <a:t>проведення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заходів</a:t>
            </a:r>
            <a:r>
              <a:rPr lang="ru-RU" dirty="0">
                <a:solidFill>
                  <a:schemeClr val="tx1"/>
                </a:solidFill>
              </a:rPr>
              <a:t> державного </a:t>
            </a:r>
            <a:r>
              <a:rPr lang="ru-RU" dirty="0" err="1">
                <a:solidFill>
                  <a:schemeClr val="tx1"/>
                </a:solidFill>
              </a:rPr>
              <a:t>регулювання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зайнятості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algn="just"/>
            <a:endParaRPr lang="uk-UA" dirty="0">
              <a:solidFill>
                <a:schemeClr val="tx1"/>
              </a:solidFill>
            </a:endParaRPr>
          </a:p>
          <a:p>
            <a:pPr algn="just"/>
            <a:endParaRPr lang="uk-UA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06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544616"/>
          </a:xfrm>
        </p:spPr>
        <p:txBody>
          <a:bodyPr>
            <a:noAutofit/>
          </a:bodyPr>
          <a:lstStyle/>
          <a:p>
            <a:pPr indent="360000" algn="just">
              <a:buNone/>
            </a:pPr>
            <a:r>
              <a:rPr lang="uk-UA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Безробіття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проста відсутність роботи, це також і соціальна катастрофа, що робить могутній і руйнівний вплив на людей. Це явище позначається на економічному, соціальному і психологічному стані людей. І хоча безробіття може виявитися творчим, мобілізуючим волю випробуванням, але для більшості це стрес, безсилля і розгубленість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6000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Безробіття 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невід’ємною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складовою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ринкової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одним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наслідків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самої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ринку, результатом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головного закону —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попиту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000" algn="just"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Тому </a:t>
            </a:r>
            <a:r>
              <a:rPr lang="uk-UA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 проблеми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безробіття і пошук шляхів її рішення є не просто важливим, але і дуже актуальним зараз питанням. 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260648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>
                <a:ln w="1143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Вступ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95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Ст. 2 Закону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України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«Про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зайнятість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населення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»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дає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таке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визначення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безробітного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07361"/>
            <a:ext cx="9144000" cy="50506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«</a:t>
            </a:r>
            <a:r>
              <a:rPr lang="ru-RU" sz="2400" dirty="0" err="1"/>
              <a:t>Безробітними</a:t>
            </a:r>
            <a:r>
              <a:rPr lang="ru-RU" sz="2400" dirty="0"/>
              <a:t> </a:t>
            </a:r>
            <a:r>
              <a:rPr lang="ru-RU" sz="2400" dirty="0" err="1"/>
              <a:t>визнаються</a:t>
            </a:r>
            <a:r>
              <a:rPr lang="ru-RU" sz="2400" dirty="0"/>
              <a:t> </a:t>
            </a:r>
            <a:r>
              <a:rPr lang="ru-RU" sz="2400" dirty="0" err="1"/>
              <a:t>працездатні</a:t>
            </a:r>
            <a:r>
              <a:rPr lang="ru-RU" sz="2400" dirty="0"/>
              <a:t> </a:t>
            </a:r>
            <a:r>
              <a:rPr lang="ru-RU" sz="2400" dirty="0" err="1"/>
              <a:t>громадяни</a:t>
            </a:r>
            <a:r>
              <a:rPr lang="ru-RU" sz="2400" dirty="0"/>
              <a:t> </a:t>
            </a:r>
            <a:r>
              <a:rPr lang="ru-RU" sz="2400" dirty="0" err="1"/>
              <a:t>працездатного</a:t>
            </a:r>
            <a:r>
              <a:rPr lang="ru-RU" sz="2400" dirty="0"/>
              <a:t> </a:t>
            </a:r>
            <a:r>
              <a:rPr lang="ru-RU" sz="2400" dirty="0" err="1"/>
              <a:t>віку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через </a:t>
            </a:r>
            <a:r>
              <a:rPr lang="ru-RU" sz="2400" dirty="0" err="1"/>
              <a:t>відсутність</a:t>
            </a:r>
            <a:r>
              <a:rPr lang="ru-RU" sz="2400" dirty="0"/>
              <a:t> </a:t>
            </a:r>
            <a:r>
              <a:rPr lang="ru-RU" sz="2400" dirty="0" err="1"/>
              <a:t>роботи</a:t>
            </a:r>
            <a:r>
              <a:rPr lang="ru-RU" sz="2400" dirty="0"/>
              <a:t> не </a:t>
            </a:r>
            <a:r>
              <a:rPr lang="ru-RU" sz="2400" dirty="0" err="1"/>
              <a:t>мають</a:t>
            </a:r>
            <a:r>
              <a:rPr lang="ru-RU" sz="2400" dirty="0"/>
              <a:t> </a:t>
            </a:r>
            <a:r>
              <a:rPr lang="ru-RU" sz="2400" dirty="0" err="1"/>
              <a:t>заробітку</a:t>
            </a:r>
            <a:r>
              <a:rPr lang="ru-RU" sz="2400" dirty="0"/>
              <a:t> </a:t>
            </a:r>
            <a:r>
              <a:rPr lang="ru-RU" sz="2400" dirty="0" err="1"/>
              <a:t>або</a:t>
            </a:r>
            <a:r>
              <a:rPr lang="ru-RU" sz="2400" dirty="0"/>
              <a:t> </a:t>
            </a:r>
            <a:r>
              <a:rPr lang="ru-RU" sz="2400" dirty="0" err="1"/>
              <a:t>інших</a:t>
            </a:r>
            <a:r>
              <a:rPr lang="ru-RU" sz="2400" dirty="0"/>
              <a:t> </a:t>
            </a:r>
            <a:r>
              <a:rPr lang="ru-RU" sz="2400" dirty="0" err="1"/>
              <a:t>передбачених</a:t>
            </a:r>
            <a:r>
              <a:rPr lang="ru-RU" sz="2400" dirty="0"/>
              <a:t> </a:t>
            </a:r>
            <a:r>
              <a:rPr lang="ru-RU" sz="2400" dirty="0" err="1"/>
              <a:t>законодавством</a:t>
            </a:r>
            <a:r>
              <a:rPr lang="ru-RU" sz="2400" dirty="0"/>
              <a:t> </a:t>
            </a:r>
            <a:r>
              <a:rPr lang="ru-RU" sz="2400" dirty="0" err="1"/>
              <a:t>доходів</a:t>
            </a:r>
            <a:r>
              <a:rPr lang="ru-RU" sz="2400" dirty="0"/>
              <a:t> і </a:t>
            </a:r>
            <a:r>
              <a:rPr lang="ru-RU" sz="2400" dirty="0" err="1"/>
              <a:t>зареєстровані</a:t>
            </a:r>
            <a:r>
              <a:rPr lang="ru-RU" sz="2400" dirty="0"/>
              <a:t> в </a:t>
            </a:r>
            <a:r>
              <a:rPr lang="ru-RU" sz="2400" dirty="0" err="1"/>
              <a:t>державній</a:t>
            </a:r>
            <a:r>
              <a:rPr lang="ru-RU" sz="2400" dirty="0"/>
              <a:t> </a:t>
            </a:r>
            <a:r>
              <a:rPr lang="ru-RU" sz="2400" dirty="0" err="1"/>
              <a:t>службі</a:t>
            </a:r>
            <a:r>
              <a:rPr lang="ru-RU" sz="2400" dirty="0"/>
              <a:t> </a:t>
            </a:r>
            <a:r>
              <a:rPr lang="ru-RU" sz="2400" dirty="0" err="1"/>
              <a:t>зайнятості</a:t>
            </a:r>
            <a:r>
              <a:rPr lang="ru-RU" sz="2400" dirty="0"/>
              <a:t> як </a:t>
            </a:r>
            <a:r>
              <a:rPr lang="ru-RU" sz="2400" dirty="0" err="1"/>
              <a:t>такі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шукають</a:t>
            </a:r>
            <a:r>
              <a:rPr lang="ru-RU" sz="2400" dirty="0"/>
              <a:t> роботу, </a:t>
            </a:r>
            <a:r>
              <a:rPr lang="ru-RU" sz="2400" dirty="0" err="1"/>
              <a:t>готові</a:t>
            </a:r>
            <a:r>
              <a:rPr lang="ru-RU" sz="2400" dirty="0"/>
              <a:t> та </a:t>
            </a:r>
            <a:r>
              <a:rPr lang="ru-RU" sz="2400" dirty="0" err="1"/>
              <a:t>здатні</a:t>
            </a:r>
            <a:r>
              <a:rPr lang="ru-RU" sz="2400" dirty="0"/>
              <a:t> </a:t>
            </a:r>
            <a:r>
              <a:rPr lang="ru-RU" sz="2400" dirty="0" err="1"/>
              <a:t>приступити</a:t>
            </a:r>
            <a:r>
              <a:rPr lang="ru-RU" sz="2400" dirty="0"/>
              <a:t> до </a:t>
            </a:r>
            <a:r>
              <a:rPr lang="ru-RU" sz="2400" dirty="0" err="1"/>
              <a:t>підходящої</a:t>
            </a:r>
            <a:r>
              <a:rPr lang="ru-RU" sz="2400" dirty="0"/>
              <a:t> </a:t>
            </a:r>
            <a:r>
              <a:rPr lang="ru-RU" sz="2400" dirty="0" err="1"/>
              <a:t>роботи</a:t>
            </a:r>
            <a:r>
              <a:rPr lang="ru-RU" sz="2400" dirty="0"/>
              <a:t>». </a:t>
            </a:r>
            <a:r>
              <a:rPr lang="ru-RU" sz="2400" dirty="0" err="1"/>
              <a:t>Слід</a:t>
            </a:r>
            <a:r>
              <a:rPr lang="ru-RU" sz="2400" dirty="0"/>
              <a:t> </a:t>
            </a:r>
            <a:r>
              <a:rPr lang="ru-RU" sz="2400" dirty="0" err="1"/>
              <a:t>підкреслити</a:t>
            </a:r>
            <a:r>
              <a:rPr lang="ru-RU" sz="2400" dirty="0"/>
              <a:t>, </a:t>
            </a:r>
            <a:r>
              <a:rPr lang="ru-RU" sz="2400" dirty="0" err="1"/>
              <a:t>що</a:t>
            </a:r>
            <a:r>
              <a:rPr lang="ru-RU" sz="2400" dirty="0"/>
              <a:t> </a:t>
            </a:r>
            <a:r>
              <a:rPr lang="ru-RU" sz="2400" dirty="0" err="1"/>
              <a:t>це</a:t>
            </a:r>
            <a:r>
              <a:rPr lang="ru-RU" sz="2400" dirty="0"/>
              <a:t> </a:t>
            </a:r>
            <a:r>
              <a:rPr lang="ru-RU" sz="2400" dirty="0" err="1"/>
              <a:t>визначення</a:t>
            </a:r>
            <a:r>
              <a:rPr lang="ru-RU" sz="2400" dirty="0"/>
              <a:t> </a:t>
            </a:r>
            <a:r>
              <a:rPr lang="ru-RU" sz="2400" dirty="0" err="1"/>
              <a:t>безробіття</a:t>
            </a:r>
            <a:r>
              <a:rPr lang="ru-RU" sz="2400" dirty="0"/>
              <a:t> </a:t>
            </a:r>
            <a:r>
              <a:rPr lang="ru-RU" sz="2400" dirty="0" err="1"/>
              <a:t>стосується</a:t>
            </a:r>
            <a:r>
              <a:rPr lang="ru-RU" sz="2400" dirty="0"/>
              <a:t> </a:t>
            </a:r>
            <a:r>
              <a:rPr lang="ru-RU" sz="2400" dirty="0" err="1"/>
              <a:t>лише</a:t>
            </a:r>
            <a:r>
              <a:rPr lang="ru-RU" sz="2400" dirty="0"/>
              <a:t> тих </a:t>
            </a:r>
            <a:r>
              <a:rPr lang="ru-RU" sz="2400" dirty="0" err="1"/>
              <a:t>громадян</a:t>
            </a:r>
            <a:r>
              <a:rPr lang="ru-RU" sz="2400" dirty="0"/>
              <a:t>, </a:t>
            </a:r>
            <a:r>
              <a:rPr lang="ru-RU" sz="2400" dirty="0" err="1"/>
              <a:t>які</a:t>
            </a:r>
            <a:r>
              <a:rPr lang="ru-RU" sz="2400" dirty="0"/>
              <a:t> </a:t>
            </a:r>
            <a:r>
              <a:rPr lang="ru-RU" sz="2400" dirty="0" err="1"/>
              <a:t>самі</a:t>
            </a:r>
            <a:r>
              <a:rPr lang="ru-RU" sz="2400" dirty="0"/>
              <a:t> </a:t>
            </a:r>
            <a:r>
              <a:rPr lang="ru-RU" sz="2400" dirty="0" err="1"/>
              <a:t>шукають</a:t>
            </a:r>
            <a:r>
              <a:rPr lang="ru-RU" sz="2400" dirty="0"/>
              <a:t> роботу, </a:t>
            </a:r>
            <a:r>
              <a:rPr lang="ru-RU" sz="2400" dirty="0" err="1"/>
              <a:t>виявляючи</a:t>
            </a:r>
            <a:r>
              <a:rPr lang="ru-RU" sz="2400" dirty="0"/>
              <a:t> </a:t>
            </a:r>
            <a:r>
              <a:rPr lang="ru-RU" sz="2400" dirty="0" err="1"/>
              <a:t>економічну</a:t>
            </a:r>
            <a:r>
              <a:rPr lang="ru-RU" sz="2400" dirty="0"/>
              <a:t> </a:t>
            </a:r>
            <a:r>
              <a:rPr lang="ru-RU" sz="2400" dirty="0" err="1"/>
              <a:t>активність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064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решение 6"/>
          <p:cNvSpPr/>
          <p:nvPr/>
        </p:nvSpPr>
        <p:spPr>
          <a:xfrm>
            <a:off x="-180528" y="-243408"/>
            <a:ext cx="6048672" cy="5229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Економічна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сутність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безробіття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полягає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в тому,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що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за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рахунок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вимушеної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незайнятості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частини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економічно-активних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громадян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суспільство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позбавляється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певної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величини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суспільного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продукту,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витрачаючись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при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цьому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на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утримання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безробітних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і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членів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сімей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котрі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знаходяться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на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їх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утриманні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. </a:t>
            </a: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3419872" y="1844824"/>
            <a:ext cx="6192688" cy="528035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Соціальна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сутність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безробіття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— в тому,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що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вимушено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непрацюючі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особи,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які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існують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не на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зароблені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кошти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, а на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допомогу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маргіналізуються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, не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знаходячи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самовираження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в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праці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, і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якщо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безробіття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стає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тривалим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втрачають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професіоналізм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виробничі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навички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зневіряються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і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можуть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деградувати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 як </a:t>
            </a:r>
            <a:r>
              <a:rPr lang="ru-RU" sz="1600" dirty="0" err="1">
                <a:solidFill>
                  <a:schemeClr val="accent5">
                    <a:lumMod val="75000"/>
                  </a:schemeClr>
                </a:solidFill>
              </a:rPr>
              <a:t>особистості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950" y="58887"/>
            <a:ext cx="2755900" cy="17859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45" y="4879979"/>
            <a:ext cx="2573337" cy="17859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04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087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Таким чином,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безробіття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в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</a:rPr>
              <a:t>умовах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</a:rPr>
              <a:t>ринкових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</a:rPr>
              <a:t>економічних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</a:rPr>
              <a:t>відносин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є, з одного боку,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невід’ємною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, а з другого, —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неприйнятною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альтернативою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зайнятості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, проблемою, яку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суспільству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доводиться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вирішувати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щоденно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шляхом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проведення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заходів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державного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регулювання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5">
                    <a:lumMod val="75000"/>
                  </a:schemeClr>
                </a:solidFill>
              </a:rPr>
              <a:t>зайнятості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984" y="4750514"/>
            <a:ext cx="2640013" cy="213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34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9143999" cy="66693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err="1"/>
              <a:t>Перехід</a:t>
            </a:r>
            <a:r>
              <a:rPr lang="ru-RU" sz="2400" dirty="0"/>
              <a:t> до ринку </a:t>
            </a:r>
            <a:r>
              <a:rPr lang="ru-RU" sz="2400" dirty="0" err="1"/>
              <a:t>загострив</a:t>
            </a:r>
            <a:r>
              <a:rPr lang="ru-RU" sz="2400" dirty="0"/>
              <a:t> </a:t>
            </a:r>
            <a:r>
              <a:rPr lang="ru-RU" sz="2400" dirty="0" err="1"/>
              <a:t>проблеми</a:t>
            </a:r>
            <a:r>
              <a:rPr lang="ru-RU" sz="2400" dirty="0"/>
              <a:t> </a:t>
            </a:r>
            <a:r>
              <a:rPr lang="ru-RU" sz="2400" dirty="0" err="1"/>
              <a:t>зайнятості</a:t>
            </a:r>
            <a:r>
              <a:rPr lang="ru-RU" sz="2400" dirty="0"/>
              <a:t> і додав до них </a:t>
            </a:r>
            <a:r>
              <a:rPr lang="ru-RU" sz="2400" dirty="0" err="1"/>
              <a:t>нові</a:t>
            </a:r>
            <a:r>
              <a:rPr lang="ru-RU" sz="2400" dirty="0"/>
              <a:t>, </a:t>
            </a:r>
            <a:r>
              <a:rPr lang="ru-RU" sz="2400" dirty="0" err="1"/>
              <a:t>пов'язані</a:t>
            </a:r>
            <a:r>
              <a:rPr lang="ru-RU" sz="2400" dirty="0"/>
              <a:t> </a:t>
            </a:r>
            <a:r>
              <a:rPr lang="ru-RU" sz="2400" dirty="0" err="1"/>
              <a:t>зі</a:t>
            </a:r>
            <a:r>
              <a:rPr lang="ru-RU" sz="2400" dirty="0"/>
              <a:t> структурною </a:t>
            </a:r>
            <a:r>
              <a:rPr lang="ru-RU" sz="2400" dirty="0" err="1" smtClean="0">
                <a:hlinkClick r:id="rId2" tooltip="Перебудова"/>
              </a:rPr>
              <a:t>перебудовою</a:t>
            </a:r>
            <a:r>
              <a:rPr lang="ru-RU" sz="2400" dirty="0" smtClean="0"/>
              <a:t> </a:t>
            </a:r>
            <a:r>
              <a:rPr lang="ru-RU" sz="2400" dirty="0" err="1"/>
              <a:t>економіки</a:t>
            </a:r>
            <a:r>
              <a:rPr lang="ru-RU" sz="2400" dirty="0"/>
              <a:t> і </a:t>
            </a:r>
            <a:r>
              <a:rPr lang="ru-RU" sz="2400" dirty="0" err="1"/>
              <a:t>виникненням</a:t>
            </a:r>
            <a:r>
              <a:rPr lang="ru-RU" sz="2400" dirty="0"/>
              <a:t> </a:t>
            </a:r>
            <a:r>
              <a:rPr lang="ru-RU" sz="2400" dirty="0" err="1"/>
              <a:t>нових</a:t>
            </a:r>
            <a:r>
              <a:rPr lang="ru-RU" sz="2400" dirty="0"/>
              <a:t> </a:t>
            </a:r>
            <a:r>
              <a:rPr lang="ru-RU" sz="2400" dirty="0" err="1"/>
              <a:t>трудових</a:t>
            </a:r>
            <a:r>
              <a:rPr lang="ru-RU" sz="2400" dirty="0"/>
              <a:t> </a:t>
            </a:r>
            <a:r>
              <a:rPr lang="ru-RU" sz="2400" dirty="0" err="1"/>
              <a:t>відносин</a:t>
            </a:r>
            <a:r>
              <a:rPr lang="ru-RU" sz="2400" dirty="0"/>
              <a:t>, </a:t>
            </a:r>
            <a:r>
              <a:rPr lang="ru-RU" sz="2400" dirty="0" err="1"/>
              <a:t>обумовлених</a:t>
            </a:r>
            <a:r>
              <a:rPr lang="ru-RU" sz="2400" dirty="0"/>
              <a:t> </a:t>
            </a:r>
            <a:r>
              <a:rPr lang="ru-RU" sz="2400" dirty="0" err="1"/>
              <a:t>різними</a:t>
            </a:r>
            <a:r>
              <a:rPr lang="ru-RU" sz="2400" dirty="0"/>
              <a:t> формами </a:t>
            </a:r>
            <a:r>
              <a:rPr lang="ru-RU" sz="2400" dirty="0" err="1"/>
              <a:t>власності</a:t>
            </a:r>
            <a:r>
              <a:rPr lang="ru-RU" sz="2400" dirty="0"/>
              <a:t>. У </a:t>
            </a:r>
            <a:r>
              <a:rPr lang="ru-RU" sz="2400" dirty="0" err="1"/>
              <a:t>результаті</a:t>
            </a:r>
            <a:r>
              <a:rPr lang="ru-RU" sz="2400" dirty="0"/>
              <a:t> </a:t>
            </a:r>
            <a:r>
              <a:rPr lang="ru-RU" sz="2400" dirty="0" err="1"/>
              <a:t>відбулося</a:t>
            </a:r>
            <a:r>
              <a:rPr lang="ru-RU" sz="2400" dirty="0"/>
              <a:t> неминуче </a:t>
            </a:r>
            <a:r>
              <a:rPr lang="ru-RU" sz="2400" dirty="0" err="1"/>
              <a:t>вивільнення</a:t>
            </a:r>
            <a:r>
              <a:rPr lang="ru-RU" sz="2400" dirty="0"/>
              <a:t> </a:t>
            </a:r>
            <a:r>
              <a:rPr lang="ru-RU" sz="2400" dirty="0" err="1"/>
              <a:t>працівників</a:t>
            </a:r>
            <a:r>
              <a:rPr lang="ru-RU" sz="2400" dirty="0"/>
              <a:t> з </a:t>
            </a:r>
            <a:r>
              <a:rPr lang="ru-RU" sz="2400" dirty="0" err="1"/>
              <a:t>підприємств</a:t>
            </a:r>
            <a:r>
              <a:rPr lang="ru-RU" sz="2400" dirty="0"/>
              <a:t> в </a:t>
            </a:r>
            <a:r>
              <a:rPr lang="ru-RU" sz="2400" dirty="0" err="1"/>
              <a:t>умовах</a:t>
            </a:r>
            <a:r>
              <a:rPr lang="ru-RU" sz="2400" dirty="0"/>
              <a:t> переходу до </a:t>
            </a:r>
            <a:r>
              <a:rPr lang="ru-RU" sz="2400" dirty="0" err="1"/>
              <a:t>ринкових</a:t>
            </a:r>
            <a:r>
              <a:rPr lang="ru-RU" sz="2400" dirty="0"/>
              <a:t> </a:t>
            </a:r>
            <a:r>
              <a:rPr lang="ru-RU" sz="2400" dirty="0" err="1"/>
              <a:t>відносин</a:t>
            </a:r>
            <a:r>
              <a:rPr lang="ru-RU" sz="2400" dirty="0"/>
              <a:t> і </a:t>
            </a:r>
            <a:r>
              <a:rPr lang="ru-RU" sz="2400" dirty="0" err="1"/>
              <a:t>поповнення</a:t>
            </a:r>
            <a:r>
              <a:rPr lang="ru-RU" sz="2400" dirty="0"/>
              <a:t> ними </a:t>
            </a:r>
            <a:r>
              <a:rPr lang="ru-RU" sz="2400" dirty="0" err="1"/>
              <a:t>вже</a:t>
            </a:r>
            <a:r>
              <a:rPr lang="ru-RU" sz="2400" dirty="0"/>
              <a:t> і без </a:t>
            </a:r>
            <a:r>
              <a:rPr lang="ru-RU" sz="2400" dirty="0">
                <a:hlinkClick r:id="rId3" tooltip="Того"/>
              </a:rPr>
              <a:t>того</a:t>
            </a:r>
            <a:r>
              <a:rPr lang="ru-RU" sz="2400" dirty="0"/>
              <a:t> </a:t>
            </a:r>
            <a:r>
              <a:rPr lang="ru-RU" sz="2400" dirty="0" err="1"/>
              <a:t>численної</a:t>
            </a:r>
            <a:r>
              <a:rPr lang="ru-RU" sz="2400" dirty="0"/>
              <a:t> </a:t>
            </a:r>
            <a:r>
              <a:rPr lang="ru-RU" sz="2400" dirty="0" err="1"/>
              <a:t>армії</a:t>
            </a:r>
            <a:r>
              <a:rPr lang="ru-RU" sz="2400" dirty="0"/>
              <a:t> </a:t>
            </a:r>
            <a:r>
              <a:rPr lang="ru-RU" sz="2400" dirty="0" err="1"/>
              <a:t>безробітних</a:t>
            </a:r>
            <a:r>
              <a:rPr lang="ru-RU" sz="2400" dirty="0"/>
              <a:t>. Але </a:t>
            </a:r>
            <a:r>
              <a:rPr lang="ru-RU" sz="2400" dirty="0" err="1"/>
              <a:t>розглядати</a:t>
            </a:r>
            <a:r>
              <a:rPr lang="ru-RU" sz="2400" dirty="0"/>
              <a:t> </a:t>
            </a:r>
            <a:r>
              <a:rPr lang="ru-RU" sz="2400" dirty="0" err="1"/>
              <a:t>безробіття</a:t>
            </a:r>
            <a:r>
              <a:rPr lang="ru-RU" sz="2400" dirty="0"/>
              <a:t> як </a:t>
            </a:r>
            <a:r>
              <a:rPr lang="ru-RU" sz="2400" dirty="0" err="1"/>
              <a:t>явище</a:t>
            </a:r>
            <a:r>
              <a:rPr lang="ru-RU" sz="2400" dirty="0"/>
              <a:t> </a:t>
            </a:r>
            <a:r>
              <a:rPr lang="ru-RU" sz="2400" dirty="0" err="1"/>
              <a:t>перехідного</a:t>
            </a:r>
            <a:r>
              <a:rPr lang="ru-RU" sz="2400" dirty="0"/>
              <a:t> </a:t>
            </a:r>
            <a:r>
              <a:rPr lang="ru-RU" sz="2400" dirty="0" err="1"/>
              <a:t>періоду</a:t>
            </a:r>
            <a:r>
              <a:rPr lang="ru-RU" sz="2400" dirty="0"/>
              <a:t> </a:t>
            </a:r>
            <a:r>
              <a:rPr lang="ru-RU" sz="2400" dirty="0" err="1"/>
              <a:t>помилково</a:t>
            </a:r>
            <a:r>
              <a:rPr lang="ru-RU" sz="2400" dirty="0"/>
              <a:t>. Вона </a:t>
            </a:r>
            <a:r>
              <a:rPr lang="ru-RU" sz="2400" dirty="0" err="1"/>
              <a:t>пов'язана</a:t>
            </a:r>
            <a:r>
              <a:rPr lang="ru-RU" sz="2400" dirty="0"/>
              <a:t> і з </a:t>
            </a:r>
            <a:r>
              <a:rPr lang="ru-RU" sz="2400" dirty="0" err="1"/>
              <a:t>економічним</a:t>
            </a:r>
            <a:r>
              <a:rPr lang="ru-RU" sz="2400" dirty="0"/>
              <a:t> </a:t>
            </a:r>
            <a:r>
              <a:rPr lang="ru-RU" sz="2400" dirty="0" err="1"/>
              <a:t>розвитком</a:t>
            </a:r>
            <a:r>
              <a:rPr lang="ru-RU" sz="2400" dirty="0"/>
              <a:t>, і </a:t>
            </a:r>
            <a:r>
              <a:rPr lang="ru-RU" sz="2400" dirty="0" err="1"/>
              <a:t>зі</a:t>
            </a:r>
            <a:r>
              <a:rPr lang="ru-RU" sz="2400" dirty="0"/>
              <a:t> </a:t>
            </a:r>
            <a:r>
              <a:rPr lang="ru-RU" sz="2400" dirty="0" err="1"/>
              <a:t>зміною</a:t>
            </a:r>
            <a:r>
              <a:rPr lang="ru-RU" sz="2400" dirty="0"/>
              <a:t> потреби в </a:t>
            </a:r>
            <a:r>
              <a:rPr lang="ru-RU" sz="2400" dirty="0" err="1"/>
              <a:t>робочій</a:t>
            </a:r>
            <a:r>
              <a:rPr lang="ru-RU" sz="2400" dirty="0"/>
              <a:t> </a:t>
            </a:r>
            <a:r>
              <a:rPr lang="ru-RU" sz="2400" dirty="0" err="1"/>
              <a:t>силі</a:t>
            </a:r>
            <a:r>
              <a:rPr lang="ru-RU" sz="2400" dirty="0"/>
              <a:t> і </a:t>
            </a:r>
            <a:r>
              <a:rPr lang="ru-RU" sz="2400" dirty="0" err="1"/>
              <a:t>соціальному</a:t>
            </a:r>
            <a:r>
              <a:rPr lang="ru-RU" sz="2400" dirty="0"/>
              <a:t> </a:t>
            </a:r>
            <a:r>
              <a:rPr lang="ru-RU" sz="2400" dirty="0" err="1"/>
              <a:t>статусі</a:t>
            </a:r>
            <a:r>
              <a:rPr lang="ru-RU" sz="2400" dirty="0"/>
              <a:t> самого </a:t>
            </a:r>
            <a:r>
              <a:rPr lang="ru-RU" sz="2400" dirty="0" err="1"/>
              <a:t>працівника</a:t>
            </a:r>
            <a:r>
              <a:rPr lang="ru-RU" sz="2400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69988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i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Безробіття як соціально-економічне явище</a:t>
            </a:r>
            <a:endParaRPr lang="ru-RU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07361"/>
            <a:ext cx="8352927" cy="46459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61582616"/>
              </p:ext>
            </p:extLst>
          </p:nvPr>
        </p:nvGraphicFramePr>
        <p:xfrm>
          <a:off x="395536" y="1628800"/>
          <a:ext cx="8424936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001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i="1" dirty="0" err="1" smtClean="0">
                <a:solidFill>
                  <a:schemeClr val="accent5">
                    <a:lumMod val="75000"/>
                  </a:schemeClr>
                </a:solidFill>
              </a:rPr>
              <a:t>Основні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4800" b="1" i="1" dirty="0" err="1" smtClean="0">
                <a:solidFill>
                  <a:schemeClr val="accent5">
                    <a:lumMod val="75000"/>
                  </a:schemeClr>
                </a:solidFill>
              </a:rPr>
              <a:t>типи</a:t>
            </a:r>
            <a:r>
              <a:rPr lang="ru-RU" sz="48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4800" b="1" i="1" dirty="0" err="1" smtClean="0">
                <a:solidFill>
                  <a:schemeClr val="accent5">
                    <a:lumMod val="75000"/>
                  </a:schemeClr>
                </a:solidFill>
              </a:rPr>
              <a:t>безробіття</a:t>
            </a:r>
            <a:endParaRPr lang="ru-RU" sz="48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1056890"/>
              </p:ext>
            </p:extLst>
          </p:nvPr>
        </p:nvGraphicFramePr>
        <p:xfrm>
          <a:off x="0" y="2492896"/>
          <a:ext cx="4716016" cy="4349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76967706"/>
              </p:ext>
            </p:extLst>
          </p:nvPr>
        </p:nvGraphicFramePr>
        <p:xfrm>
          <a:off x="4788023" y="3356992"/>
          <a:ext cx="4334127" cy="2752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1187624" y="2229163"/>
            <a:ext cx="252028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2800" b="1" i="1" dirty="0">
                <a:solidFill>
                  <a:schemeClr val="accent5">
                    <a:lumMod val="75000"/>
                  </a:schemeClr>
                </a:solidFill>
              </a:rPr>
              <a:t>Природне 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80112" y="2204864"/>
            <a:ext cx="273630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3200" b="1" i="1" dirty="0">
                <a:solidFill>
                  <a:schemeClr val="accent5">
                    <a:lumMod val="75000"/>
                  </a:schemeClr>
                </a:solidFill>
              </a:rPr>
              <a:t>Вимушене</a:t>
            </a:r>
            <a:r>
              <a:rPr lang="uk-UA" sz="3200" i="1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624228" y="3237275"/>
            <a:ext cx="648072" cy="648072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316416" y="2996952"/>
            <a:ext cx="648072" cy="1368152"/>
          </a:xfrm>
          <a:prstGeom prst="curved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4860032" y="2996952"/>
            <a:ext cx="720080" cy="1368152"/>
          </a:xfrm>
          <a:prstGeom prst="curved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144016" y="2996952"/>
            <a:ext cx="1043608" cy="1368152"/>
          </a:xfrm>
          <a:prstGeom prst="curved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3707904" y="2996952"/>
            <a:ext cx="792088" cy="1368152"/>
          </a:xfrm>
          <a:prstGeom prst="curvedLef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2012013" y="3212976"/>
            <a:ext cx="623610" cy="647219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19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4557" y="620688"/>
            <a:ext cx="6658902" cy="593036"/>
          </a:xfrm>
        </p:spPr>
        <p:txBody>
          <a:bodyPr/>
          <a:lstStyle/>
          <a:p>
            <a:pPr algn="ctr"/>
            <a:r>
              <a:rPr lang="uk-UA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Відмінності між типами </a:t>
            </a:r>
            <a:br>
              <a:rPr lang="uk-UA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uk-UA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безробіття</a:t>
            </a:r>
            <a:endParaRPr lang="ru-RU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1628800"/>
            <a:ext cx="4139952" cy="522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Фрикційне безробіття. </a:t>
            </a:r>
            <a:r>
              <a:rPr lang="uk-UA" sz="1600" i="1" dirty="0">
                <a:solidFill>
                  <a:schemeClr val="accent5">
                    <a:lumMod val="75000"/>
                  </a:schemeClr>
                </a:solidFill>
              </a:rPr>
              <a:t>Якщо людині надається свобода вибору роду діяльності і місця роботи, у кожен даний момент деякі працівники опиняються у становищі «між роботами». Одні добровільно змінюють місце роботи. Інші шукають нову роботу через звільнення. Треті тимчасово втрачають сезонну роботу.</a:t>
            </a:r>
          </a:p>
        </p:txBody>
      </p:sp>
      <p:sp>
        <p:nvSpPr>
          <p:cNvPr id="5" name="Овал 4"/>
          <p:cNvSpPr/>
          <p:nvPr/>
        </p:nvSpPr>
        <p:spPr>
          <a:xfrm>
            <a:off x="4932040" y="1628800"/>
            <a:ext cx="3888432" cy="50549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Структурне безробіття. </a:t>
            </a:r>
            <a:r>
              <a:rPr lang="uk-UA" sz="1600" dirty="0">
                <a:solidFill>
                  <a:schemeClr val="accent5">
                    <a:lumMod val="75000"/>
                  </a:schemeClr>
                </a:solidFill>
              </a:rPr>
              <a:t>Економісти використовують цей термін в значенні «складовою». З часом у структурі споживчого попиту й у технології відбуваються важливі зміни, які, у свою чергу, змінюють структуру спільного попиту на робочу силу. Через такі зміни попит на деякі види професій зменшується або зовсім припиняється.</a:t>
            </a:r>
          </a:p>
        </p:txBody>
      </p:sp>
    </p:spTree>
    <p:extLst>
      <p:ext uri="{BB962C8B-B14F-4D97-AF65-F5344CB8AC3E}">
        <p14:creationId xmlns:p14="http://schemas.microsoft.com/office/powerpoint/2010/main" val="18452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277</TotalTime>
  <Words>1273</Words>
  <Application>Microsoft Office PowerPoint</Application>
  <PresentationFormat>Экран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Spring</vt:lpstr>
      <vt:lpstr>Безробіття як невід’ємна складова ринкової економіки</vt:lpstr>
      <vt:lpstr>Презентация PowerPoint</vt:lpstr>
      <vt:lpstr>Ст. 2 Закону України «Про зайнятість населення» дає таке визначення безробітного:</vt:lpstr>
      <vt:lpstr>Презентация PowerPoint</vt:lpstr>
      <vt:lpstr>Презентация PowerPoint</vt:lpstr>
      <vt:lpstr>Презентация PowerPoint</vt:lpstr>
      <vt:lpstr>Безробіття як соціально-економічне явище</vt:lpstr>
      <vt:lpstr>Основні типи безробіття</vt:lpstr>
      <vt:lpstr>Відмінності між типами  безробіття</vt:lpstr>
      <vt:lpstr>Презентация PowerPoint</vt:lpstr>
      <vt:lpstr>Масштаби безробіття</vt:lpstr>
      <vt:lpstr>Рівень зайнятості населення</vt:lpstr>
      <vt:lpstr>Зареєстроване безробіття у  2012 році</vt:lpstr>
      <vt:lpstr>ПРОГНОЗОВАНІ ПОКАЗНИКИ  розвитку ринку праці на 2012-2017 роки</vt:lpstr>
      <vt:lpstr>Презентация PowerPoint</vt:lpstr>
      <vt:lpstr>Безробіття з позитивної сторони:</vt:lpstr>
      <vt:lpstr>Висновок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Безробіття як невід’ємна складова ринкової економіки</dc:title>
  <dc:creator>Эвелина</dc:creator>
  <cp:lastModifiedBy>Эвелина</cp:lastModifiedBy>
  <cp:revision>13</cp:revision>
  <dcterms:created xsi:type="dcterms:W3CDTF">2013-10-21T21:27:27Z</dcterms:created>
  <dcterms:modified xsi:type="dcterms:W3CDTF">2013-10-27T13:48:39Z</dcterms:modified>
</cp:coreProperties>
</file>