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70" r:id="rId6"/>
    <p:sldId id="271" r:id="rId7"/>
    <p:sldId id="272" r:id="rId8"/>
    <p:sldId id="275" r:id="rId9"/>
    <p:sldId id="276" r:id="rId10"/>
    <p:sldId id="278" r:id="rId11"/>
    <p:sldId id="279" r:id="rId12"/>
    <p:sldId id="285" r:id="rId13"/>
    <p:sldId id="281" r:id="rId14"/>
    <p:sldId id="282" r:id="rId15"/>
    <p:sldId id="283" r:id="rId16"/>
    <p:sldId id="284" r:id="rId17"/>
    <p:sldId id="273" r:id="rId18"/>
    <p:sldId id="274" r:id="rId19"/>
    <p:sldId id="261" r:id="rId20"/>
    <p:sldId id="265" r:id="rId21"/>
    <p:sldId id="267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12" autoAdjust="0"/>
    <p:restoredTop sz="94660"/>
  </p:normalViewPr>
  <p:slideViewPr>
    <p:cSldViewPr>
      <p:cViewPr varScale="1">
        <p:scale>
          <a:sx n="84" d="100"/>
          <a:sy n="84" d="100"/>
        </p:scale>
        <p:origin x="-145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Особенности венчурного инвестирования в России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8458200" cy="1080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Научный руководитель  :Сотов Денис Игоревич</a:t>
            </a:r>
          </a:p>
          <a:p>
            <a:r>
              <a:rPr lang="ru-RU" dirty="0" smtClean="0"/>
              <a:t>Работу выполнила : </a:t>
            </a:r>
            <a:r>
              <a:rPr lang="ru-RU" dirty="0" err="1" smtClean="0"/>
              <a:t>Фасхутдинова</a:t>
            </a:r>
            <a:r>
              <a:rPr lang="ru-RU" dirty="0" smtClean="0"/>
              <a:t> Алсу Талгатовна,305 группа.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9628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-45718"/>
            <a:ext cx="696524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560840" cy="510238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Главными стимулами развития венчурной экосистемы </a:t>
            </a:r>
            <a:r>
              <a:rPr lang="ru-RU" dirty="0" smtClean="0"/>
              <a:t>в </a:t>
            </a:r>
            <a:r>
              <a:rPr lang="ru-RU" dirty="0"/>
              <a:t>2012 году стало появление новой формации опытных </a:t>
            </a:r>
            <a:r>
              <a:rPr lang="ru-RU" dirty="0" smtClean="0"/>
              <a:t>«</a:t>
            </a:r>
            <a:r>
              <a:rPr lang="ru-RU" dirty="0"/>
              <a:t>серийных» предпринимателей, рост числа успешных </a:t>
            </a:r>
            <a:r>
              <a:rPr lang="ru-RU" dirty="0" smtClean="0"/>
              <a:t>инновационных </a:t>
            </a:r>
            <a:r>
              <a:rPr lang="ru-RU" dirty="0"/>
              <a:t>компаний, увеличение количества </a:t>
            </a:r>
            <a:r>
              <a:rPr lang="ru-RU" dirty="0" smtClean="0"/>
              <a:t>российских </a:t>
            </a:r>
            <a:r>
              <a:rPr lang="ru-RU" dirty="0"/>
              <a:t>и зарубежных инвесторов, активных </a:t>
            </a:r>
            <a:r>
              <a:rPr lang="ru-RU" dirty="0" smtClean="0"/>
              <a:t>на </a:t>
            </a:r>
            <a:r>
              <a:rPr lang="ru-RU" dirty="0"/>
              <a:t>российском рынке. Данные за 2012 год еще раз показали нам </a:t>
            </a:r>
            <a:r>
              <a:rPr lang="ru-RU" dirty="0" smtClean="0"/>
              <a:t> продолжающийся </a:t>
            </a:r>
            <a:r>
              <a:rPr lang="ru-RU" dirty="0"/>
              <a:t>процесс развития инновационной экосистемы, «взросление» рынка венчурных инвестиций, </a:t>
            </a:r>
            <a:r>
              <a:rPr lang="ru-RU" dirty="0" smtClean="0"/>
              <a:t>накопление </a:t>
            </a:r>
            <a:r>
              <a:rPr lang="ru-RU" dirty="0"/>
              <a:t>критического объема опыта и расширение </a:t>
            </a:r>
            <a:r>
              <a:rPr lang="ru-RU" dirty="0" smtClean="0"/>
              <a:t>числа </a:t>
            </a:r>
            <a:r>
              <a:rPr lang="ru-RU" dirty="0"/>
              <a:t>сфер, привлекающих к себе повышенное внимание </a:t>
            </a:r>
            <a:r>
              <a:rPr lang="ru-RU" dirty="0" smtClean="0"/>
              <a:t>инвесторов</a:t>
            </a:r>
            <a:r>
              <a:rPr lang="ru-RU" dirty="0"/>
              <a:t>. Однако дальнейшее успешное развитие </a:t>
            </a:r>
            <a:r>
              <a:rPr lang="ru-RU" dirty="0" smtClean="0"/>
              <a:t>отрасли </a:t>
            </a:r>
            <a:r>
              <a:rPr lang="ru-RU" dirty="0"/>
              <a:t>требует качественных изменений в </a:t>
            </a:r>
            <a:r>
              <a:rPr lang="ru-RU" dirty="0" smtClean="0"/>
              <a:t>структуре рынка </a:t>
            </a:r>
            <a:r>
              <a:rPr lang="ru-RU" dirty="0"/>
              <a:t>и дальнейшего усовершенствования </a:t>
            </a:r>
            <a:r>
              <a:rPr lang="ru-RU" dirty="0" smtClean="0"/>
              <a:t>законодательства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524679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88640"/>
            <a:ext cx="8208912" cy="6408712"/>
          </a:xfrm>
        </p:spPr>
      </p:pic>
    </p:spTree>
    <p:extLst>
      <p:ext uri="{BB962C8B-B14F-4D97-AF65-F5344CB8AC3E}">
        <p14:creationId xmlns:p14="http://schemas.microsoft.com/office/powerpoint/2010/main" xmlns="" val="10288169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8641"/>
            <a:ext cx="6965245" cy="792087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Основные сектора распространения </a:t>
            </a:r>
            <a:r>
              <a:rPr lang="ru-RU" sz="2700" dirty="0"/>
              <a:t>венчурного инвестирования в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056784" cy="459832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Э</a:t>
            </a:r>
            <a:r>
              <a:rPr lang="ru-RU" dirty="0" smtClean="0"/>
              <a:t>лектронная </a:t>
            </a:r>
            <a:r>
              <a:rPr lang="ru-RU" dirty="0"/>
              <a:t>торговля (e-</a:t>
            </a:r>
            <a:r>
              <a:rPr lang="ru-RU" dirty="0" err="1"/>
              <a:t>commerce</a:t>
            </a:r>
            <a:r>
              <a:rPr lang="ru-RU" dirty="0"/>
              <a:t>) остается </a:t>
            </a:r>
          </a:p>
          <a:p>
            <a:r>
              <a:rPr lang="ru-RU" dirty="0"/>
              <a:t>лидирующим подсектором по объему привлеченных </a:t>
            </a:r>
            <a:r>
              <a:rPr lang="ru-RU" dirty="0" smtClean="0"/>
              <a:t> инвестиций</a:t>
            </a:r>
            <a:r>
              <a:rPr lang="ru-RU" dirty="0"/>
              <a:t>. В общей сложности в 2012 году инвесторы </a:t>
            </a:r>
            <a:r>
              <a:rPr lang="ru-RU" dirty="0" smtClean="0"/>
              <a:t>вложили </a:t>
            </a:r>
            <a:r>
              <a:rPr lang="ru-RU" dirty="0"/>
              <a:t>в этот сектор 395,6 млн долл. США. </a:t>
            </a:r>
            <a:r>
              <a:rPr lang="ru-RU" dirty="0" smtClean="0"/>
              <a:t>По сравнению с </a:t>
            </a:r>
            <a:r>
              <a:rPr lang="ru-RU" dirty="0"/>
              <a:t>2011 годом данный показатель увеличился почти </a:t>
            </a:r>
            <a:r>
              <a:rPr lang="ru-RU" dirty="0" smtClean="0"/>
              <a:t>в </a:t>
            </a:r>
            <a:r>
              <a:rPr lang="ru-RU" dirty="0"/>
              <a:t>два раза. По приросту заключенных сделок в 2012 году лидировал </a:t>
            </a:r>
            <a:r>
              <a:rPr lang="ru-RU" dirty="0" smtClean="0"/>
              <a:t>подсектор </a:t>
            </a:r>
            <a:r>
              <a:rPr lang="ru-RU" dirty="0"/>
              <a:t>мобильных приложений, здесь инвесторы </a:t>
            </a:r>
            <a:r>
              <a:rPr lang="ru-RU" dirty="0" smtClean="0"/>
              <a:t> закрыли </a:t>
            </a:r>
            <a:r>
              <a:rPr lang="ru-RU" dirty="0"/>
              <a:t>12 сделок (против 1 в 2011 году). Общий объем </a:t>
            </a:r>
            <a:r>
              <a:rPr lang="ru-RU" dirty="0" smtClean="0"/>
              <a:t>инвестиций </a:t>
            </a:r>
            <a:r>
              <a:rPr lang="ru-RU" dirty="0"/>
              <a:t>составил 28,8 млн долл. США при средней </a:t>
            </a:r>
          </a:p>
          <a:p>
            <a:r>
              <a:rPr lang="ru-RU" dirty="0"/>
              <a:t>величине сделки в 2,2 млн долл. США</a:t>
            </a:r>
            <a:r>
              <a:rPr lang="ru-RU" dirty="0" smtClean="0"/>
              <a:t>.</a:t>
            </a:r>
          </a:p>
          <a:p>
            <a:r>
              <a:rPr lang="ru-RU" dirty="0"/>
              <a:t> По-прежнему активно развивается сектор облачных </a:t>
            </a:r>
          </a:p>
          <a:p>
            <a:r>
              <a:rPr lang="ru-RU" dirty="0"/>
              <a:t>технологий, в котором в 2012 году нам удалось </a:t>
            </a:r>
          </a:p>
          <a:p>
            <a:r>
              <a:rPr lang="ru-RU" dirty="0"/>
              <a:t>зафиксировать 30 сделок на сумму 104,4 млн долл. США.</a:t>
            </a:r>
          </a:p>
        </p:txBody>
      </p:sp>
    </p:spTree>
    <p:extLst>
      <p:ext uri="{BB962C8B-B14F-4D97-AF65-F5344CB8AC3E}">
        <p14:creationId xmlns:p14="http://schemas.microsoft.com/office/powerpoint/2010/main" xmlns="" val="151947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58" y="-99392"/>
            <a:ext cx="8907229" cy="41044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005064"/>
            <a:ext cx="8856984" cy="27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9700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0"/>
            <a:ext cx="8784975" cy="6624735"/>
          </a:xfrm>
        </p:spPr>
      </p:pic>
    </p:spTree>
    <p:extLst>
      <p:ext uri="{BB962C8B-B14F-4D97-AF65-F5344CB8AC3E}">
        <p14:creationId xmlns:p14="http://schemas.microsoft.com/office/powerpoint/2010/main" xmlns="" val="4116622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95023" y="260649"/>
            <a:ext cx="6965245" cy="720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704856" cy="590465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2013 год в целом продемонстрировал устойчивое развитие </a:t>
            </a:r>
          </a:p>
          <a:p>
            <a:r>
              <a:rPr lang="ru-RU" dirty="0"/>
              <a:t>сформировавшейся в России индустрии венчурного инвестирования. Уже по итогам</a:t>
            </a:r>
          </a:p>
          <a:p>
            <a:r>
              <a:rPr lang="ru-RU" dirty="0"/>
              <a:t>первых трех кварталов 2013 года аналитикам удалось зафиксировать </a:t>
            </a:r>
          </a:p>
          <a:p>
            <a:r>
              <a:rPr lang="ru-RU" dirty="0"/>
              <a:t>позитивную динамику по целому ряду существенных показателей. Данные</a:t>
            </a:r>
          </a:p>
          <a:p>
            <a:r>
              <a:rPr lang="ru-RU" dirty="0"/>
              <a:t>отчета «</a:t>
            </a:r>
            <a:r>
              <a:rPr lang="ru-RU" dirty="0" err="1"/>
              <a:t>MoneyTreeTM</a:t>
            </a:r>
            <a:r>
              <a:rPr lang="ru-RU" dirty="0"/>
              <a:t>: Навигатор венчурного рынка» и результаты исследования </a:t>
            </a:r>
          </a:p>
          <a:p>
            <a:r>
              <a:rPr lang="ru-RU" dirty="0"/>
              <a:t>НАБА свидетельствуют, что число сделок ранней стадии на российском венчурном </a:t>
            </a:r>
          </a:p>
          <a:p>
            <a:r>
              <a:rPr lang="ru-RU" dirty="0"/>
              <a:t>рынке в 2013 году увеличилось на 65 %. Объем сделок бизнес-ангелов возрос по </a:t>
            </a:r>
            <a:r>
              <a:rPr lang="ru-RU" dirty="0" smtClean="0"/>
              <a:t> сравнению </a:t>
            </a:r>
            <a:r>
              <a:rPr lang="ru-RU" dirty="0"/>
              <a:t>с 2012 годом на 70 %. Общая сумма инвестиций в проекты ранней стадии </a:t>
            </a:r>
            <a:r>
              <a:rPr lang="ru-RU" dirty="0" smtClean="0"/>
              <a:t>с </a:t>
            </a:r>
            <a:r>
              <a:rPr lang="ru-RU" dirty="0"/>
              <a:t>участием российских бизнес-ангелов по итогам 11 месяцев 2013 года составила </a:t>
            </a:r>
            <a:r>
              <a:rPr lang="ru-RU" dirty="0" smtClean="0"/>
              <a:t>116,5 .Эти </a:t>
            </a:r>
            <a:r>
              <a:rPr lang="ru-RU" dirty="0"/>
              <a:t>результаты – итог комплексных усилий государства, </a:t>
            </a:r>
            <a:r>
              <a:rPr lang="ru-RU" dirty="0" smtClean="0"/>
              <a:t>институтов развития </a:t>
            </a:r>
            <a:r>
              <a:rPr lang="ru-RU" dirty="0"/>
              <a:t>и представителей делового сообщества по созданию самостоятельно </a:t>
            </a:r>
            <a:r>
              <a:rPr lang="ru-RU" dirty="0" smtClean="0"/>
              <a:t>развивающейся </a:t>
            </a:r>
            <a:r>
              <a:rPr lang="ru-RU" dirty="0"/>
              <a:t>отрасли венчурного инвестирования. Венчурный рынок в РФ </a:t>
            </a:r>
            <a:r>
              <a:rPr lang="ru-RU" dirty="0" smtClean="0"/>
              <a:t>состоялся</a:t>
            </a:r>
            <a:r>
              <a:rPr lang="ru-RU" dirty="0"/>
              <a:t>, а в наиболее развитых индустриальных секторах и в наименее рисковых </a:t>
            </a:r>
            <a:r>
              <a:rPr lang="ru-RU" dirty="0" smtClean="0"/>
              <a:t>стадиях </a:t>
            </a:r>
            <a:r>
              <a:rPr lang="ru-RU" dirty="0"/>
              <a:t>инвестиций уже успешно действует частный капитал. </a:t>
            </a:r>
          </a:p>
        </p:txBody>
      </p:sp>
    </p:spTree>
    <p:extLst>
      <p:ext uri="{BB962C8B-B14F-4D97-AF65-F5344CB8AC3E}">
        <p14:creationId xmlns:p14="http://schemas.microsoft.com/office/powerpoint/2010/main" xmlns="" val="353062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0"/>
            <a:ext cx="6965245" cy="1124744"/>
          </a:xfrm>
        </p:spPr>
        <p:txBody>
          <a:bodyPr>
            <a:noAutofit/>
          </a:bodyPr>
          <a:lstStyle/>
          <a:p>
            <a:r>
              <a:rPr lang="ru-RU" sz="2400" dirty="0"/>
              <a:t>Т</a:t>
            </a:r>
            <a:r>
              <a:rPr lang="ru-RU" sz="2400" dirty="0" smtClean="0"/>
              <a:t>енденции </a:t>
            </a:r>
            <a:r>
              <a:rPr lang="ru-RU" sz="2400" dirty="0"/>
              <a:t>развития венчурного инвестирования в </a:t>
            </a:r>
            <a:r>
              <a:rPr lang="ru-RU" sz="2400" dirty="0" smtClean="0"/>
              <a:t>России.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2880320" cy="576064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Основываясь на актуальных данных о состоянии венчурного рынка в России,</a:t>
            </a:r>
          </a:p>
          <a:p>
            <a:r>
              <a:rPr lang="ru-RU" dirty="0"/>
              <a:t>РВК в 2013 году определила основные направления своей работы на 2014–2016 </a:t>
            </a:r>
            <a:r>
              <a:rPr lang="ru-RU" dirty="0" smtClean="0"/>
              <a:t>годы</a:t>
            </a:r>
            <a:r>
              <a:rPr lang="ru-RU" dirty="0"/>
              <a:t>. Главная цель компании состоит в содействии коррекции сложившегося </a:t>
            </a:r>
            <a:r>
              <a:rPr lang="ru-RU" dirty="0" smtClean="0"/>
              <a:t>рынка в </a:t>
            </a:r>
            <a:r>
              <a:rPr lang="ru-RU" dirty="0"/>
              <a:t>соответствии с приоритетами развития российской экономики. </a:t>
            </a:r>
          </a:p>
          <a:p>
            <a:r>
              <a:rPr lang="ru-RU" dirty="0"/>
              <a:t>Особое внимание уделяется созданию венчурных фондов посевной и </a:t>
            </a:r>
          </a:p>
          <a:p>
            <a:r>
              <a:rPr lang="ru-RU" dirty="0"/>
              <a:t>предпосевной стадий. Для развития данного направления используется позитивный </a:t>
            </a:r>
          </a:p>
          <a:p>
            <a:r>
              <a:rPr lang="ru-RU" dirty="0"/>
              <a:t>опыт Фонда посевных инвестиций РВК, в портфеле которого находится уже 54 </a:t>
            </a:r>
          </a:p>
          <a:p>
            <a:r>
              <a:rPr lang="ru-RU" dirty="0"/>
              <a:t>проекта. К настоящему моменту ФПИ РВК осуществил 6 финансово эффективных </a:t>
            </a:r>
            <a:r>
              <a:rPr lang="ru-RU" dirty="0" smtClean="0"/>
              <a:t> выходов </a:t>
            </a:r>
            <a:r>
              <a:rPr lang="ru-RU" dirty="0"/>
              <a:t>из портфельных компаний. Суммарный объем инвестиционных </a:t>
            </a:r>
            <a:r>
              <a:rPr lang="ru-RU" dirty="0" smtClean="0"/>
              <a:t> обязательств </a:t>
            </a:r>
            <a:r>
              <a:rPr lang="ru-RU" dirty="0"/>
              <a:t>фонда в проекты составил более 1,2 млрд руб. Планируется, что в 2016 </a:t>
            </a:r>
          </a:p>
          <a:p>
            <a:r>
              <a:rPr lang="ru-RU" dirty="0"/>
              <a:t>году инвестиционный портфель фонда будет включать до 100 технологических </a:t>
            </a:r>
            <a:r>
              <a:rPr lang="ru-RU" dirty="0" smtClean="0"/>
              <a:t>компаний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980728"/>
            <a:ext cx="4536504" cy="503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334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-45718"/>
            <a:ext cx="696524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551941" cy="5030373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последние годы российская экономика становится все привлекательнее для фондов прямых и венчурных инвестиций. Приоритетные направления государственной политики, нацеленные на формирование благоприятной среды для развития малых и средних компаний (в том числе высокотехнологичных), а также положительная в целом динамика развития российской экономики, приводят к созданию все более выгодных условий для деятельности прямых и венчурных инвесторов в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2893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0"/>
            <a:ext cx="6965245" cy="11663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7848872" cy="66247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</a:t>
            </a:r>
            <a:r>
              <a:rPr lang="ru-RU" dirty="0"/>
              <a:t>настоящий момент рынок венчурных инвестиций в России еще достаточно молод и сильно отличается по структуре от рынков западных стран. Например, в нашей стране практически отсутствуют инвестиции в проекты на посевной или начальной стадии развития (а именно интерес к таким проектам является показателем "взрослого" рынка), а среди отраслей преобладают традиционные рынки - ИТ (почти 50% инвестиций в 2008 году) и мобильные технологии (чуть более 9</a:t>
            </a:r>
            <a:r>
              <a:rPr lang="ru-RU" dirty="0" smtClean="0"/>
              <a:t>%).</a:t>
            </a:r>
          </a:p>
          <a:p>
            <a:endParaRPr lang="ru-RU" dirty="0"/>
          </a:p>
          <a:p>
            <a:r>
              <a:rPr lang="ru-RU" dirty="0"/>
              <a:t>Всего в России, по данным Российской ассоциации венчурного инвестирования (РАВИ), зарегистрировано 92 венчурных фонда. Но реально работающих среди них, по оценкам участников рынка, лишь 15 - 20.</a:t>
            </a:r>
          </a:p>
          <a:p>
            <a:r>
              <a:rPr lang="ru-RU" dirty="0"/>
              <a:t>По данным Российской ассоциации венчурного инвестирования, средняя внутренняя норма доходности проектов российских фондов составляет 35%.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0465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"/>
            <a:ext cx="6965245" cy="11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276525" cy="481434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Практика почти </a:t>
            </a:r>
            <a:r>
              <a:rPr lang="ru-RU" dirty="0" smtClean="0"/>
              <a:t>двадцатилетнего </a:t>
            </a:r>
            <a:r>
              <a:rPr lang="ru-RU" dirty="0"/>
              <a:t>развития института венчурного</a:t>
            </a:r>
          </a:p>
          <a:p>
            <a:r>
              <a:rPr lang="ru-RU" dirty="0"/>
              <a:t>инвестирования в России, можно выделить ряд негативных </a:t>
            </a:r>
            <a:r>
              <a:rPr lang="ru-RU" dirty="0" smtClean="0"/>
              <a:t>моментов, которые </a:t>
            </a:r>
            <a:r>
              <a:rPr lang="ru-RU" dirty="0"/>
              <a:t>предстоит преодолеть в ближайшем будущем:</a:t>
            </a:r>
          </a:p>
          <a:p>
            <a:r>
              <a:rPr lang="ru-RU" dirty="0"/>
              <a:t>1. Присутствие на российском рынке венчурного инвестирования</a:t>
            </a:r>
          </a:p>
          <a:p>
            <a:r>
              <a:rPr lang="ru-RU" dirty="0"/>
              <a:t>ограниченного количества инновационных проектов с высокой </a:t>
            </a:r>
            <a:r>
              <a:rPr lang="ru-RU" dirty="0" smtClean="0"/>
              <a:t>рыночной привлекательностью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2. На российском рынке работает большое количество малых и средних компаний, сумевших </a:t>
            </a:r>
            <a:r>
              <a:rPr lang="ru-RU" dirty="0" err="1"/>
              <a:t>коммерциализировать</a:t>
            </a:r>
            <a:r>
              <a:rPr lang="ru-RU" dirty="0"/>
              <a:t> свои научные идеи.</a:t>
            </a:r>
          </a:p>
          <a:p>
            <a:r>
              <a:rPr lang="ru-RU" dirty="0"/>
              <a:t>3. На рынке пока мало профессионалов, предоставляющих </a:t>
            </a:r>
            <a:r>
              <a:rPr lang="ru-RU" dirty="0" err="1"/>
              <a:t>экспертно</a:t>
            </a:r>
            <a:r>
              <a:rPr lang="ru-RU" dirty="0"/>
              <a:t> </a:t>
            </a:r>
            <a:r>
              <a:rPr lang="ru-RU" dirty="0" smtClean="0"/>
              <a:t>–консультационные </a:t>
            </a:r>
            <a:r>
              <a:rPr lang="ru-RU" dirty="0"/>
              <a:t>услуги, знающих российскую специфику, умеющих</a:t>
            </a:r>
          </a:p>
          <a:p>
            <a:r>
              <a:rPr lang="ru-RU" dirty="0"/>
              <a:t>наладить стабильный поток проектов и обладающих опытом оказания</a:t>
            </a:r>
          </a:p>
          <a:p>
            <a:r>
              <a:rPr lang="ru-RU" dirty="0"/>
              <a:t>услуг в период ранней стадии развития инновационных проектов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4. В России еще слаб институт охраны и защиты интеллектуальных</a:t>
            </a:r>
          </a:p>
          <a:p>
            <a:r>
              <a:rPr lang="ru-RU" dirty="0"/>
              <a:t>прав </a:t>
            </a:r>
            <a:r>
              <a:rPr lang="ru-RU" dirty="0" err="1" smtClean="0"/>
              <a:t>инноваторов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6761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-45718"/>
            <a:ext cx="696524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3960440" cy="604867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Известно, что одним из основных источников </a:t>
            </a:r>
            <a:r>
              <a:rPr lang="ru-RU" dirty="0" smtClean="0"/>
              <a:t>финансирования инновационных </a:t>
            </a:r>
            <a:r>
              <a:rPr lang="ru-RU" dirty="0"/>
              <a:t>проектов является венчурное </a:t>
            </a:r>
            <a:r>
              <a:rPr lang="ru-RU" dirty="0" smtClean="0"/>
              <a:t>инвестирование применение</a:t>
            </a:r>
            <a:r>
              <a:rPr lang="ru-RU" dirty="0"/>
              <a:t>, которого, как правило, осуществляется на </a:t>
            </a:r>
            <a:r>
              <a:rPr lang="ru-RU" dirty="0" smtClean="0"/>
              <a:t>начальных стадиях </a:t>
            </a:r>
            <a:r>
              <a:rPr lang="ru-RU" dirty="0"/>
              <a:t>жизненного цикла инноваций. Использование </a:t>
            </a:r>
            <a:r>
              <a:rPr lang="ru-RU" dirty="0" smtClean="0"/>
              <a:t>венчурного капитала </a:t>
            </a:r>
            <a:r>
              <a:rPr lang="ru-RU" dirty="0"/>
              <a:t>в свое время (середина прошлого века) внесло перелом </a:t>
            </a:r>
            <a:r>
              <a:rPr lang="ru-RU" dirty="0" smtClean="0"/>
              <a:t>в организацию </a:t>
            </a:r>
            <a:r>
              <a:rPr lang="ru-RU" dirty="0"/>
              <a:t>инновационного бизнеса, поскольку такая </a:t>
            </a:r>
            <a:r>
              <a:rPr lang="ru-RU" dirty="0" smtClean="0"/>
              <a:t>форма инвестиций </a:t>
            </a:r>
            <a:r>
              <a:rPr lang="ru-RU" dirty="0"/>
              <a:t>в инновации оказалась важным экономическим и </a:t>
            </a:r>
            <a:r>
              <a:rPr lang="ru-RU" dirty="0" smtClean="0"/>
              <a:t>финансовым инструментом </a:t>
            </a:r>
            <a:r>
              <a:rPr lang="ru-RU" dirty="0"/>
              <a:t>современного инновационного </a:t>
            </a:r>
            <a:r>
              <a:rPr lang="ru-RU" dirty="0" smtClean="0"/>
              <a:t>менеджмента.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404664"/>
            <a:ext cx="411480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5182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-45718"/>
            <a:ext cx="696524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272808" cy="5030373"/>
          </a:xfrm>
        </p:spPr>
        <p:txBody>
          <a:bodyPr>
            <a:normAutofit fontScale="92500"/>
          </a:bodyPr>
          <a:lstStyle/>
          <a:p>
            <a:r>
              <a:rPr lang="ru-RU" dirty="0"/>
              <a:t>Отдельно следует сказать о </a:t>
            </a:r>
            <a:r>
              <a:rPr lang="ru-RU" dirty="0" err="1" smtClean="0"/>
              <a:t>частно</a:t>
            </a:r>
            <a:r>
              <a:rPr lang="ru-RU" dirty="0" smtClean="0"/>
              <a:t>-государственной инициативе создания </a:t>
            </a:r>
            <a:r>
              <a:rPr lang="ru-RU" dirty="0"/>
              <a:t>венчурных фондов в форме закрытых паевых </a:t>
            </a:r>
            <a:r>
              <a:rPr lang="ru-RU" dirty="0" smtClean="0"/>
              <a:t>инвестиционных фондов</a:t>
            </a:r>
            <a:r>
              <a:rPr lang="ru-RU" dirty="0"/>
              <a:t>, реализуемой Минэкономразвития России. Несмотря на </a:t>
            </a:r>
            <a:r>
              <a:rPr lang="ru-RU" dirty="0" smtClean="0"/>
              <a:t>ряд опасений</a:t>
            </a:r>
            <a:r>
              <a:rPr lang="ru-RU" dirty="0"/>
              <a:t>, высказываемых инвестиционным сообществом о </a:t>
            </a:r>
            <a:r>
              <a:rPr lang="ru-RU" dirty="0" smtClean="0"/>
              <a:t>неудобстве данной </a:t>
            </a:r>
            <a:r>
              <a:rPr lang="ru-RU" dirty="0"/>
              <a:t>формы применительно к венчурным фондам, на </a:t>
            </a:r>
            <a:r>
              <a:rPr lang="ru-RU" dirty="0" smtClean="0"/>
              <a:t>практике большинство </a:t>
            </a:r>
            <a:r>
              <a:rPr lang="ru-RU" dirty="0"/>
              <a:t>недостатков преодолимы. Благодаря активной совместной</a:t>
            </a:r>
          </a:p>
          <a:p>
            <a:r>
              <a:rPr lang="ru-RU" dirty="0"/>
              <a:t>работе инвестиционного сообщества и государства (</a:t>
            </a:r>
            <a:r>
              <a:rPr lang="ru-RU" dirty="0" smtClean="0"/>
              <a:t>Минэкономразвития России </a:t>
            </a:r>
            <a:r>
              <a:rPr lang="ru-RU" dirty="0"/>
              <a:t>и региональных властей) многие ограничения если к настоящему</a:t>
            </a:r>
          </a:p>
          <a:p>
            <a:r>
              <a:rPr lang="ru-RU" dirty="0"/>
              <a:t>времени не удалось преодолеть, то уже наметились пути их </a:t>
            </a:r>
            <a:r>
              <a:rPr lang="ru-RU" dirty="0" smtClean="0"/>
              <a:t>постепенной минимизации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41393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66836" y="0"/>
            <a:ext cx="7036466" cy="47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96944" cy="4814349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6512" y="764704"/>
            <a:ext cx="90730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енчурный </a:t>
            </a:r>
            <a:r>
              <a:rPr lang="ru-RU" dirty="0"/>
              <a:t>рынок в России </a:t>
            </a:r>
            <a:r>
              <a:rPr lang="ru-RU" dirty="0" smtClean="0"/>
              <a:t>становится </a:t>
            </a:r>
            <a:r>
              <a:rPr lang="ru-RU" dirty="0"/>
              <a:t>более зрелым и прозрачным. Постепенно </a:t>
            </a:r>
            <a:r>
              <a:rPr lang="ru-RU" dirty="0" smtClean="0"/>
              <a:t>происходит </a:t>
            </a:r>
            <a:r>
              <a:rPr lang="ru-RU" dirty="0"/>
              <a:t>смещение инвестиционного фокуса с ранних </a:t>
            </a:r>
          </a:p>
          <a:p>
            <a:r>
              <a:rPr lang="ru-RU" dirty="0"/>
              <a:t>стадий развития проектов на более поздние. </a:t>
            </a:r>
            <a:r>
              <a:rPr lang="ru-RU" dirty="0" smtClean="0"/>
              <a:t>Российский </a:t>
            </a:r>
            <a:endParaRPr lang="ru-RU" dirty="0"/>
          </a:p>
          <a:p>
            <a:r>
              <a:rPr lang="ru-RU" dirty="0"/>
              <a:t>венчурный рынок обладает значительным потенциалом</a:t>
            </a:r>
          </a:p>
          <a:p>
            <a:r>
              <a:rPr lang="ru-RU" dirty="0"/>
              <a:t>дальнейшего роста и в средне- и долгосрочной перспективе</a:t>
            </a:r>
          </a:p>
          <a:p>
            <a:r>
              <a:rPr lang="ru-RU" dirty="0"/>
              <a:t>может удвоиться. В то же время для реализации этого </a:t>
            </a:r>
          </a:p>
          <a:p>
            <a:r>
              <a:rPr lang="ru-RU" dirty="0"/>
              <a:t>потенциала рынку требуются качественные изменения,</a:t>
            </a:r>
          </a:p>
          <a:p>
            <a:r>
              <a:rPr lang="ru-RU" dirty="0"/>
              <a:t>такие как расширение возможностей для осуществления</a:t>
            </a:r>
          </a:p>
          <a:p>
            <a:r>
              <a:rPr lang="ru-RU" dirty="0"/>
              <a:t>крупных выходов, накопление новыми игроками </a:t>
            </a:r>
          </a:p>
          <a:p>
            <a:r>
              <a:rPr lang="ru-RU" dirty="0"/>
              <a:t>критического опыта (в том числе – неудачных </a:t>
            </a:r>
          </a:p>
          <a:p>
            <a:r>
              <a:rPr lang="ru-RU" dirty="0"/>
              <a:t>инвестиций), усиление роли крупных российских </a:t>
            </a:r>
          </a:p>
          <a:p>
            <a:r>
              <a:rPr lang="ru-RU" dirty="0"/>
              <a:t>и зарубежных корпораций как потребителей инноваций </a:t>
            </a:r>
          </a:p>
          <a:p>
            <a:r>
              <a:rPr lang="ru-RU" dirty="0"/>
              <a:t>и источника капитала для венчурного рынка, расширение</a:t>
            </a:r>
          </a:p>
          <a:p>
            <a:r>
              <a:rPr lang="ru-RU" dirty="0"/>
              <a:t>венчурной активности за пределами </a:t>
            </a:r>
            <a:r>
              <a:rPr lang="ru-RU" dirty="0" smtClean="0"/>
              <a:t>ИТ-сектора.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735022"/>
            <a:ext cx="8784976" cy="212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5736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6632"/>
            <a:ext cx="6965245" cy="50405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836712"/>
            <a:ext cx="6196405" cy="488635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Список литературы</a:t>
            </a:r>
          </a:p>
          <a:p>
            <a:r>
              <a:rPr lang="ru-RU" dirty="0"/>
              <a:t>1. Венчурное инвестирование в России Авторы: А</a:t>
            </a:r>
            <a:r>
              <a:rPr lang="ru-RU" dirty="0" smtClean="0"/>
              <a:t>. Каширин</a:t>
            </a:r>
            <a:r>
              <a:rPr lang="ru-RU" dirty="0"/>
              <a:t>, Семенов, Вершина,</a:t>
            </a:r>
          </a:p>
          <a:p>
            <a:r>
              <a:rPr lang="ru-RU" dirty="0"/>
              <a:t>Москва, 2007.</a:t>
            </a:r>
          </a:p>
          <a:p>
            <a:r>
              <a:rPr lang="ru-RU" dirty="0"/>
              <a:t>2. Аналитический сборник «Обзор российского рынка прямых и венчурных инвестиций</a:t>
            </a:r>
          </a:p>
          <a:p>
            <a:r>
              <a:rPr lang="ru-RU" dirty="0"/>
              <a:t>1994-2004», РАВИ, 2004.</a:t>
            </a:r>
          </a:p>
          <a:p>
            <a:r>
              <a:rPr lang="ru-RU" dirty="0"/>
              <a:t>3. Гулькин П.Г</a:t>
            </a:r>
            <a:r>
              <a:rPr lang="ru-RU" dirty="0" smtClean="0"/>
              <a:t>. Венчурные </a:t>
            </a:r>
            <a:r>
              <a:rPr lang="ru-RU" dirty="0"/>
              <a:t>инвестиции в </a:t>
            </a:r>
            <a:r>
              <a:rPr lang="ru-RU" dirty="0" err="1"/>
              <a:t>России.СПб</a:t>
            </a:r>
            <a:r>
              <a:rPr lang="ru-RU" dirty="0"/>
              <a:t>: РАВИ, </a:t>
            </a:r>
            <a:r>
              <a:rPr lang="ru-RU" dirty="0" smtClean="0"/>
              <a:t>2001</a:t>
            </a:r>
          </a:p>
          <a:p>
            <a:r>
              <a:rPr lang="ru-RU" dirty="0"/>
              <a:t>4</a:t>
            </a:r>
            <a:r>
              <a:rPr lang="ru-RU" dirty="0" smtClean="0"/>
              <a:t>.</a:t>
            </a:r>
            <a:r>
              <a:rPr lang="ru-RU" dirty="0"/>
              <a:t>       </a:t>
            </a:r>
            <a:r>
              <a:rPr lang="ru-RU" dirty="0" err="1"/>
              <a:t>Антонец</a:t>
            </a:r>
            <a:r>
              <a:rPr lang="ru-RU" dirty="0"/>
              <a:t> О. Венчурный бизнес: риск – благородное дело // Директор-Инфо, №20 – 2003.</a:t>
            </a:r>
          </a:p>
          <a:p>
            <a:r>
              <a:rPr lang="ru-RU" dirty="0"/>
              <a:t>5</a:t>
            </a:r>
            <a:r>
              <a:rPr lang="ru-RU" dirty="0" smtClean="0"/>
              <a:t>.</a:t>
            </a:r>
            <a:r>
              <a:rPr lang="ru-RU" dirty="0"/>
              <a:t>       </a:t>
            </a:r>
            <a:r>
              <a:rPr lang="ru-RU" dirty="0" err="1"/>
              <a:t>Аньшин</a:t>
            </a:r>
            <a:r>
              <a:rPr lang="ru-RU" dirty="0"/>
              <a:t> В.М., Филин С.А. Менеджмент инвестиций и инноваций в малом и венчурном бизнесе. – М.: </a:t>
            </a:r>
            <a:r>
              <a:rPr lang="ru-RU" dirty="0" err="1"/>
              <a:t>Анкил</a:t>
            </a:r>
            <a:r>
              <a:rPr lang="ru-RU" dirty="0"/>
              <a:t>, 2003.</a:t>
            </a:r>
          </a:p>
          <a:p>
            <a:r>
              <a:rPr lang="ru-RU" dirty="0"/>
              <a:t>6</a:t>
            </a:r>
            <a:r>
              <a:rPr lang="ru-RU" dirty="0" smtClean="0"/>
              <a:t>.</a:t>
            </a:r>
            <a:r>
              <a:rPr lang="ru-RU" dirty="0"/>
              <a:t>       Артеев Д.С., Черепанов С.В. Венчурное финансирование в условиях мирового финансового кризиса. М., 2009.</a:t>
            </a:r>
          </a:p>
          <a:p>
            <a:r>
              <a:rPr lang="ru-RU" dirty="0"/>
              <a:t>7</a:t>
            </a:r>
            <a:r>
              <a:rPr lang="ru-RU" dirty="0" smtClean="0"/>
              <a:t>.</a:t>
            </a:r>
            <a:r>
              <a:rPr lang="ru-RU" dirty="0"/>
              <a:t>       Беликова А.В. Проблематика венчурных инвестиций // Инвестиционный банкинг, 2006, №4.</a:t>
            </a:r>
          </a:p>
          <a:p>
            <a:r>
              <a:rPr lang="ru-RU" dirty="0"/>
              <a:t>8</a:t>
            </a:r>
            <a:r>
              <a:rPr lang="ru-RU" dirty="0" smtClean="0"/>
              <a:t>.</a:t>
            </a:r>
            <a:r>
              <a:rPr lang="ru-RU" dirty="0"/>
              <a:t>       Виноградова Е. Глория откупила акции ЕБРР // «Ведомости», 19 марта 2002.</a:t>
            </a:r>
          </a:p>
          <a:p>
            <a:r>
              <a:rPr lang="ru-RU" dirty="0"/>
              <a:t>9</a:t>
            </a:r>
            <a:r>
              <a:rPr lang="ru-RU" dirty="0" smtClean="0"/>
              <a:t>.</a:t>
            </a:r>
            <a:r>
              <a:rPr lang="ru-RU" dirty="0"/>
              <a:t>       Власов А. Что пишут о венчурном капитале в России, www.rvca.ru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213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"/>
            <a:ext cx="6965245" cy="26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692696"/>
            <a:ext cx="3888432" cy="583264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Венчурный капитал используется в основном для </a:t>
            </a:r>
            <a:r>
              <a:rPr lang="ru-RU" dirty="0" smtClean="0"/>
              <a:t>финансирования деятельности </a:t>
            </a:r>
            <a:r>
              <a:rPr lang="ru-RU" dirty="0"/>
              <a:t>быстро развивающихся фирм и потому играет важную </a:t>
            </a:r>
            <a:r>
              <a:rPr lang="ru-RU" dirty="0" smtClean="0"/>
              <a:t>роль в </a:t>
            </a:r>
            <a:r>
              <a:rPr lang="ru-RU" dirty="0"/>
              <a:t>обеспечении конкурентоспособности промышленности в целом. Страны</a:t>
            </a:r>
          </a:p>
          <a:p>
            <a:r>
              <a:rPr lang="ru-RU" dirty="0"/>
              <a:t>с развитым рынком венчурного финансирования (США, </a:t>
            </a:r>
            <a:r>
              <a:rPr lang="ru-RU" dirty="0" err="1" smtClean="0"/>
              <a:t>Япония,Германия</a:t>
            </a:r>
            <a:r>
              <a:rPr lang="ru-RU" dirty="0"/>
              <a:t>, Великобритания, Нидерланды) выступают как крупнейшие</a:t>
            </a:r>
          </a:p>
          <a:p>
            <a:r>
              <a:rPr lang="ru-RU" dirty="0"/>
              <a:t>экспортеры продукции высоких технологий.</a:t>
            </a:r>
          </a:p>
          <a:p>
            <a:r>
              <a:rPr lang="ru-RU" dirty="0"/>
              <a:t>В зарубежной практике венчурные вложения в бизнес компаний</a:t>
            </a:r>
          </a:p>
          <a:p>
            <a:r>
              <a:rPr lang="ru-RU" dirty="0"/>
              <a:t>принято разделять на 4 группы:  </a:t>
            </a:r>
            <a:r>
              <a:rPr lang="ru-RU" dirty="0" err="1"/>
              <a:t>Seed</a:t>
            </a:r>
            <a:r>
              <a:rPr lang="ru-RU" dirty="0"/>
              <a:t> </a:t>
            </a:r>
            <a:r>
              <a:rPr lang="ru-RU" dirty="0" smtClean="0"/>
              <a:t>,</a:t>
            </a:r>
            <a:r>
              <a:rPr lang="ru-RU" dirty="0"/>
              <a:t> </a:t>
            </a:r>
            <a:r>
              <a:rPr lang="ru-RU" dirty="0" err="1"/>
              <a:t>Start</a:t>
            </a:r>
            <a:r>
              <a:rPr lang="ru-RU" dirty="0"/>
              <a:t> </a:t>
            </a:r>
            <a:r>
              <a:rPr lang="ru-RU" dirty="0" err="1" smtClean="0"/>
              <a:t>up</a:t>
            </a:r>
            <a:r>
              <a:rPr lang="ru-RU" dirty="0" smtClean="0"/>
              <a:t>, </a:t>
            </a:r>
            <a:r>
              <a:rPr lang="ru-RU" dirty="0" err="1"/>
              <a:t>Early</a:t>
            </a:r>
            <a:r>
              <a:rPr lang="ru-RU" dirty="0"/>
              <a:t> </a:t>
            </a:r>
            <a:r>
              <a:rPr lang="ru-RU" dirty="0" err="1"/>
              <a:t>stage</a:t>
            </a:r>
            <a:r>
              <a:rPr lang="ru-RU" dirty="0"/>
              <a:t> </a:t>
            </a:r>
            <a:r>
              <a:rPr lang="ru-RU" dirty="0" smtClean="0"/>
              <a:t>,</a:t>
            </a:r>
            <a:r>
              <a:rPr lang="ru-RU" dirty="0"/>
              <a:t> </a:t>
            </a:r>
            <a:r>
              <a:rPr lang="ru-RU" dirty="0" err="1" smtClean="0"/>
              <a:t>Expansion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32656"/>
            <a:ext cx="446449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39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260648"/>
            <a:ext cx="6965245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венчурной индустрии в России.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416824" cy="5400600"/>
          </a:xfrm>
        </p:spPr>
        <p:txBody>
          <a:bodyPr>
            <a:noAutofit/>
          </a:bodyPr>
          <a:lstStyle/>
          <a:p>
            <a:r>
              <a:rPr lang="ru-RU" sz="1800" dirty="0"/>
              <a:t>Точкой отсчета для венчурной индустрии в России следует </a:t>
            </a:r>
            <a:r>
              <a:rPr lang="ru-RU" sz="1800" dirty="0" smtClean="0"/>
              <a:t>считать 1993 год. Именно тогда на Токийском саммите между Правительствами стран «большой семерки» и Европейским Союзом было принято Соглашение о поддержке только что приватизированных российских предприятий по Государственной программе массовой приватизации в РФ, в рамках которой около 15000 малых и средних предприятий перешли в руки частных собственников. В 1997 году была создана Российская Ассоциация Венчурного Инвестирования (РАВИ), учредителями и членами которой в то время стали РВФ ЕБРР, американские венчурные фонды (TUSRIF, </a:t>
            </a:r>
            <a:r>
              <a:rPr lang="ru-RU" sz="1800" dirty="0" err="1" smtClean="0"/>
              <a:t>Agribusiness</a:t>
            </a:r>
            <a:r>
              <a:rPr lang="ru-RU" sz="1800" dirty="0" smtClean="0"/>
              <a:t>) и фонды прямого инвестирования (SEAF).Миссия РАВИ – содействие становлению и развитию венчурной индустрии в России в целом, а основной целью является лоббирование интересов венчурного сообщества.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1149536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0"/>
            <a:ext cx="6965245" cy="47667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344816" cy="488635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 втором этапе развития венчурной индустрии в России инвесторы и менеджеры управляющих компаний были вынуждены пересмотреть не вполне оправдавшие себя подходы к ведению бизнеса. Это нашло свое отражение в дальнейшем смещении инвестиционного акцента в деятельности венчурных фондов в сторону прямых частных инвестиций. Региональные венчурные фонды, например, посредством слияний были укрупнены, а неэффективные управляющие команды – заменены более дееспособными. Помимо укрупнения и расширения сфер приложения своей деятельности региональные фонды ЕБРР стали практиковать синдицированные и более крупные инвестиции в наиболее перспективные, по их оценке, проекты, чего на первом этапе не наблюдалось.</a:t>
            </a:r>
          </a:p>
        </p:txBody>
      </p:sp>
    </p:spTree>
    <p:extLst>
      <p:ext uri="{BB962C8B-B14F-4D97-AF65-F5344CB8AC3E}">
        <p14:creationId xmlns:p14="http://schemas.microsoft.com/office/powerpoint/2010/main" xmlns="" val="3000879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95023" y="1"/>
            <a:ext cx="6965245" cy="2606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344816" cy="4958365"/>
          </a:xfrm>
        </p:spPr>
        <p:txBody>
          <a:bodyPr/>
          <a:lstStyle/>
          <a:p>
            <a:r>
              <a:rPr lang="ru-RU" dirty="0"/>
              <a:t>Новым явлением, значительно обогатившим скудный ландшафт венчурной индустрии в стране, оказалась докатившаяся до России волна инвестиционного ажиотажа вокруг </a:t>
            </a:r>
            <a:r>
              <a:rPr lang="ru-RU" dirty="0" smtClean="0"/>
              <a:t>Интернета.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780928"/>
            <a:ext cx="756084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4488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95023" y="-171399"/>
            <a:ext cx="6965245" cy="720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704856" cy="4958365"/>
          </a:xfrm>
        </p:spPr>
        <p:txBody>
          <a:bodyPr/>
          <a:lstStyle/>
          <a:p>
            <a:r>
              <a:rPr lang="ru-RU" dirty="0"/>
              <a:t>2001-2002 гг. можно определить как третий этап венчурной индустрии РФ. В течение трех лет после кризиса августа 1998 г. (1998–2001 гг.) - периода, обозначенного как время «экономической адаптации», объем прямых иностранных инвестиций (FDI) в РФ неуклонно сокращался как в абсолютном выражении, так и в сопоставимых показателях по сравнению со странами Центральной и Восточной Европы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6683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30708" y="116632"/>
            <a:ext cx="6965245" cy="86409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Состояние </a:t>
            </a:r>
            <a:r>
              <a:rPr lang="ru-RU" sz="3200" dirty="0"/>
              <a:t>рынка венчурного инвестирования в </a:t>
            </a:r>
            <a:r>
              <a:rPr lang="ru-RU" sz="3200" dirty="0" smtClean="0"/>
              <a:t>России за 2012 год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4968552" cy="496855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Общий объем венчурных инвестиций на российском </a:t>
            </a:r>
            <a:r>
              <a:rPr lang="ru-RU" dirty="0" smtClean="0"/>
              <a:t>рынке </a:t>
            </a:r>
            <a:r>
              <a:rPr lang="ru-RU" dirty="0"/>
              <a:t>за 2012 </a:t>
            </a:r>
            <a:r>
              <a:rPr lang="ru-RU" dirty="0" smtClean="0"/>
              <a:t>год составил 910,6 </a:t>
            </a:r>
            <a:r>
              <a:rPr lang="ru-RU" dirty="0"/>
              <a:t>млн долл. США, которые были получены </a:t>
            </a:r>
            <a:r>
              <a:rPr lang="ru-RU" dirty="0" smtClean="0"/>
              <a:t>в </a:t>
            </a:r>
            <a:r>
              <a:rPr lang="ru-RU" dirty="0"/>
              <a:t>результате 201 сделки (с учетом сделок, стоимость </a:t>
            </a:r>
            <a:r>
              <a:rPr lang="ru-RU" dirty="0" smtClean="0"/>
              <a:t>которых не разглашается</a:t>
            </a:r>
            <a:r>
              <a:rPr lang="ru-RU" dirty="0"/>
              <a:t>). </a:t>
            </a:r>
            <a:r>
              <a:rPr lang="ru-RU" dirty="0" err="1"/>
              <a:t>Бóльшая</a:t>
            </a:r>
            <a:r>
              <a:rPr lang="ru-RU" dirty="0"/>
              <a:t> часть привлеченных венчурных инвестиций </a:t>
            </a:r>
            <a:r>
              <a:rPr lang="ru-RU" dirty="0" smtClean="0"/>
              <a:t>по-прежнему </a:t>
            </a:r>
            <a:r>
              <a:rPr lang="ru-RU" dirty="0"/>
              <a:t>приходится на сектор ИТ: в 2012 году </a:t>
            </a:r>
            <a:r>
              <a:rPr lang="ru-RU" dirty="0" smtClean="0"/>
              <a:t>компании </a:t>
            </a:r>
            <a:r>
              <a:rPr lang="ru-RU" dirty="0"/>
              <a:t>этого сектора привлекли 792,1 млн долл. </a:t>
            </a:r>
            <a:r>
              <a:rPr lang="ru-RU" dirty="0" err="1" smtClean="0"/>
              <a:t>США,что</a:t>
            </a:r>
            <a:r>
              <a:rPr lang="ru-RU" dirty="0" smtClean="0"/>
              <a:t> </a:t>
            </a:r>
            <a:r>
              <a:rPr lang="ru-RU" dirty="0"/>
              <a:t>в 2 раза больше, чем в 2011 </a:t>
            </a:r>
            <a:r>
              <a:rPr lang="ru-RU" dirty="0" err="1" smtClean="0"/>
              <a:t>году.За</a:t>
            </a:r>
            <a:r>
              <a:rPr lang="ru-RU" dirty="0" smtClean="0"/>
              <a:t> </a:t>
            </a:r>
            <a:r>
              <a:rPr lang="ru-RU" dirty="0"/>
              <a:t>2012 </a:t>
            </a:r>
            <a:r>
              <a:rPr lang="ru-RU" dirty="0" smtClean="0"/>
              <a:t>год </a:t>
            </a:r>
            <a:r>
              <a:rPr lang="ru-RU" dirty="0"/>
              <a:t>было зарегистрировано 8 сделок, связанных </a:t>
            </a:r>
            <a:r>
              <a:rPr lang="ru-RU" dirty="0" smtClean="0"/>
              <a:t>с </a:t>
            </a:r>
            <a:r>
              <a:rPr lang="ru-RU" dirty="0"/>
              <a:t>развитием инновационной инфраструктуры, на общую </a:t>
            </a:r>
          </a:p>
          <a:p>
            <a:r>
              <a:rPr lang="ru-RU" dirty="0"/>
              <a:t>сумму 37,7 млн долл. США, что говорит о продолжающемся </a:t>
            </a:r>
            <a:r>
              <a:rPr lang="ru-RU" dirty="0" smtClean="0"/>
              <a:t>развитии </a:t>
            </a:r>
            <a:r>
              <a:rPr lang="ru-RU" dirty="0"/>
              <a:t>венчурного </a:t>
            </a:r>
            <a:r>
              <a:rPr lang="ru-RU" dirty="0" smtClean="0"/>
              <a:t>рынка.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7287" y="1196752"/>
            <a:ext cx="327585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104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-16024"/>
            <a:ext cx="8676456" cy="7112900"/>
          </a:xfrm>
        </p:spPr>
      </p:pic>
    </p:spTree>
    <p:extLst>
      <p:ext uri="{BB962C8B-B14F-4D97-AF65-F5344CB8AC3E}">
        <p14:creationId xmlns:p14="http://schemas.microsoft.com/office/powerpoint/2010/main" xmlns="" val="3117614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248</TotalTime>
  <Words>1543</Words>
  <Application>Microsoft Office PowerPoint</Application>
  <PresentationFormat>Экран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Кнопка</vt:lpstr>
      <vt:lpstr>Особенности венчурного инвестирования в России</vt:lpstr>
      <vt:lpstr>Слайд 2</vt:lpstr>
      <vt:lpstr>Слайд 3</vt:lpstr>
      <vt:lpstr>История венчурной индустрии в России.</vt:lpstr>
      <vt:lpstr>Слайд 5</vt:lpstr>
      <vt:lpstr>Слайд 6</vt:lpstr>
      <vt:lpstr>Слайд 7</vt:lpstr>
      <vt:lpstr>Состояние рынка венчурного инвестирования в России за 2012 год</vt:lpstr>
      <vt:lpstr>Слайд 9</vt:lpstr>
      <vt:lpstr>Слайд 10</vt:lpstr>
      <vt:lpstr>Слайд 11</vt:lpstr>
      <vt:lpstr>Основные сектора распространения венчурного инвестирования в России</vt:lpstr>
      <vt:lpstr>Слайд 13</vt:lpstr>
      <vt:lpstr>Слайд 14</vt:lpstr>
      <vt:lpstr>Слайд 15</vt:lpstr>
      <vt:lpstr>Тенденции развития венчурного инвестирования в России. </vt:lpstr>
      <vt:lpstr>Слайд 17</vt:lpstr>
      <vt:lpstr>Слайд 18</vt:lpstr>
      <vt:lpstr>Слайд 19</vt:lpstr>
      <vt:lpstr>Слайд 20</vt:lpstr>
      <vt:lpstr>Заключение.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венчурного инвестирования в России</dc:title>
  <dc:creator>user</dc:creator>
  <cp:lastModifiedBy>Natasha</cp:lastModifiedBy>
  <cp:revision>21</cp:revision>
  <dcterms:created xsi:type="dcterms:W3CDTF">2014-04-14T18:26:10Z</dcterms:created>
  <dcterms:modified xsi:type="dcterms:W3CDTF">2015-05-26T11:26:49Z</dcterms:modified>
</cp:coreProperties>
</file>