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0" r:id="rId13"/>
    <p:sldId id="267" r:id="rId14"/>
    <p:sldId id="268" r:id="rId15"/>
    <p:sldId id="269" r:id="rId16"/>
    <p:sldId id="272" r:id="rId17"/>
    <p:sldId id="271" r:id="rId18"/>
    <p:sldId id="273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9A8B0FA3-FA9E-417C-B8DF-77ECB33DC4CF}" type="datetimeFigureOut">
              <a:rPr lang="ru-RU" smtClean="0"/>
              <a:t>19.09.2015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19E75B83-2EB4-4E85-BD2A-2D973004DA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037871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B0FA3-FA9E-417C-B8DF-77ECB33DC4CF}" type="datetimeFigureOut">
              <a:rPr lang="ru-RU" smtClean="0"/>
              <a:t>19.09.2015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75B83-2EB4-4E85-BD2A-2D973004DA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00378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B0FA3-FA9E-417C-B8DF-77ECB33DC4CF}" type="datetimeFigureOut">
              <a:rPr lang="ru-RU" smtClean="0"/>
              <a:t>19.09.2015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75B83-2EB4-4E85-BD2A-2D973004DA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46960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B0FA3-FA9E-417C-B8DF-77ECB33DC4CF}" type="datetimeFigureOut">
              <a:rPr lang="ru-RU" smtClean="0"/>
              <a:t>19.09.2015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75B83-2EB4-4E85-BD2A-2D973004DA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01463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B0FA3-FA9E-417C-B8DF-77ECB33DC4CF}" type="datetimeFigureOut">
              <a:rPr lang="ru-RU" smtClean="0"/>
              <a:t>19.09.2015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75B83-2EB4-4E85-BD2A-2D973004DA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20279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B0FA3-FA9E-417C-B8DF-77ECB33DC4CF}" type="datetimeFigureOut">
              <a:rPr lang="ru-RU" smtClean="0"/>
              <a:t>19.09.2015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75B83-2EB4-4E85-BD2A-2D973004DA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34582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B0FA3-FA9E-417C-B8DF-77ECB33DC4CF}" type="datetimeFigureOut">
              <a:rPr lang="ru-RU" smtClean="0"/>
              <a:t>19.09.2015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75B83-2EB4-4E85-BD2A-2D973004DA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4863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B0FA3-FA9E-417C-B8DF-77ECB33DC4CF}" type="datetimeFigureOut">
              <a:rPr lang="ru-RU" smtClean="0"/>
              <a:t>19.09.2015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75B83-2EB4-4E85-BD2A-2D973004DA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77260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B0FA3-FA9E-417C-B8DF-77ECB33DC4CF}" type="datetimeFigureOut">
              <a:rPr lang="ru-RU" smtClean="0"/>
              <a:t>19.09.2015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75B83-2EB4-4E85-BD2A-2D973004DA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9566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B0FA3-FA9E-417C-B8DF-77ECB33DC4CF}" type="datetimeFigureOut">
              <a:rPr lang="ru-RU" smtClean="0"/>
              <a:t>19.09.2015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75B83-2EB4-4E85-BD2A-2D973004DA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96086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B0FA3-FA9E-417C-B8DF-77ECB33DC4CF}" type="datetimeFigureOut">
              <a:rPr lang="ru-RU" smtClean="0"/>
              <a:t>19.09.2015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75B83-2EB4-4E85-BD2A-2D973004DA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47186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B0FA3-FA9E-417C-B8DF-77ECB33DC4CF}" type="datetimeFigureOut">
              <a:rPr lang="ru-RU" smtClean="0"/>
              <a:t>19.09.2015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75B83-2EB4-4E85-BD2A-2D973004DA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23821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B0FA3-FA9E-417C-B8DF-77ECB33DC4CF}" type="datetimeFigureOut">
              <a:rPr lang="ru-RU" smtClean="0"/>
              <a:t>19.09.2015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75B83-2EB4-4E85-BD2A-2D973004DA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86200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B0FA3-FA9E-417C-B8DF-77ECB33DC4CF}" type="datetimeFigureOut">
              <a:rPr lang="ru-RU" smtClean="0"/>
              <a:t>19.09.2015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75B83-2EB4-4E85-BD2A-2D973004DA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90979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B0FA3-FA9E-417C-B8DF-77ECB33DC4CF}" type="datetimeFigureOut">
              <a:rPr lang="ru-RU" smtClean="0"/>
              <a:t>19.09.2015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75B83-2EB4-4E85-BD2A-2D973004DA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59346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B0FA3-FA9E-417C-B8DF-77ECB33DC4CF}" type="datetimeFigureOut">
              <a:rPr lang="ru-RU" smtClean="0"/>
              <a:t>19.09.2015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75B83-2EB4-4E85-BD2A-2D973004DA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2630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B0FA3-FA9E-417C-B8DF-77ECB33DC4CF}" type="datetimeFigureOut">
              <a:rPr lang="ru-RU" smtClean="0"/>
              <a:t>19.09.2015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75B83-2EB4-4E85-BD2A-2D973004DA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2838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A8B0FA3-FA9E-417C-B8DF-77ECB33DC4CF}" type="datetimeFigureOut">
              <a:rPr lang="ru-RU" smtClean="0"/>
              <a:t>19.09.2015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9E75B83-2EB4-4E85-BD2A-2D973004DA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620235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  <p:sldLayoutId id="2147483757" r:id="rId13"/>
    <p:sldLayoutId id="2147483758" r:id="rId14"/>
    <p:sldLayoutId id="2147483759" r:id="rId15"/>
    <p:sldLayoutId id="2147483760" r:id="rId16"/>
    <p:sldLayoutId id="214748376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5400" b="1" dirty="0"/>
              <a:t>Основы экономики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6600" dirty="0"/>
              <a:t>Тема 1</a:t>
            </a:r>
          </a:p>
        </p:txBody>
      </p:sp>
    </p:spTree>
    <p:extLst>
      <p:ext uri="{BB962C8B-B14F-4D97-AF65-F5344CB8AC3E}">
        <p14:creationId xmlns:p14="http://schemas.microsoft.com/office/powerpoint/2010/main" val="37248268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1059731" cy="1456267"/>
          </a:xfrm>
        </p:spPr>
        <p:txBody>
          <a:bodyPr>
            <a:normAutofit fontScale="90000"/>
          </a:bodyPr>
          <a:lstStyle/>
          <a:p>
            <a:r>
              <a:rPr lang="ru-RU" sz="3100" dirty="0"/>
              <a:t>Во всех социальных науках определение их предмета составляет сложную проблему. Не представляет исключения и </a:t>
            </a:r>
            <a:r>
              <a:rPr lang="ru-RU" sz="3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экономическая наука</a:t>
            </a:r>
            <a:r>
              <a:rPr lang="ru-RU" sz="3100" dirty="0"/>
              <a:t>, ее определяют как науку: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1" y="2142067"/>
            <a:ext cx="10621850" cy="4606463"/>
          </a:xfrm>
        </p:spPr>
        <p:txBody>
          <a:bodyPr>
            <a:normAutofit/>
          </a:bodyPr>
          <a:lstStyle/>
          <a:p>
            <a:pPr marL="457200" lvl="0" indent="-457200">
              <a:buFont typeface="+mj-lt"/>
              <a:buAutoNum type="arabicParenR"/>
            </a:pPr>
            <a:r>
              <a:rPr lang="ru-RU" sz="2800" dirty="0" smtClean="0"/>
              <a:t>о </a:t>
            </a:r>
            <a:r>
              <a:rPr lang="ru-RU" sz="2800" dirty="0"/>
              <a:t>богатстве;</a:t>
            </a:r>
          </a:p>
          <a:p>
            <a:pPr marL="457200" lvl="0" indent="-457200">
              <a:buFont typeface="+mj-lt"/>
              <a:buAutoNum type="arabicParenR"/>
            </a:pPr>
            <a:r>
              <a:rPr lang="ru-RU" sz="2800" dirty="0"/>
              <a:t>о видах деятельности, связанных с денежными сделками;</a:t>
            </a:r>
          </a:p>
          <a:p>
            <a:pPr marL="457200" lvl="0" indent="-457200">
              <a:buFont typeface="+mj-lt"/>
              <a:buAutoNum type="arabicParenR"/>
            </a:pPr>
            <a:r>
              <a:rPr lang="ru-RU" sz="2800" dirty="0"/>
              <a:t>об отношениях при производстве, распределении, обмене и потреблении материальных благ;</a:t>
            </a:r>
          </a:p>
          <a:p>
            <a:pPr marL="457200" lvl="0" indent="-457200">
              <a:buFont typeface="+mj-lt"/>
              <a:buAutoNum type="arabicParenR"/>
            </a:pPr>
            <a:r>
              <a:rPr lang="ru-RU" sz="2800" dirty="0"/>
              <a:t>о деловой повседневной жизнедеятельности людей, извлечении ими средств к существованию и использовании этих средств;</a:t>
            </a:r>
          </a:p>
          <a:p>
            <a:pPr marL="457200" lvl="0" indent="-457200">
              <a:buFont typeface="+mj-lt"/>
              <a:buAutoNum type="arabicParenR"/>
            </a:pPr>
            <a:r>
              <a:rPr lang="ru-RU" sz="2800" dirty="0"/>
              <a:t>об использовании ограниченных ресурсов для создания различных товаров и распределении их между членами общества в целях потребления.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21665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660486" cy="1456267"/>
          </a:xfrm>
        </p:spPr>
        <p:txBody>
          <a:bodyPr/>
          <a:lstStyle/>
          <a:p>
            <a:r>
              <a:rPr lang="ru-RU" dirty="0"/>
              <a:t>Экономическая наука имеет </a:t>
            </a:r>
            <a:r>
              <a:rPr lang="ru-RU" b="1" dirty="0"/>
              <a:t>сложную структуру</a:t>
            </a:r>
            <a:r>
              <a:rPr lang="ru-RU" dirty="0"/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/>
              <a:t>Это </a:t>
            </a:r>
            <a:r>
              <a:rPr lang="ru-RU" sz="2800" dirty="0"/>
              <a:t>отражает сложное строение экономической действительности. </a:t>
            </a:r>
            <a:endParaRPr lang="ru-RU" sz="2800" dirty="0" smtClean="0"/>
          </a:p>
          <a:p>
            <a:r>
              <a:rPr lang="ru-RU" sz="2800" dirty="0" smtClean="0"/>
              <a:t>Современную </a:t>
            </a:r>
            <a:r>
              <a:rPr lang="ru-RU" sz="2800" dirty="0"/>
              <a:t>экономическую науку можно уподобить дереву, стволом которого является общая теория, а кроной – совокупность частных дисциплин, которые изучают отдельные стороны экономической системы, прежде всего ее отраслевой, функциональный и региональный аспекты.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61636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4"/>
          <p:cNvSpPr>
            <a:spLocks noGrp="1" noChangeArrowheads="1"/>
          </p:cNvSpPr>
          <p:nvPr>
            <p:ph type="title"/>
          </p:nvPr>
        </p:nvSpPr>
        <p:spPr>
          <a:xfrm>
            <a:off x="888642" y="404813"/>
            <a:ext cx="9779358" cy="1143000"/>
          </a:xfrm>
        </p:spPr>
        <p:txBody>
          <a:bodyPr>
            <a:normAutofit/>
          </a:bodyPr>
          <a:lstStyle/>
          <a:p>
            <a:r>
              <a:rPr lang="ru-RU" altLang="ru-RU" sz="2200" b="1" dirty="0"/>
              <a:t>Экономическая </a:t>
            </a:r>
            <a:r>
              <a:rPr lang="ru-RU" altLang="ru-RU" sz="2200" b="1" dirty="0" smtClean="0"/>
              <a:t>наука</a:t>
            </a:r>
            <a:r>
              <a:rPr lang="ru-RU" altLang="ru-RU" sz="2200" dirty="0" smtClean="0"/>
              <a:t> </a:t>
            </a:r>
            <a:r>
              <a:rPr lang="ru-RU" altLang="ru-RU" sz="2200" dirty="0"/>
              <a:t>использует различные формы и способы познания, которые образуют методологию, включающую в себя методы изучения хозяйственной жизни. Они  разделяются на:</a:t>
            </a:r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888642" y="1725770"/>
            <a:ext cx="5152801" cy="3720072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ru-RU" altLang="ru-RU" sz="2400" i="1" u="sng" dirty="0"/>
              <a:t>Общенаучные методы</a:t>
            </a:r>
            <a:r>
              <a:rPr lang="ru-RU" altLang="ru-RU" sz="2400" u="sng" dirty="0"/>
              <a:t> </a:t>
            </a:r>
            <a:r>
              <a:rPr lang="ru-RU" altLang="ru-RU" sz="2400" dirty="0"/>
              <a:t>это диалектико-материалистические принципы, согласно которым, все экономические процессы противоречивы и находятся в постоянном развитии.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altLang="ru-RU" sz="2400" dirty="0"/>
              <a:t>Логический метод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altLang="ru-RU" sz="2400" dirty="0"/>
              <a:t>Исторический метод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6383339" y="1557338"/>
            <a:ext cx="5246284" cy="4895850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ru-RU" altLang="ru-RU" sz="2400" u="sng" dirty="0"/>
              <a:t>Ч</a:t>
            </a:r>
            <a:r>
              <a:rPr lang="ru-RU" altLang="ru-RU" sz="2400" i="1" u="sng" dirty="0"/>
              <a:t>астные методы</a:t>
            </a:r>
            <a:r>
              <a:rPr lang="ru-RU" altLang="ru-RU" sz="2400" u="sng" dirty="0"/>
              <a:t>:</a:t>
            </a:r>
            <a:r>
              <a:rPr lang="ru-RU" altLang="ru-RU" sz="2400" dirty="0"/>
              <a:t>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altLang="ru-RU" sz="2400" dirty="0"/>
              <a:t>Наблюдение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altLang="ru-RU" sz="2400" dirty="0"/>
              <a:t>Метод анализа-синтеза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altLang="ru-RU" sz="2400" dirty="0"/>
              <a:t>Индукции-дедукции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altLang="ru-RU" sz="2400" dirty="0"/>
              <a:t>Конструирование систем, законов и категорий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altLang="ru-RU" sz="2400" dirty="0"/>
              <a:t>Эксперимент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altLang="ru-RU" sz="2400" dirty="0"/>
              <a:t>Моделирование.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altLang="ru-RU" sz="2400" dirty="0"/>
              <a:t>Графический </a:t>
            </a:r>
          </a:p>
        </p:txBody>
      </p:sp>
    </p:spTree>
    <p:extLst>
      <p:ext uri="{BB962C8B-B14F-4D97-AF65-F5344CB8AC3E}">
        <p14:creationId xmlns:p14="http://schemas.microsoft.com/office/powerpoint/2010/main" val="3247541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5497" y="274749"/>
            <a:ext cx="10131425" cy="1456267"/>
          </a:xfrm>
        </p:spPr>
        <p:txBody>
          <a:bodyPr>
            <a:normAutofit fontScale="90000"/>
          </a:bodyPr>
          <a:lstStyle/>
          <a:p>
            <a:r>
              <a:rPr lang="ru-RU" dirty="0"/>
              <a:t>Отраслевая организация народного хозяйства предопределяет существование таких экономических наук, как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2434107"/>
            <a:ext cx="10905185" cy="3975279"/>
          </a:xfrm>
        </p:spPr>
        <p:txBody>
          <a:bodyPr>
            <a:noAutofit/>
          </a:bodyPr>
          <a:lstStyle/>
          <a:p>
            <a:pPr lvl="0"/>
            <a:r>
              <a:rPr lang="ru-RU" sz="3200" dirty="0" smtClean="0"/>
              <a:t>экономика </a:t>
            </a:r>
            <a:r>
              <a:rPr lang="ru-RU" sz="3200" dirty="0"/>
              <a:t>промышленности;</a:t>
            </a:r>
          </a:p>
          <a:p>
            <a:pPr lvl="0"/>
            <a:r>
              <a:rPr lang="ru-RU" sz="3200" dirty="0"/>
              <a:t>экономика сельского хозяйства;</a:t>
            </a:r>
          </a:p>
          <a:p>
            <a:pPr lvl="0"/>
            <a:r>
              <a:rPr lang="ru-RU" sz="3200" dirty="0"/>
              <a:t>экономика транспорта;</a:t>
            </a:r>
          </a:p>
          <a:p>
            <a:pPr lvl="0"/>
            <a:r>
              <a:rPr lang="ru-RU" sz="3200" dirty="0"/>
              <a:t>экономика строительства.</a:t>
            </a:r>
          </a:p>
          <a:p>
            <a:pPr marL="0" indent="0">
              <a:buNone/>
            </a:pPr>
            <a:endParaRPr lang="ru-RU" sz="3200" dirty="0" smtClean="0"/>
          </a:p>
          <a:p>
            <a:pPr marL="0" indent="0">
              <a:buNone/>
            </a:pPr>
            <a:r>
              <a:rPr lang="ru-RU" sz="3200" dirty="0" smtClean="0"/>
              <a:t>Особое </a:t>
            </a:r>
            <a:r>
              <a:rPr lang="ru-RU" sz="3200" dirty="0"/>
              <a:t>место в этом ряду занимает «экономика природопользования», поскольку экологические процессы имеют межотраслевой характер.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2144182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8034" y="313387"/>
            <a:ext cx="11332380" cy="832834"/>
          </a:xfrm>
        </p:spPr>
        <p:txBody>
          <a:bodyPr>
            <a:normAutofit/>
          </a:bodyPr>
          <a:lstStyle/>
          <a:p>
            <a:r>
              <a:rPr lang="ru-RU" sz="3200" dirty="0"/>
              <a:t>К функциональным экономическим наукам относятся: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8034" y="1262130"/>
            <a:ext cx="10984651" cy="5595870"/>
          </a:xfrm>
        </p:spPr>
        <p:txBody>
          <a:bodyPr>
            <a:normAutofit/>
          </a:bodyPr>
          <a:lstStyle/>
          <a:p>
            <a:pPr lvl="0"/>
            <a:r>
              <a:rPr lang="ru-RU" sz="2800" dirty="0" smtClean="0"/>
              <a:t>экономическая </a:t>
            </a:r>
            <a:r>
              <a:rPr lang="ru-RU" sz="2800" dirty="0"/>
              <a:t>кибернетика;</a:t>
            </a:r>
          </a:p>
          <a:p>
            <a:pPr lvl="0"/>
            <a:r>
              <a:rPr lang="ru-RU" sz="2800" dirty="0"/>
              <a:t>бухгалтерский учет;</a:t>
            </a:r>
          </a:p>
          <a:p>
            <a:pPr lvl="0"/>
            <a:r>
              <a:rPr lang="ru-RU" sz="2800" dirty="0"/>
              <a:t>финансы и кредит;</a:t>
            </a:r>
          </a:p>
          <a:p>
            <a:pPr lvl="0"/>
            <a:r>
              <a:rPr lang="ru-RU" sz="2800" dirty="0"/>
              <a:t>маркетинг;</a:t>
            </a:r>
          </a:p>
          <a:p>
            <a:pPr lvl="0"/>
            <a:r>
              <a:rPr lang="ru-RU" sz="2800" dirty="0"/>
              <a:t>менеджмент;</a:t>
            </a:r>
          </a:p>
          <a:p>
            <a:pPr lvl="0"/>
            <a:r>
              <a:rPr lang="ru-RU" sz="2800" dirty="0"/>
              <a:t>экономическая статистика.</a:t>
            </a:r>
          </a:p>
          <a:p>
            <a:pPr marL="0" indent="0">
              <a:buNone/>
            </a:pPr>
            <a:endParaRPr lang="ru-RU" sz="2800" dirty="0" smtClean="0"/>
          </a:p>
          <a:p>
            <a:pPr marL="0" indent="0">
              <a:buNone/>
            </a:pPr>
            <a:r>
              <a:rPr lang="ru-RU" sz="2800" dirty="0" smtClean="0"/>
              <a:t>В </a:t>
            </a:r>
            <a:r>
              <a:rPr lang="ru-RU" sz="2800" dirty="0"/>
              <a:t>ряде стран с большой территорией имеются регионы с особыми и иногда весьма различными условиями экономического развития. Это вызывает потребность в региональной экономике как особой науке.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40077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95" y="308139"/>
            <a:ext cx="10686244" cy="1456267"/>
          </a:xfrm>
        </p:spPr>
        <p:txBody>
          <a:bodyPr>
            <a:normAutofit/>
          </a:bodyPr>
          <a:lstStyle/>
          <a:p>
            <a:r>
              <a:rPr lang="ru-RU" sz="2800" dirty="0"/>
              <a:t>Общая экономическая теория и частные экономические науки неразрывно связаны друг с другом.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1" y="1764406"/>
            <a:ext cx="11317309" cy="5093594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Теория </a:t>
            </a:r>
            <a:r>
              <a:rPr lang="ru-RU" sz="3200" dirty="0"/>
              <a:t>обеспечивает частные науки принципами, которые воплощают точку зрения экономики в целом и используются в качестве средства познания тех или иных сторон экономической действительности. </a:t>
            </a:r>
            <a:endParaRPr lang="ru-RU" sz="3200" dirty="0" smtClean="0"/>
          </a:p>
          <a:p>
            <a:r>
              <a:rPr lang="ru-RU" sz="3200" dirty="0" smtClean="0"/>
              <a:t>В </a:t>
            </a:r>
            <a:r>
              <a:rPr lang="ru-RU" sz="3200" dirty="0"/>
              <a:t>свою очередь, знания, добытые частными науками, служат для экономической теории материалом новых принципиальных обобщений</a:t>
            </a:r>
            <a:r>
              <a:rPr lang="ru-RU" sz="3200" dirty="0" smtClean="0"/>
              <a:t>.</a:t>
            </a:r>
          </a:p>
          <a:p>
            <a:pPr marL="0" indent="0">
              <a:buNone/>
            </a:pPr>
            <a:r>
              <a:rPr lang="ru-RU" sz="2400" dirty="0"/>
              <a:t/>
            </a:r>
            <a:br>
              <a:rPr lang="ru-RU" sz="2400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98143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767" y="197476"/>
            <a:ext cx="11008216" cy="2301025"/>
          </a:xfrm>
        </p:spPr>
        <p:txBody>
          <a:bodyPr>
            <a:noAutofit/>
          </a:bodyPr>
          <a:lstStyle/>
          <a:p>
            <a:r>
              <a:rPr lang="ru-RU" sz="2800" cap="none" dirty="0" smtClean="0">
                <a:latin typeface="+mn-lt"/>
              </a:rPr>
              <a:t>Вопрос о функциях экономической теории – это вопрос о ее непосредственной применимости, как и любая другая отрасль научного знания, экономическая теория направлена на познание реальных экономических процессов, то есть на раскрытие законов развития экономики, она изучает экономику в целом.</a:t>
            </a:r>
            <a:endParaRPr lang="ru-RU" sz="2800" cap="none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75953" y="3419341"/>
            <a:ext cx="11240036" cy="34386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Поэтому </a:t>
            </a:r>
            <a:r>
              <a:rPr lang="ru-RU" sz="2800" dirty="0"/>
              <a:t>экономическая теория не раскрывает секретов о способах получения крупных доходов, достижении делового успеха, приемах домашнего счетоводства. </a:t>
            </a:r>
          </a:p>
          <a:p>
            <a:pPr marL="0" indent="0">
              <a:buNone/>
            </a:pPr>
            <a:r>
              <a:rPr lang="ru-RU" sz="2800" dirty="0"/>
              <a:t>Тем не менее, знание экономических основ общества является важным элементом его высокого образовательного и культурного уровня, непременным условием проведения эффективной экономической политики. В этом ее </a:t>
            </a: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познавательная функция</a:t>
            </a:r>
            <a:r>
              <a:rPr lang="ru-RU" sz="2800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54582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724881" cy="1456267"/>
          </a:xfrm>
        </p:spPr>
        <p:txBody>
          <a:bodyPr>
            <a:normAutofit fontScale="90000"/>
          </a:bodyPr>
          <a:lstStyle/>
          <a:p>
            <a:r>
              <a:rPr lang="ru-RU" sz="3100" dirty="0"/>
              <a:t>Экономическая теория не есть набор готовых правил, рекомендаций, которые люди применяют во всех случаях жизни, сталкиваясь с экономическими проблемами</a:t>
            </a:r>
            <a:r>
              <a:rPr lang="ru-RU" dirty="0"/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1" y="2142067"/>
            <a:ext cx="11021095" cy="4715933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Скорее </a:t>
            </a:r>
            <a:r>
              <a:rPr lang="ru-RU" sz="2800" dirty="0"/>
              <a:t>всего, она является методом, ориентирующим знанием о соответствующем предмете (</a:t>
            </a: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методологическая функция</a:t>
            </a:r>
            <a:r>
              <a:rPr lang="ru-RU" sz="2800" dirty="0"/>
              <a:t>). </a:t>
            </a:r>
            <a:endParaRPr lang="ru-RU" sz="2800" dirty="0" smtClean="0"/>
          </a:p>
          <a:p>
            <a:r>
              <a:rPr lang="ru-RU" sz="2800" dirty="0" smtClean="0"/>
              <a:t>Экономическая </a:t>
            </a:r>
            <a:r>
              <a:rPr lang="ru-RU" sz="2800" dirty="0"/>
              <a:t>теория всегда используется для выработки практической экономической политики. Экономические исследования необходимы для создания различных программ, которые направлены на осуществление проводимой экономической политики, выявление основных тенденций в развитии экономики страны, разработку стратегических экономических прогнозов (</a:t>
            </a: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практическая функция</a:t>
            </a:r>
            <a:r>
              <a:rPr lang="ru-RU" sz="2800" dirty="0"/>
              <a:t>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9526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5801" y="609601"/>
            <a:ext cx="11033974" cy="5057103"/>
          </a:xfrm>
        </p:spPr>
        <p:txBody>
          <a:bodyPr>
            <a:normAutofit/>
          </a:bodyPr>
          <a:lstStyle/>
          <a:p>
            <a:r>
              <a:rPr lang="ru-RU" sz="3600" dirty="0"/>
              <a:t>Обобщая эти определения, можно считать, что</a:t>
            </a:r>
            <a:r>
              <a:rPr lang="ru-RU" sz="3600"/>
              <a:t> </a:t>
            </a:r>
            <a:r>
              <a:rPr lang="ru-RU" sz="3600" smtClean="0"/>
              <a:t/>
            </a:r>
            <a:br>
              <a:rPr lang="ru-RU" sz="3600" smtClean="0"/>
            </a:br>
            <a:r>
              <a:rPr lang="ru-RU" sz="3600"/>
              <a:t/>
            </a:r>
            <a:br>
              <a:rPr lang="ru-RU" sz="3600"/>
            </a:br>
            <a:r>
              <a:rPr lang="ru-RU" sz="3600" b="1" i="1" smtClean="0"/>
              <a:t>экономическая </a:t>
            </a:r>
            <a:r>
              <a:rPr lang="ru-RU" sz="3600" b="1" i="1" dirty="0"/>
              <a:t>теория изучает взаимодействие людей в процессе поиска эффективных путей использования ограниченных производственных ресурсов в целях удовлетворения материальных потребностей общества</a:t>
            </a:r>
            <a:r>
              <a:rPr lang="ru-RU" sz="3600" b="1" i="1" dirty="0" smtClean="0"/>
              <a:t>.</a:t>
            </a:r>
            <a:endParaRPr lang="ru-RU" sz="3600" b="1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685800" y="5666704"/>
            <a:ext cx="10131428" cy="12449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39911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95083" y="528033"/>
            <a:ext cx="11056511" cy="1755701"/>
          </a:xfrm>
        </p:spPr>
        <p:txBody>
          <a:bodyPr>
            <a:normAutofit/>
          </a:bodyPr>
          <a:lstStyle/>
          <a:p>
            <a:r>
              <a:rPr lang="ru-RU" sz="2800" cap="none" dirty="0" smtClean="0"/>
              <a:t>К </a:t>
            </a:r>
            <a:r>
              <a:rPr lang="ru-RU" b="1" cap="none" dirty="0" smtClean="0"/>
              <a:t>ЭКОНОМИКЕ</a:t>
            </a:r>
            <a:r>
              <a:rPr lang="ru-RU" b="1" cap="none" dirty="0" smtClean="0">
                <a:solidFill>
                  <a:schemeClr val="accent2">
                    <a:lumMod val="75000"/>
                  </a:schemeClr>
                </a:solidFill>
              </a:rPr>
              <a:t> </a:t>
            </a:r>
            <a:r>
              <a:rPr lang="ru-RU" sz="2800" cap="none" dirty="0" smtClean="0"/>
              <a:t>ПРИНЯТО ОТНОСИТЬ ВСЕ ТО, ЧТО СОЗДАНО, СОЗДАЕТСЯ И ИСПОЛЬЗУЕТСЯ ЛЮДЬМИ ДЛЯ ОБЕСПЕЧЕНИЯ ЖИЗНИ, ПОЛУЧЕНИЯ СРЕДСТВ СУЩЕСТВОВАНИЯ.</a:t>
            </a:r>
            <a:endParaRPr lang="ru-RU" sz="2800" cap="none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956257" y="2670101"/>
            <a:ext cx="10131425" cy="3649133"/>
          </a:xfrm>
        </p:spPr>
        <p:txBody>
          <a:bodyPr>
            <a:noAutofit/>
          </a:bodyPr>
          <a:lstStyle/>
          <a:p>
            <a:r>
              <a:rPr lang="ru-RU" sz="2800" dirty="0" smtClean="0"/>
              <a:t>Экономика – это хозяйство</a:t>
            </a:r>
            <a:r>
              <a:rPr lang="ru-RU" sz="2800" dirty="0"/>
              <a:t>, необходимое, чтобы добывать, творить </a:t>
            </a:r>
            <a:r>
              <a:rPr lang="ru-RU" sz="2800" b="1" dirty="0"/>
              <a:t>средства существования</a:t>
            </a:r>
            <a:r>
              <a:rPr lang="ru-RU" sz="2800" dirty="0"/>
              <a:t> и поддерживать необходимые людям условия существования. </a:t>
            </a:r>
            <a:endParaRPr lang="ru-RU" sz="2800" dirty="0" smtClean="0"/>
          </a:p>
          <a:p>
            <a:r>
              <a:rPr lang="ru-RU" sz="2800" dirty="0" smtClean="0"/>
              <a:t>Но </a:t>
            </a:r>
            <a:r>
              <a:rPr lang="ru-RU" sz="2800" dirty="0"/>
              <a:t>экономика – это не только вещи, предметы, которые мы создаем и используем. Это еще и процессы их производства и применения</a:t>
            </a:r>
            <a:r>
              <a:rPr lang="ru-RU" sz="2800" dirty="0" smtClean="0"/>
              <a:t>.</a:t>
            </a:r>
          </a:p>
          <a:p>
            <a:r>
              <a:rPr lang="ru-RU" sz="2800" dirty="0" smtClean="0"/>
              <a:t> </a:t>
            </a:r>
            <a:r>
              <a:rPr lang="ru-RU" sz="2800" dirty="0"/>
              <a:t>И, вдобавок, отношения между людьми, возникающие, имеющие место при создании, распределении, получении, использовании </a:t>
            </a:r>
            <a:r>
              <a:rPr lang="ru-RU" sz="2800" dirty="0" smtClean="0"/>
              <a:t>благ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3578805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1255" y="685800"/>
            <a:ext cx="11137004" cy="1456267"/>
          </a:xfrm>
        </p:spPr>
        <p:txBody>
          <a:bodyPr>
            <a:normAutofit fontScale="90000"/>
          </a:bodyPr>
          <a:lstStyle/>
          <a:p>
            <a:r>
              <a:rPr lang="ru-RU" i="1" dirty="0"/>
              <a:t>Экономика</a:t>
            </a:r>
            <a:r>
              <a:rPr lang="ru-RU" dirty="0"/>
              <a:t> – это особый мир и быть вне экономики невозможно. Экономические отношения пронизывают жизнь каждого человека.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800" dirty="0"/>
              <a:t>Таким образом</a:t>
            </a: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экономика </a:t>
            </a:r>
            <a:r>
              <a:rPr lang="ru-RU" sz="2800" dirty="0"/>
              <a:t>– это, </a:t>
            </a:r>
            <a:endParaRPr lang="ru-RU" sz="2800" dirty="0" smtClean="0"/>
          </a:p>
          <a:p>
            <a:r>
              <a:rPr lang="ru-RU" sz="2800" dirty="0" smtClean="0"/>
              <a:t>во-первых</a:t>
            </a:r>
            <a:r>
              <a:rPr lang="ru-RU" sz="2800" dirty="0"/>
              <a:t>, способ организации деятельности людей, направленной на создание благ, необходимых для потребления; </a:t>
            </a:r>
            <a:endParaRPr lang="ru-RU" sz="2800" dirty="0" smtClean="0"/>
          </a:p>
          <a:p>
            <a:r>
              <a:rPr lang="ru-RU" sz="2800" dirty="0" smtClean="0"/>
              <a:t>во-вторых</a:t>
            </a:r>
            <a:r>
              <a:rPr lang="ru-RU" sz="2800" dirty="0"/>
              <a:t>, наука, которая исследует, как люди используют имеющиеся ограниченные ресурсы для удовлетворения своих неограниченных потребностей в жизненных благах.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93326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982458" cy="1456267"/>
          </a:xfrm>
        </p:spPr>
        <p:txBody>
          <a:bodyPr>
            <a:normAutofit fontScale="90000"/>
          </a:bodyPr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Экономика </a:t>
            </a:r>
            <a:r>
              <a:rPr lang="ru-RU" dirty="0"/>
              <a:t>выступает как определенная система, как нечто целое, объединяющее родственные по содержанию элементы, которые взаимодействуют между собой.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68381" y="2695859"/>
            <a:ext cx="10131425" cy="3649133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Экономическая </a:t>
            </a:r>
            <a:r>
              <a:rPr lang="ru-RU" sz="2800" dirty="0"/>
              <a:t>система представляет собой целостную совокупность взаимосвязанных между собой отношений. </a:t>
            </a:r>
            <a:endParaRPr lang="ru-RU" sz="2800" dirty="0" smtClean="0"/>
          </a:p>
          <a:p>
            <a:r>
              <a:rPr lang="ru-RU" sz="2800" dirty="0" smtClean="0"/>
              <a:t>Любое </a:t>
            </a:r>
            <a:r>
              <a:rPr lang="ru-RU" sz="2800" dirty="0"/>
              <a:t>хозяйство независимо от его размеров предполагает трудовую деятельность человека, которая отличается от действия животных, стремящихся приобрести необходимые для себя жизненные блага.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98181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Особенности человеческой деятельности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1" y="2142067"/>
            <a:ext cx="10131425" cy="4715933"/>
          </a:xfrm>
        </p:spPr>
        <p:txBody>
          <a:bodyPr>
            <a:normAutofit lnSpcReduction="10000"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ru-RU" sz="2800" dirty="0"/>
              <a:t>Деятельность  человека сознательна, </a:t>
            </a:r>
            <a:r>
              <a:rPr lang="ru-RU" sz="2800" dirty="0" err="1"/>
              <a:t>целеустремленна</a:t>
            </a:r>
            <a:r>
              <a:rPr lang="ru-RU" sz="2800" dirty="0"/>
              <a:t>, она заранее проектируется и организуется. Действия животных инстинктивны.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2800" dirty="0"/>
              <a:t>В процессе труда человек использует и совершенствует средства труда: инструмент, станки, машины, что не характерно для животного. Человек сознательно выбирает предмет труда – сырье, материалы, используя которые, создает необходимые блага.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2800" dirty="0"/>
              <a:t>Труд человека носит общественный характер, а действия животных во многом индивидуальны. В самом процессе труда человек связан с другими людьми.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54835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1059731" cy="1456267"/>
          </a:xfrm>
        </p:spPr>
        <p:txBody>
          <a:bodyPr>
            <a:normAutofit fontScale="90000"/>
          </a:bodyPr>
          <a:lstStyle/>
          <a:p>
            <a:r>
              <a:rPr lang="ru-RU" dirty="0"/>
              <a:t>Экономические отношения, возникающие в ходе трудовой деятельности, многообразны, и поэтому встает проблема определения их структуры.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2" y="2644343"/>
            <a:ext cx="10762490" cy="364913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/>
              <a:t>В</a:t>
            </a:r>
            <a:r>
              <a:rPr lang="ru-RU" sz="2800" dirty="0" smtClean="0"/>
              <a:t>ыделяют </a:t>
            </a:r>
            <a:r>
              <a:rPr lang="ru-RU" sz="2800" dirty="0"/>
              <a:t>структуры, которые отражают социально-экономическую сторону производства. </a:t>
            </a:r>
            <a:endParaRPr lang="ru-RU" sz="2800" dirty="0" smtClean="0"/>
          </a:p>
          <a:p>
            <a:r>
              <a:rPr lang="ru-RU" sz="2800" dirty="0" smtClean="0"/>
              <a:t>Это </a:t>
            </a:r>
            <a:r>
              <a:rPr lang="ru-RU" sz="2800" dirty="0"/>
              <a:t>прежде всего отношение собственности и вытекающие отсюда отношения, связанные с производством, распределением, обменом и потреблением произведенных благ, положением работника, характером его взаимоотношений между предпринимателем и наемным рабочим.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91269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1972" y="107324"/>
            <a:ext cx="11500833" cy="1456267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Кроме </a:t>
            </a:r>
            <a:r>
              <a:rPr lang="ru-RU" sz="2400" dirty="0"/>
              <a:t>этого, существуют структуры организационно-экономических и управленческих отношений, которые наиболее</a:t>
            </a:r>
            <a:r>
              <a:rPr lang="ru-RU" sz="2800" dirty="0"/>
              <a:t> </a:t>
            </a:r>
            <a:r>
              <a:rPr lang="ru-RU" sz="2400" dirty="0"/>
              <a:t>близки к производительным силам.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1396166"/>
            <a:ext cx="11137005" cy="529440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200" b="1" i="1" dirty="0" smtClean="0"/>
              <a:t>Организационно-экономические </a:t>
            </a:r>
            <a:r>
              <a:rPr lang="ru-RU" sz="2200" b="1" i="1" dirty="0"/>
              <a:t>отношения вызваны общественным разделением труда. </a:t>
            </a:r>
            <a:endParaRPr lang="ru-RU" sz="2200" b="1" i="1" dirty="0" smtClean="0"/>
          </a:p>
          <a:p>
            <a:r>
              <a:rPr lang="ru-RU" sz="2200" dirty="0" smtClean="0"/>
              <a:t>Так </a:t>
            </a:r>
            <a:r>
              <a:rPr lang="ru-RU" sz="2200" dirty="0"/>
              <a:t>общее разделение труда предусматривает выделение крупных отраслей народного хозяйства – промышленность, сельское хозяйство. </a:t>
            </a:r>
            <a:endParaRPr lang="ru-RU" sz="2200" dirty="0" smtClean="0"/>
          </a:p>
          <a:p>
            <a:r>
              <a:rPr lang="ru-RU" sz="2200" dirty="0" smtClean="0"/>
              <a:t>Частное </a:t>
            </a:r>
            <a:r>
              <a:rPr lang="ru-RU" sz="2200" dirty="0"/>
              <a:t>разделение труда - это выделение в рамках этих крупных отраслей отдельных отраслей – сельскохозяйственное, дорожное машиностроение.  </a:t>
            </a:r>
            <a:endParaRPr lang="ru-RU" sz="2200" dirty="0" smtClean="0"/>
          </a:p>
          <a:p>
            <a:r>
              <a:rPr lang="ru-RU" sz="2200" dirty="0" smtClean="0"/>
              <a:t>Единичное </a:t>
            </a:r>
            <a:r>
              <a:rPr lang="ru-RU" sz="2200" dirty="0"/>
              <a:t>разделение труда предполагает развитие специализации – предметная, детальная, узловая, технологическая. Узкая специализация фирм создает предпосылки для высокой производительности труда и повышения качества продукции.</a:t>
            </a:r>
            <a:br>
              <a:rPr lang="ru-RU" sz="2200" dirty="0"/>
            </a:br>
            <a:endParaRPr lang="ru-RU" sz="2200" dirty="0" smtClean="0"/>
          </a:p>
          <a:p>
            <a:pPr marL="0" indent="0">
              <a:buNone/>
            </a:pPr>
            <a:r>
              <a:rPr lang="ru-RU" sz="2200" b="1" i="1" dirty="0" smtClean="0"/>
              <a:t>Управленческие </a:t>
            </a:r>
            <a:r>
              <a:rPr lang="ru-RU" sz="2200" b="1" i="1" dirty="0"/>
              <a:t>отношения</a:t>
            </a:r>
            <a:r>
              <a:rPr lang="ru-RU" sz="2200" dirty="0"/>
              <a:t> – это отношения между управляющим субъектом (органы управления, руководители всех уровней) и управляемым субъектом (коллектива предприятий и организаций). Эти отношения возникают по вертикали и горизонтали</a:t>
            </a:r>
            <a:r>
              <a:rPr lang="ru-RU" sz="2200" dirty="0" smtClean="0"/>
              <a:t>.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16245799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296214"/>
            <a:ext cx="11046853" cy="811369"/>
          </a:xfrm>
        </p:spPr>
        <p:txBody>
          <a:bodyPr>
            <a:normAutofit fontScale="90000"/>
          </a:bodyPr>
          <a:lstStyle/>
          <a:p>
            <a:r>
              <a:rPr lang="ru-RU" dirty="0"/>
              <a:t>Экономические отношения имеют своих субъектов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43755" y="1152659"/>
            <a:ext cx="10930943" cy="5705341"/>
          </a:xfrm>
        </p:spPr>
        <p:txBody>
          <a:bodyPr>
            <a:normAutofit fontScale="92500" lnSpcReduction="10000"/>
          </a:bodyPr>
          <a:lstStyle/>
          <a:p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Домохозяйство</a:t>
            </a:r>
            <a:r>
              <a:rPr lang="ru-RU" sz="2800" b="1" dirty="0"/>
              <a:t> </a:t>
            </a:r>
            <a:r>
              <a:rPr lang="ru-RU" sz="2800" dirty="0"/>
              <a:t>– это экономическая единица в составе одного или нескольких лиц, которая самостоятельно принимает решения; является собственником либо фактором производства; стремится к максимальному удовлетворению своих потребностей, и максимизации полезности в рамках имеющихся ресурсов. К домохозяйствам относят всех потребителей, наемных работников, владельцев крупных и мелких капиталов, земли, средств производства.</a:t>
            </a:r>
          </a:p>
          <a:p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Фирма</a:t>
            </a:r>
            <a:r>
              <a:rPr lang="ru-RU" sz="2800" dirty="0"/>
              <a:t> – это экономическая единица, которая самостоятельно принимает решения; стремится к максимизации прибыли; использует факторы производства для изготовления и продажи продукции другим фирмам, домохозяйствам и государствам.</a:t>
            </a:r>
          </a:p>
          <a:p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Государство</a:t>
            </a:r>
            <a:r>
              <a:rPr lang="ru-RU" sz="2800" dirty="0"/>
              <a:t> – все правительственные учреждения, имеющие юридическую и политическую власть для осуществления в случае необходимости контроля над хозяйственными субъектами.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95305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Экономика – это особая сфера общественной жизни.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1" y="2142067"/>
            <a:ext cx="10815033" cy="4593584"/>
          </a:xfrm>
        </p:spPr>
        <p:txBody>
          <a:bodyPr>
            <a:normAutofit fontScale="92500"/>
          </a:bodyPr>
          <a:lstStyle/>
          <a:p>
            <a:r>
              <a:rPr lang="ru-RU" sz="2800" dirty="0" smtClean="0"/>
              <a:t>Она </a:t>
            </a:r>
            <a:r>
              <a:rPr lang="ru-RU" sz="2800" dirty="0"/>
              <a:t>функционирует и развивается по собственным законам, отличным от тех, которые реализуют другие формы общественной деятельности – политика, право, культура. </a:t>
            </a:r>
            <a:endParaRPr lang="ru-RU" sz="2800" dirty="0" smtClean="0"/>
          </a:p>
          <a:p>
            <a:r>
              <a:rPr lang="ru-RU" sz="2800" dirty="0" smtClean="0"/>
              <a:t>Экономика </a:t>
            </a:r>
            <a:r>
              <a:rPr lang="ru-RU" sz="2800" dirty="0"/>
              <a:t>не является сферой приложения сил только профессиональных экономистов, - в ней участвуют все члены общества. </a:t>
            </a:r>
            <a:endParaRPr lang="ru-RU" sz="2800" dirty="0" smtClean="0"/>
          </a:p>
          <a:p>
            <a:r>
              <a:rPr lang="ru-RU" sz="2800" dirty="0" smtClean="0"/>
              <a:t>Главное </a:t>
            </a:r>
            <a:r>
              <a:rPr lang="ru-RU" sz="2800" dirty="0"/>
              <a:t>назначение экономики состоит в создании богатства, способного удовлетворять материальные потребности людей. </a:t>
            </a:r>
            <a:endParaRPr lang="ru-RU" sz="2800" dirty="0" smtClean="0"/>
          </a:p>
          <a:p>
            <a:r>
              <a:rPr lang="ru-RU" sz="2800" dirty="0" smtClean="0"/>
              <a:t>Чтобы </a:t>
            </a:r>
            <a:r>
              <a:rPr lang="ru-RU" sz="2800" dirty="0"/>
              <a:t>создать такое богатство, люди используют имеющиеся у них для этого возможности (ресурсы). При этом они вступают во взаимодействия друг с другом.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394862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ебеса">
  <a:themeElements>
    <a:clrScheme name="Небеса">
      <a:dk1>
        <a:sysClr val="windowText" lastClr="000000"/>
      </a:dk1>
      <a:lt1>
        <a:sysClr val="window" lastClr="FFFFFF"/>
      </a:lt1>
      <a:dk2>
        <a:srgbClr val="3F296A"/>
      </a:dk2>
      <a:lt2>
        <a:srgbClr val="EBEBEB"/>
      </a:lt2>
      <a:accent1>
        <a:srgbClr val="E84574"/>
      </a:accent1>
      <a:accent2>
        <a:srgbClr val="798FF2"/>
      </a:accent2>
      <a:accent3>
        <a:srgbClr val="95C369"/>
      </a:accent3>
      <a:accent4>
        <a:srgbClr val="EE875A"/>
      </a:accent4>
      <a:accent5>
        <a:srgbClr val="C363E8"/>
      </a:accent5>
      <a:accent6>
        <a:srgbClr val="6AADC8"/>
      </a:accent6>
      <a:hlink>
        <a:srgbClr val="FE80C7"/>
      </a:hlink>
      <a:folHlink>
        <a:srgbClr val="FBA3EC"/>
      </a:folHlink>
    </a:clrScheme>
    <a:fontScheme name="Небеса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Небеса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61DDDE80-2DFA-4F2A-B66F-72059846BD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Небесный</Template>
  <TotalTime>43</TotalTime>
  <Words>871</Words>
  <Application>Microsoft Office PowerPoint</Application>
  <PresentationFormat>Широкоэкранный</PresentationFormat>
  <Paragraphs>83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Wingdings</vt:lpstr>
      <vt:lpstr>Небеса</vt:lpstr>
      <vt:lpstr>Основы экономики </vt:lpstr>
      <vt:lpstr>К ЭКОНОМИКЕ ПРИНЯТО ОТНОСИТЬ ВСЕ ТО, ЧТО СОЗДАНО, СОЗДАЕТСЯ И ИСПОЛЬЗУЕТСЯ ЛЮДЬМИ ДЛЯ ОБЕСПЕЧЕНИЯ ЖИЗНИ, ПОЛУЧЕНИЯ СРЕДСТВ СУЩЕСТВОВАНИЯ.</vt:lpstr>
      <vt:lpstr>Экономика – это особый мир и быть вне экономики невозможно. Экономические отношения пронизывают жизнь каждого человека. </vt:lpstr>
      <vt:lpstr>Экономика выступает как определенная система, как нечто целое, объединяющее родственные по содержанию элементы, которые взаимодействуют между собой.</vt:lpstr>
      <vt:lpstr>Особенности человеческой деятельности</vt:lpstr>
      <vt:lpstr>Экономические отношения, возникающие в ходе трудовой деятельности, многообразны, и поэтому встает проблема определения их структуры.</vt:lpstr>
      <vt:lpstr>Кроме этого, существуют структуры организационно-экономических и управленческих отношений, которые наиболее близки к производительным силам.</vt:lpstr>
      <vt:lpstr>Экономические отношения имеют своих субъектов.</vt:lpstr>
      <vt:lpstr>Экономика – это особая сфера общественной жизни.</vt:lpstr>
      <vt:lpstr>Во всех социальных науках определение их предмета составляет сложную проблему. Не представляет исключения и экономическая наука, ее определяют как науку: </vt:lpstr>
      <vt:lpstr>Экономическая наука имеет сложную структуру.</vt:lpstr>
      <vt:lpstr>Экономическая наука использует различные формы и способы познания, которые образуют методологию, включающую в себя методы изучения хозяйственной жизни. Они  разделяются на:</vt:lpstr>
      <vt:lpstr>Отраслевая организация народного хозяйства предопределяет существование таких экономических наук, как:</vt:lpstr>
      <vt:lpstr>К функциональным экономическим наукам относятся:</vt:lpstr>
      <vt:lpstr>Общая экономическая теория и частные экономические науки неразрывно связаны друг с другом.</vt:lpstr>
      <vt:lpstr>Вопрос о функциях экономической теории – это вопрос о ее непосредственной применимости, как и любая другая отрасль научного знания, экономическая теория направлена на познание реальных экономических процессов, то есть на раскрытие законов развития экономики, она изучает экономику в целом.</vt:lpstr>
      <vt:lpstr>Экономическая теория не есть набор готовых правил, рекомендаций, которые люди применяют во всех случаях жизни, сталкиваясь с экономическими проблемами.</vt:lpstr>
      <vt:lpstr>Обобщая эти определения, можно считать, что   экономическая теория изучает взаимодействие людей в процессе поиска эффективных путей использования ограниченных производственных ресурсов в целях удовлетворения материальных потребностей общества.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Основы экономики </dc:title>
  <dc:creator>Ольга Гетман</dc:creator>
  <cp:lastModifiedBy>Ольга Гетман</cp:lastModifiedBy>
  <cp:revision>11</cp:revision>
  <dcterms:created xsi:type="dcterms:W3CDTF">2015-09-18T15:34:03Z</dcterms:created>
  <dcterms:modified xsi:type="dcterms:W3CDTF">2015-09-18T16:17:03Z</dcterms:modified>
</cp:coreProperties>
</file>