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8D489-B637-4D1F-BB19-A174AEB0D6F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14E92-3AC9-4E49-89D5-9B2146E272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224315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собенности возникновение и развитие социологической науки в 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оссии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5929330"/>
            <a:ext cx="3429024" cy="68103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Лытневой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Адэлины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СКС-142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скачанные файлы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071810"/>
            <a:ext cx="707236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14414" y="285728"/>
            <a:ext cx="6715172" cy="64294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Segoe Print" pitchFamily="2" charset="0"/>
                <a:ea typeface="Gungsuh" pitchFamily="18" charset="-127"/>
              </a:rPr>
              <a:t>Социология </a:t>
            </a:r>
            <a:r>
              <a:rPr lang="ru-RU" sz="2000" dirty="0">
                <a:latin typeface="Segoe Print" pitchFamily="2" charset="0"/>
                <a:ea typeface="Gungsuh" pitchFamily="18" charset="-127"/>
              </a:rPr>
              <a:t>в России возникает во </a:t>
            </a:r>
            <a:r>
              <a:rPr lang="ru-RU" sz="2000" dirty="0" smtClean="0">
                <a:latin typeface="Segoe Print" pitchFamily="2" charset="0"/>
                <a:ea typeface="Gungsuh" pitchFamily="18" charset="-127"/>
              </a:rPr>
              <a:t>  второй  половине </a:t>
            </a:r>
            <a:r>
              <a:rPr lang="ru-RU" sz="2000" dirty="0">
                <a:latin typeface="Segoe Print" pitchFamily="2" charset="0"/>
                <a:ea typeface="Gungsuh" pitchFamily="18" charset="-127"/>
              </a:rPr>
              <a:t>XIX в.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3786182" y="1000108"/>
            <a:ext cx="1785950" cy="1071570"/>
          </a:xfrm>
          <a:prstGeom prst="down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sz="2400" b="1" dirty="0" smtClean="0">
                <a:latin typeface="Monotype Corsiva" pitchFamily="66" charset="0"/>
              </a:rPr>
              <a:t>после</a:t>
            </a:r>
            <a:r>
              <a:rPr lang="ru-RU" sz="2400" b="1" dirty="0">
                <a:latin typeface="Monotype Corsiva" pitchFamily="66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2071678"/>
            <a:ext cx="4714908" cy="92869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реформы 1861 г., провозгласившей отмену крепостного, права и означавшей начало новой эпохи в развитии </a:t>
            </a:r>
          </a:p>
        </p:txBody>
      </p:sp>
      <p:sp>
        <p:nvSpPr>
          <p:cNvPr id="7" name="Стрелка вниз 6"/>
          <p:cNvSpPr/>
          <p:nvPr/>
        </p:nvSpPr>
        <p:spPr>
          <a:xfrm rot="5400000">
            <a:off x="1818492" y="2253418"/>
            <a:ext cx="484632" cy="54978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7104904" y="2253418"/>
            <a:ext cx="484632" cy="54978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282" y="2285992"/>
            <a:ext cx="1500198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Экономических процессов 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71736" y="3500438"/>
            <a:ext cx="1785950" cy="6429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Социальных процессов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14942" y="3500438"/>
            <a:ext cx="1714512" cy="64294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Политических процессов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715272" y="2285992"/>
            <a:ext cx="1285884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духовных </a:t>
            </a:r>
            <a:r>
              <a:rPr lang="ru-RU" dirty="0" smtClean="0"/>
              <a:t>процессов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3357554" y="3071810"/>
            <a:ext cx="484632" cy="4069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5786446" y="3071810"/>
            <a:ext cx="484632" cy="4069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85786" y="4286256"/>
            <a:ext cx="7858180" cy="1000132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 </a:t>
            </a:r>
            <a:r>
              <a:rPr lang="ru-RU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 экономической сфере была открыта дорога развитию индустриального производства и капиталистических отношений. </a:t>
            </a:r>
          </a:p>
        </p:txBody>
      </p:sp>
      <p:sp>
        <p:nvSpPr>
          <p:cNvPr id="16" name="Стрелка вниз 15"/>
          <p:cNvSpPr/>
          <p:nvPr/>
        </p:nvSpPr>
        <p:spPr>
          <a:xfrm>
            <a:off x="714348" y="5214950"/>
            <a:ext cx="642942" cy="500066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85720" y="5715016"/>
            <a:ext cx="4572032" cy="928694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otype Corsiva" pitchFamily="66" charset="0"/>
              </a:rPr>
              <a:t>Стал возникать новый тип экономики, как в городе, так и в деревне, потребовавший особого теоретического осмысления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4929190" y="5429264"/>
            <a:ext cx="1285884" cy="14287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поскольку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86512" y="5357826"/>
            <a:ext cx="2643206" cy="150017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западные концепции развития капитализма не вполне подходили для российской действительности.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85918" y="214290"/>
            <a:ext cx="5929354" cy="7858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Общественная жизнь России во многом определила своеобразие ее мировоззренческих теорий по сравнению с социальными теориями Запада и США. 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43240" y="1285860"/>
            <a:ext cx="3429024" cy="5715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Основные из них заключаются в следующем.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4500562" y="1000108"/>
            <a:ext cx="714380" cy="28575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143116"/>
            <a:ext cx="3357586" cy="171451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Monotype Corsiva" pitchFamily="66" charset="0"/>
              </a:rPr>
              <a:t>в течение длительного времени проблемы обществоведения освещались в России преимущественно с помощью художественных средств 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4282" y="4286256"/>
            <a:ext cx="1214446" cy="57150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поэзии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00166" y="4286256"/>
            <a:ext cx="928694" cy="5715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прозы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00298" y="4286256"/>
            <a:ext cx="1714512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публицистики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642910" y="3929066"/>
            <a:ext cx="357190" cy="35719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1785918" y="3929066"/>
            <a:ext cx="357190" cy="35719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000364" y="3929066"/>
            <a:ext cx="357190" cy="35719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3450489">
            <a:off x="2734810" y="1557318"/>
            <a:ext cx="388067" cy="76900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643438" y="2071678"/>
            <a:ext cx="4286280" cy="292895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Возникновение социологической мысли в России связано с трудами Ю. </a:t>
            </a:r>
            <a:r>
              <a:rPr lang="ru-RU" dirty="0" err="1"/>
              <a:t>Крижанича</a:t>
            </a:r>
            <a:r>
              <a:rPr lang="ru-RU" dirty="0"/>
              <a:t>, М. Ломоносова, А. Радищева, П. Чаадаева, с идеологией славянофилов, а также с трудами русского религиозного философа, поэта и критика B.C. Соловьева.</a:t>
            </a:r>
          </a:p>
        </p:txBody>
      </p:sp>
      <p:sp>
        <p:nvSpPr>
          <p:cNvPr id="19" name="Стрелка вниз 18"/>
          <p:cNvSpPr/>
          <p:nvPr/>
        </p:nvSpPr>
        <p:spPr>
          <a:xfrm>
            <a:off x="5572132" y="5000636"/>
            <a:ext cx="2500330" cy="285752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8596" y="5286388"/>
            <a:ext cx="8501122" cy="157161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otype Corsiva" pitchFamily="66" charset="0"/>
              </a:rPr>
              <a:t> В своих работах они показали блистательные образцы социологического анализа российского общества и личности, доказали, что в понимании многих вопросов государственного устройства и общественных отношений российские мыслители не уступают своим коллегам из других стран, а в чем-то и значительно их превосходят.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85852" y="285728"/>
            <a:ext cx="6715172" cy="114300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Monotype Corsiva" pitchFamily="66" charset="0"/>
              </a:rPr>
              <a:t>Возникновению </a:t>
            </a:r>
            <a:r>
              <a:rPr lang="ru-RU" sz="2000" dirty="0">
                <a:latin typeface="Monotype Corsiva" pitchFamily="66" charset="0"/>
              </a:rPr>
              <a:t>социологии в России как вполне самостоятельной области научных знаний предшествовал подготовительный этап, совпавший с развитием двух мировоззренческих ориентаций</a:t>
            </a:r>
          </a:p>
        </p:txBody>
      </p:sp>
      <p:sp>
        <p:nvSpPr>
          <p:cNvPr id="5" name="Овал 4"/>
          <p:cNvSpPr/>
          <p:nvPr/>
        </p:nvSpPr>
        <p:spPr>
          <a:xfrm>
            <a:off x="500034" y="1571612"/>
            <a:ext cx="3286148" cy="92869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Monotype Corsiva" pitchFamily="66" charset="0"/>
              </a:rPr>
              <a:t> западнической</a:t>
            </a:r>
          </a:p>
        </p:txBody>
      </p:sp>
      <p:sp>
        <p:nvSpPr>
          <p:cNvPr id="6" name="Овал 5"/>
          <p:cNvSpPr/>
          <p:nvPr/>
        </p:nvSpPr>
        <p:spPr>
          <a:xfrm>
            <a:off x="5357818" y="1571612"/>
            <a:ext cx="3286148" cy="92869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r>
              <a:rPr lang="ru-RU" sz="2400" dirty="0">
                <a:latin typeface="Monotype Corsiva" pitchFamily="66" charset="0"/>
              </a:rPr>
              <a:t>славянофильской</a:t>
            </a:r>
          </a:p>
        </p:txBody>
      </p:sp>
      <p:cxnSp>
        <p:nvCxnSpPr>
          <p:cNvPr id="8" name="Прямая со стрелкой 7"/>
          <p:cNvCxnSpPr>
            <a:stCxn id="5" idx="4"/>
            <a:endCxn id="11" idx="0"/>
          </p:cNvCxnSpPr>
          <p:nvPr/>
        </p:nvCxnSpPr>
        <p:spPr>
          <a:xfrm rot="16200000" flipH="1">
            <a:off x="2946785" y="1696628"/>
            <a:ext cx="714380" cy="23217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4"/>
          </p:cNvCxnSpPr>
          <p:nvPr/>
        </p:nvCxnSpPr>
        <p:spPr>
          <a:xfrm rot="5400000">
            <a:off x="5357818" y="1571612"/>
            <a:ext cx="714380" cy="25717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2071670" y="3214686"/>
            <a:ext cx="4786346" cy="10001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Первое направление было ориентировано на усвоение и развитие уже на российской почве идей великих европейских философов</a:t>
            </a:r>
          </a:p>
        </p:txBody>
      </p:sp>
      <p:sp>
        <p:nvSpPr>
          <p:cNvPr id="17" name="Стрелка вправо 16"/>
          <p:cNvSpPr/>
          <p:nvPr/>
        </p:nvSpPr>
        <p:spPr>
          <a:xfrm rot="10800000">
            <a:off x="1500166" y="3500438"/>
            <a:ext cx="512665" cy="484632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14282" y="3143248"/>
            <a:ext cx="1285916" cy="1500198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Канта, Гегеля, Фихте и </a:t>
            </a:r>
            <a:r>
              <a:rPr lang="ru-RU" dirty="0" err="1"/>
              <a:t>т.д</a:t>
            </a:r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 rot="2543845">
            <a:off x="3787113" y="1408567"/>
            <a:ext cx="373728" cy="57150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 rot="18827352">
            <a:off x="5147464" y="1408621"/>
            <a:ext cx="386022" cy="57150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7158" y="4929198"/>
            <a:ext cx="4643470" cy="17145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Monotype Corsiva" pitchFamily="66" charset="0"/>
              </a:rPr>
              <a:t>Славянофильство же предполагало в первую очередь осмысление исторической судьбы России, </a:t>
            </a:r>
            <a:r>
              <a:rPr lang="ru-RU" sz="2400" dirty="0" smtClean="0">
                <a:latin typeface="Monotype Corsiva" pitchFamily="66" charset="0"/>
              </a:rPr>
              <a:t>все </a:t>
            </a:r>
            <a:r>
              <a:rPr lang="ru-RU" sz="2400" dirty="0">
                <a:latin typeface="Monotype Corsiva" pitchFamily="66" charset="0"/>
              </a:rPr>
              <a:t>культуры и места в мировой цивилизации. </a:t>
            </a:r>
          </a:p>
        </p:txBody>
      </p:sp>
      <p:sp>
        <p:nvSpPr>
          <p:cNvPr id="22" name="Стрелка вправо 21"/>
          <p:cNvSpPr/>
          <p:nvPr/>
        </p:nvSpPr>
        <p:spPr>
          <a:xfrm>
            <a:off x="5000628" y="5357826"/>
            <a:ext cx="571504" cy="928694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Monotype Corsiva" pitchFamily="66" charset="0"/>
              </a:rPr>
              <a:t>а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643570" y="4286256"/>
            <a:ext cx="3071834" cy="242886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обществоведы России не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придерживались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узких рамок, а стремились к синтезу идей, полемике с западной наукой.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71538" y="285728"/>
            <a:ext cx="7143800" cy="78581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главной особенностью</a:t>
            </a:r>
            <a:r>
              <a:rPr lang="ru-RU" dirty="0"/>
              <a:t> начального этапа развития социологии в России было почти одновременное зарождение в середине XIX в. двух течений, складывающихся на основе идей Запада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285860"/>
            <a:ext cx="3286148" cy="64294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Monotype Corsiva" pitchFamily="66" charset="0"/>
              </a:rPr>
              <a:t>позитивизма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1285860"/>
            <a:ext cx="3286148" cy="64294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Monotype Corsiva" pitchFamily="66" charset="0"/>
              </a:rPr>
              <a:t>марксизма</a:t>
            </a:r>
            <a:endParaRPr lang="ru-RU" sz="4800" dirty="0">
              <a:latin typeface="Monotype Corsiva" pitchFamily="66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928662" y="1000108"/>
            <a:ext cx="714380" cy="28575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7572396" y="1000108"/>
            <a:ext cx="714380" cy="28575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2071678"/>
            <a:ext cx="1928826" cy="45720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Monotype Corsiva" pitchFamily="66" charset="0"/>
              </a:rPr>
              <a:t>Реформа 1861 г., положившая водораздел между до- и </a:t>
            </a:r>
            <a:r>
              <a:rPr lang="ru-RU" sz="2000" dirty="0" err="1">
                <a:solidFill>
                  <a:schemeClr val="tx1"/>
                </a:solidFill>
                <a:latin typeface="Monotype Corsiva" pitchFamily="66" charset="0"/>
              </a:rPr>
              <a:t>послереформенным</a:t>
            </a:r>
            <a:r>
              <a:rPr lang="ru-RU" sz="2000" dirty="0">
                <a:solidFill>
                  <a:schemeClr val="tx1"/>
                </a:solidFill>
                <a:latin typeface="Monotype Corsiva" pitchFamily="66" charset="0"/>
              </a:rPr>
              <a:t> этапами русской истории, заострила проблемы экономической, социальной и духовной жизни.</a:t>
            </a:r>
          </a:p>
        </p:txBody>
      </p:sp>
      <p:sp>
        <p:nvSpPr>
          <p:cNvPr id="10" name="Овал 9"/>
          <p:cNvSpPr/>
          <p:nvPr/>
        </p:nvSpPr>
        <p:spPr>
          <a:xfrm>
            <a:off x="3143240" y="2214554"/>
            <a:ext cx="5072098" cy="150019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Разложение феодального строя и развитие капиталистических отношений имели </a:t>
            </a:r>
            <a:r>
              <a:rPr lang="ru-RU" dirty="0" smtClean="0"/>
              <a:t>свои последствия: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14612" y="3714752"/>
            <a:ext cx="1714512" cy="15001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ослабление позиций общинного социализма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86380" y="3857628"/>
            <a:ext cx="1714512" cy="142876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рост буржуазно-либеральных взглядов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429488" y="3571876"/>
            <a:ext cx="1714512" cy="264320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усиление влияния марксистской теории на основе активного роста социальной базы</a:t>
            </a:r>
          </a:p>
        </p:txBody>
      </p:sp>
      <p:sp>
        <p:nvSpPr>
          <p:cNvPr id="14" name="Стрелка вниз 13"/>
          <p:cNvSpPr/>
          <p:nvPr/>
        </p:nvSpPr>
        <p:spPr>
          <a:xfrm rot="2101718">
            <a:off x="3265837" y="3336109"/>
            <a:ext cx="571504" cy="35719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6143636" y="3643314"/>
            <a:ext cx="571504" cy="21431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9733882">
            <a:off x="7748000" y="3270318"/>
            <a:ext cx="571504" cy="285752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rossij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5429240"/>
            <a:ext cx="3929058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642918"/>
            <a:ext cx="2143140" cy="207170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Развитию </a:t>
            </a:r>
            <a:r>
              <a:rPr lang="ru-RU" sz="2400" dirty="0">
                <a:latin typeface="Monotype Corsiva" pitchFamily="66" charset="0"/>
              </a:rPr>
              <a:t>социологии в России способствовали следующие факторы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68" y="428604"/>
            <a:ext cx="5214974" cy="785818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все возрастающий интерес интеллигентных слоев к социальному устройству и социальным проблемам общества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1571612"/>
            <a:ext cx="5572164" cy="785818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dirty="0"/>
              <a:t>бурное развитие капиталистических отношений, усложнение социальной структуры общества и рост социальной мобильности населения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643306" y="2643182"/>
            <a:ext cx="5214974" cy="85725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развитие теорий гуманистической направленности, стремящихся помочь угнетенным людям.</a:t>
            </a:r>
          </a:p>
        </p:txBody>
      </p:sp>
      <p:sp>
        <p:nvSpPr>
          <p:cNvPr id="8" name="Стрелка вправо 7"/>
          <p:cNvSpPr/>
          <p:nvPr/>
        </p:nvSpPr>
        <p:spPr>
          <a:xfrm rot="1689606">
            <a:off x="2546641" y="2743232"/>
            <a:ext cx="1025171" cy="257358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2571736" y="1785926"/>
            <a:ext cx="714380" cy="28575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0419119">
            <a:off x="2509885" y="802348"/>
            <a:ext cx="992692" cy="264786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4000504"/>
            <a:ext cx="2286016" cy="22860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Ярким представителем этико-субъективного направления социологии был </a:t>
            </a:r>
            <a:r>
              <a:rPr lang="ru-RU" dirty="0" smtClean="0"/>
              <a:t>Н.К</a:t>
            </a:r>
            <a:r>
              <a:rPr lang="ru-RU" dirty="0"/>
              <a:t>. Михайловский.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3786190"/>
            <a:ext cx="5286412" cy="292895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Николай Константинович Михайловский</a:t>
            </a:r>
            <a:r>
              <a:rPr lang="ru-RU" dirty="0"/>
              <a:t> (1842-1904) — выдающийся ученый, социолог, общественный деятель, идеолог народничества. В молодые годы он был связан с революционным народничеством, но впоследствии перешел к умеренным политическим взглядам. По его мнению, социология — это наука, изучающая общество в его непрерывной динамике. Предмет науки — возникновение и развитие общественности и кооперации ее членов.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2714612" y="4643446"/>
            <a:ext cx="571504" cy="121444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312</Words>
  <Application>Microsoft Office PowerPoint</Application>
  <PresentationFormat>Экран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Особенности возникновение и развитие социологической науки в России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возникновение и развитие социологической науки в России</dc:title>
  <dc:creator>user1</dc:creator>
  <cp:lastModifiedBy>user1</cp:lastModifiedBy>
  <cp:revision>8</cp:revision>
  <dcterms:created xsi:type="dcterms:W3CDTF">2015-02-03T13:48:09Z</dcterms:created>
  <dcterms:modified xsi:type="dcterms:W3CDTF">2015-02-03T15:03:58Z</dcterms:modified>
</cp:coreProperties>
</file>