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4" d="100"/>
          <a:sy n="94" d="100"/>
        </p:scale>
        <p:origin x="-882" y="-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1EE401E-7ED4-4059-A3EA-67D9C24674BD}" type="datetimeFigureOut">
              <a:rPr lang="ru-RU" smtClean="0"/>
              <a:t>07.01.2013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E28D48-AA44-4689-8BC9-E02B574AC76A}" type="slidenum">
              <a:rPr lang="ru-RU" smtClean="0"/>
              <a:t>‹#›</a:t>
            </a:fld>
            <a:endParaRPr lang="ru-RU"/>
          </a:p>
        </p:txBody>
      </p:sp>
    </p:spTree>
    <p:extLst>
      <p:ext uri="{BB962C8B-B14F-4D97-AF65-F5344CB8AC3E}">
        <p14:creationId xmlns:p14="http://schemas.microsoft.com/office/powerpoint/2010/main" val="17008835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1EE401E-7ED4-4059-A3EA-67D9C24674BD}" type="datetimeFigureOut">
              <a:rPr lang="ru-RU" smtClean="0"/>
              <a:t>07.01.2013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E28D48-AA44-4689-8BC9-E02B574AC76A}" type="slidenum">
              <a:rPr lang="ru-RU" smtClean="0"/>
              <a:t>‹#›</a:t>
            </a:fld>
            <a:endParaRPr lang="ru-RU"/>
          </a:p>
        </p:txBody>
      </p:sp>
    </p:spTree>
    <p:extLst>
      <p:ext uri="{BB962C8B-B14F-4D97-AF65-F5344CB8AC3E}">
        <p14:creationId xmlns:p14="http://schemas.microsoft.com/office/powerpoint/2010/main" val="3747091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1EE401E-7ED4-4059-A3EA-67D9C24674BD}" type="datetimeFigureOut">
              <a:rPr lang="ru-RU" smtClean="0"/>
              <a:t>07.01.2013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E28D48-AA44-4689-8BC9-E02B574AC76A}" type="slidenum">
              <a:rPr lang="ru-RU" smtClean="0"/>
              <a:t>‹#›</a:t>
            </a:fld>
            <a:endParaRPr lang="ru-RU"/>
          </a:p>
        </p:txBody>
      </p:sp>
    </p:spTree>
    <p:extLst>
      <p:ext uri="{BB962C8B-B14F-4D97-AF65-F5344CB8AC3E}">
        <p14:creationId xmlns:p14="http://schemas.microsoft.com/office/powerpoint/2010/main" val="2842307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1EE401E-7ED4-4059-A3EA-67D9C24674BD}" type="datetimeFigureOut">
              <a:rPr lang="ru-RU" smtClean="0"/>
              <a:t>07.01.2013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E28D48-AA44-4689-8BC9-E02B574AC76A}" type="slidenum">
              <a:rPr lang="ru-RU" smtClean="0"/>
              <a:t>‹#›</a:t>
            </a:fld>
            <a:endParaRPr lang="ru-RU"/>
          </a:p>
        </p:txBody>
      </p:sp>
    </p:spTree>
    <p:extLst>
      <p:ext uri="{BB962C8B-B14F-4D97-AF65-F5344CB8AC3E}">
        <p14:creationId xmlns:p14="http://schemas.microsoft.com/office/powerpoint/2010/main" val="24586878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1EE401E-7ED4-4059-A3EA-67D9C24674BD}" type="datetimeFigureOut">
              <a:rPr lang="ru-RU" smtClean="0"/>
              <a:t>07.01.2013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E28D48-AA44-4689-8BC9-E02B574AC76A}" type="slidenum">
              <a:rPr lang="ru-RU" smtClean="0"/>
              <a:t>‹#›</a:t>
            </a:fld>
            <a:endParaRPr lang="ru-RU"/>
          </a:p>
        </p:txBody>
      </p:sp>
    </p:spTree>
    <p:extLst>
      <p:ext uri="{BB962C8B-B14F-4D97-AF65-F5344CB8AC3E}">
        <p14:creationId xmlns:p14="http://schemas.microsoft.com/office/powerpoint/2010/main" val="19128912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1EE401E-7ED4-4059-A3EA-67D9C24674BD}" type="datetimeFigureOut">
              <a:rPr lang="ru-RU" smtClean="0"/>
              <a:t>07.01.2013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8E28D48-AA44-4689-8BC9-E02B574AC76A}" type="slidenum">
              <a:rPr lang="ru-RU" smtClean="0"/>
              <a:t>‹#›</a:t>
            </a:fld>
            <a:endParaRPr lang="ru-RU"/>
          </a:p>
        </p:txBody>
      </p:sp>
    </p:spTree>
    <p:extLst>
      <p:ext uri="{BB962C8B-B14F-4D97-AF65-F5344CB8AC3E}">
        <p14:creationId xmlns:p14="http://schemas.microsoft.com/office/powerpoint/2010/main" val="1844421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1EE401E-7ED4-4059-A3EA-67D9C24674BD}" type="datetimeFigureOut">
              <a:rPr lang="ru-RU" smtClean="0"/>
              <a:t>07.01.2013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8E28D48-AA44-4689-8BC9-E02B574AC76A}" type="slidenum">
              <a:rPr lang="ru-RU" smtClean="0"/>
              <a:t>‹#›</a:t>
            </a:fld>
            <a:endParaRPr lang="ru-RU"/>
          </a:p>
        </p:txBody>
      </p:sp>
    </p:spTree>
    <p:extLst>
      <p:ext uri="{BB962C8B-B14F-4D97-AF65-F5344CB8AC3E}">
        <p14:creationId xmlns:p14="http://schemas.microsoft.com/office/powerpoint/2010/main" val="2198647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1EE401E-7ED4-4059-A3EA-67D9C24674BD}" type="datetimeFigureOut">
              <a:rPr lang="ru-RU" smtClean="0"/>
              <a:t>07.01.2013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8E28D48-AA44-4689-8BC9-E02B574AC76A}" type="slidenum">
              <a:rPr lang="ru-RU" smtClean="0"/>
              <a:t>‹#›</a:t>
            </a:fld>
            <a:endParaRPr lang="ru-RU"/>
          </a:p>
        </p:txBody>
      </p:sp>
    </p:spTree>
    <p:extLst>
      <p:ext uri="{BB962C8B-B14F-4D97-AF65-F5344CB8AC3E}">
        <p14:creationId xmlns:p14="http://schemas.microsoft.com/office/powerpoint/2010/main" val="2801848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1EE401E-7ED4-4059-A3EA-67D9C24674BD}" type="datetimeFigureOut">
              <a:rPr lang="ru-RU" smtClean="0"/>
              <a:t>07.01.2013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8E28D48-AA44-4689-8BC9-E02B574AC76A}" type="slidenum">
              <a:rPr lang="ru-RU" smtClean="0"/>
              <a:t>‹#›</a:t>
            </a:fld>
            <a:endParaRPr lang="ru-RU"/>
          </a:p>
        </p:txBody>
      </p:sp>
    </p:spTree>
    <p:extLst>
      <p:ext uri="{BB962C8B-B14F-4D97-AF65-F5344CB8AC3E}">
        <p14:creationId xmlns:p14="http://schemas.microsoft.com/office/powerpoint/2010/main" val="3121097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1EE401E-7ED4-4059-A3EA-67D9C24674BD}" type="datetimeFigureOut">
              <a:rPr lang="ru-RU" smtClean="0"/>
              <a:t>07.01.2013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8E28D48-AA44-4689-8BC9-E02B574AC76A}" type="slidenum">
              <a:rPr lang="ru-RU" smtClean="0"/>
              <a:t>‹#›</a:t>
            </a:fld>
            <a:endParaRPr lang="ru-RU"/>
          </a:p>
        </p:txBody>
      </p:sp>
    </p:spTree>
    <p:extLst>
      <p:ext uri="{BB962C8B-B14F-4D97-AF65-F5344CB8AC3E}">
        <p14:creationId xmlns:p14="http://schemas.microsoft.com/office/powerpoint/2010/main" val="3801470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1EE401E-7ED4-4059-A3EA-67D9C24674BD}" type="datetimeFigureOut">
              <a:rPr lang="ru-RU" smtClean="0"/>
              <a:t>07.01.2013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8E28D48-AA44-4689-8BC9-E02B574AC76A}" type="slidenum">
              <a:rPr lang="ru-RU" smtClean="0"/>
              <a:t>‹#›</a:t>
            </a:fld>
            <a:endParaRPr lang="ru-RU"/>
          </a:p>
        </p:txBody>
      </p:sp>
    </p:spTree>
    <p:extLst>
      <p:ext uri="{BB962C8B-B14F-4D97-AF65-F5344CB8AC3E}">
        <p14:creationId xmlns:p14="http://schemas.microsoft.com/office/powerpoint/2010/main" val="3841783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EE401E-7ED4-4059-A3EA-67D9C24674BD}" type="datetimeFigureOut">
              <a:rPr lang="ru-RU" smtClean="0"/>
              <a:t>07.01.2013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E28D48-AA44-4689-8BC9-E02B574AC76A}" type="slidenum">
              <a:rPr lang="ru-RU" smtClean="0"/>
              <a:t>‹#›</a:t>
            </a:fld>
            <a:endParaRPr lang="ru-RU"/>
          </a:p>
        </p:txBody>
      </p:sp>
    </p:spTree>
    <p:extLst>
      <p:ext uri="{BB962C8B-B14F-4D97-AF65-F5344CB8AC3E}">
        <p14:creationId xmlns:p14="http://schemas.microsoft.com/office/powerpoint/2010/main" val="42948621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t="28" b="28"/>
          <a:stretch>
            <a:fillRect/>
          </a:stretch>
        </p:blipFill>
        <p:spPr>
          <a:xfrm>
            <a:off x="3665" y="2749"/>
            <a:ext cx="9140335" cy="6855251"/>
          </a:xfrm>
        </p:spPr>
      </p:pic>
      <p:sp>
        <p:nvSpPr>
          <p:cNvPr id="4" name="Текст 3"/>
          <p:cNvSpPr>
            <a:spLocks noGrp="1"/>
          </p:cNvSpPr>
          <p:nvPr>
            <p:ph type="body" sz="half" idx="2"/>
          </p:nvPr>
        </p:nvSpPr>
        <p:spPr>
          <a:xfrm>
            <a:off x="2195736" y="1700808"/>
            <a:ext cx="6696744" cy="5479504"/>
          </a:xfrm>
        </p:spPr>
        <p:txBody>
          <a:bodyPr>
            <a:normAutofit/>
          </a:bodyPr>
          <a:lstStyle/>
          <a:p>
            <a:r>
              <a:rPr lang="ru-RU" sz="6600" b="1" i="1" dirty="0" smtClean="0"/>
              <a:t>Река Волга</a:t>
            </a:r>
            <a:endParaRPr lang="ru-RU" sz="6600" b="1" i="1" dirty="0"/>
          </a:p>
        </p:txBody>
      </p:sp>
    </p:spTree>
    <p:extLst>
      <p:ext uri="{BB962C8B-B14F-4D97-AF65-F5344CB8AC3E}">
        <p14:creationId xmlns:p14="http://schemas.microsoft.com/office/powerpoint/2010/main" val="22750791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1"/>
          <p:cNvSpPr>
            <a:spLocks noGrp="1"/>
          </p:cNvSpPr>
          <p:nvPr>
            <p:ph type="title"/>
          </p:nvPr>
        </p:nvSpPr>
        <p:spPr/>
        <p:txBody>
          <a:bodyPr/>
          <a:lstStyle/>
          <a:p>
            <a:endParaRPr lang="ru-RU"/>
          </a:p>
        </p:txBody>
      </p:sp>
      <p:pic>
        <p:nvPicPr>
          <p:cNvPr id="15" name="Рисунок 14"/>
          <p:cNvPicPr>
            <a:picLocks noGrp="1" noChangeAspect="1"/>
          </p:cNvPicPr>
          <p:nvPr>
            <p:ph type="pic" idx="1"/>
          </p:nvPr>
        </p:nvPicPr>
        <p:blipFill>
          <a:blip r:embed="rId2">
            <a:extLst>
              <a:ext uri="{28A0092B-C50C-407E-A947-70E740481C1C}">
                <a14:useLocalDpi xmlns:a14="http://schemas.microsoft.com/office/drawing/2010/main" val="0"/>
              </a:ext>
            </a:extLst>
          </a:blip>
          <a:srcRect/>
          <a:stretch>
            <a:fillRect/>
          </a:stretch>
        </p:blipFill>
        <p:spPr>
          <a:xfrm>
            <a:off x="1068" y="0"/>
            <a:ext cx="9142931" cy="6857198"/>
          </a:xfrm>
        </p:spPr>
      </p:pic>
      <p:sp>
        <p:nvSpPr>
          <p:cNvPr id="14" name="Текст 13"/>
          <p:cNvSpPr>
            <a:spLocks noGrp="1"/>
          </p:cNvSpPr>
          <p:nvPr>
            <p:ph type="body" sz="half" idx="2"/>
          </p:nvPr>
        </p:nvSpPr>
        <p:spPr>
          <a:xfrm>
            <a:off x="1331640" y="764704"/>
            <a:ext cx="6480720" cy="5479504"/>
          </a:xfrm>
        </p:spPr>
        <p:txBody>
          <a:bodyPr/>
          <a:lstStyle/>
          <a:p>
            <a:r>
              <a:rPr lang="ru-RU" sz="2800" b="1" i="1" dirty="0" smtClean="0"/>
              <a:t>Исток Волги — ключ у деревни </a:t>
            </a:r>
            <a:r>
              <a:rPr lang="ru-RU" sz="2800" b="1" i="1" dirty="0" err="1" smtClean="0"/>
              <a:t>Волговерховье</a:t>
            </a:r>
            <a:r>
              <a:rPr lang="ru-RU" sz="2800" b="1" i="1" dirty="0" smtClean="0"/>
              <a:t> в Тверской области. В верхнем течении, в пределах Валдайской возвышенности Волга проходит через небольшие озёра — Малое и Большое </a:t>
            </a:r>
            <a:r>
              <a:rPr lang="ru-RU" sz="2800" b="1" i="1" dirty="0" err="1" smtClean="0"/>
              <a:t>Верхиты</a:t>
            </a:r>
            <a:r>
              <a:rPr lang="ru-RU" sz="2800" b="1" i="1" dirty="0" smtClean="0"/>
              <a:t>, затем уже через систему крупных озёр, известных как Верхневолжские озёра: </a:t>
            </a:r>
            <a:r>
              <a:rPr lang="ru-RU" sz="2800" b="1" i="1" dirty="0" err="1" smtClean="0"/>
              <a:t>Стерж</a:t>
            </a:r>
            <a:r>
              <a:rPr lang="ru-RU" sz="2800" b="1" i="1" dirty="0" smtClean="0"/>
              <a:t>, </a:t>
            </a:r>
            <a:r>
              <a:rPr lang="ru-RU" sz="2800" b="1" i="1" dirty="0" err="1" smtClean="0"/>
              <a:t>Вселуг</a:t>
            </a:r>
            <a:r>
              <a:rPr lang="ru-RU" sz="2800" b="1" i="1" dirty="0" smtClean="0"/>
              <a:t>, Пено и </a:t>
            </a:r>
            <a:r>
              <a:rPr lang="ru-RU" sz="2800" b="1" i="1" dirty="0" err="1" smtClean="0"/>
              <a:t>Волго</a:t>
            </a:r>
            <a:r>
              <a:rPr lang="ru-RU" sz="2800" b="1" i="1" dirty="0" smtClean="0"/>
              <a:t>, объединённые в так называемое Верхневолжское водохранилище.</a:t>
            </a:r>
          </a:p>
          <a:p>
            <a:endParaRPr lang="ru-RU" dirty="0"/>
          </a:p>
        </p:txBody>
      </p:sp>
    </p:spTree>
    <p:extLst>
      <p:ext uri="{BB962C8B-B14F-4D97-AF65-F5344CB8AC3E}">
        <p14:creationId xmlns:p14="http://schemas.microsoft.com/office/powerpoint/2010/main" val="1997522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t="74" b="74"/>
          <a:stretch>
            <a:fillRect/>
          </a:stretch>
        </p:blipFill>
        <p:spPr>
          <a:xfrm>
            <a:off x="0" y="12615"/>
            <a:ext cx="9144000" cy="6858000"/>
          </a:xfrm>
        </p:spPr>
      </p:pic>
      <p:sp>
        <p:nvSpPr>
          <p:cNvPr id="4" name="Текст 3"/>
          <p:cNvSpPr>
            <a:spLocks noGrp="1"/>
          </p:cNvSpPr>
          <p:nvPr>
            <p:ph type="body" sz="half" idx="2"/>
          </p:nvPr>
        </p:nvSpPr>
        <p:spPr>
          <a:xfrm>
            <a:off x="1475656" y="1412776"/>
            <a:ext cx="6336704" cy="4687416"/>
          </a:xfrm>
        </p:spPr>
        <p:txBody>
          <a:bodyPr>
            <a:normAutofit fontScale="92500" lnSpcReduction="10000"/>
          </a:bodyPr>
          <a:lstStyle/>
          <a:p>
            <a:r>
              <a:rPr lang="ru-RU" sz="2000" b="1" dirty="0" smtClean="0"/>
              <a:t>После прохождения Волги через систему Верхневолжских озёр в 1843 году была сооружена плотина (Верхневолжский бейшлот) для регулирования стока воды и поддержания судоходных глубин в межень.</a:t>
            </a:r>
          </a:p>
          <a:p>
            <a:endParaRPr lang="ru-RU" sz="2000" b="1" dirty="0" smtClean="0"/>
          </a:p>
          <a:p>
            <a:r>
              <a:rPr lang="ru-RU" sz="2000" b="1" dirty="0" smtClean="0"/>
              <a:t>Между городами Тверь и Рыбинск на Волге созданы </a:t>
            </a:r>
            <a:r>
              <a:rPr lang="ru-RU" sz="2000" b="1" dirty="0" err="1" smtClean="0"/>
              <a:t>Иваньковское</a:t>
            </a:r>
            <a:r>
              <a:rPr lang="ru-RU" sz="2000" b="1" dirty="0" smtClean="0"/>
              <a:t> водохранилище (так называемое Московское море) с плотиной и ГЭС у г. Дубна, </a:t>
            </a:r>
            <a:r>
              <a:rPr lang="ru-RU" sz="2000" b="1" dirty="0" err="1" smtClean="0"/>
              <a:t>Угличское</a:t>
            </a:r>
            <a:r>
              <a:rPr lang="ru-RU" sz="2000" b="1" dirty="0" smtClean="0"/>
              <a:t> водохранилище (ГЭС у Углича), Рыбинское водохранилище (ГЭС у Рыбинска). В районе Рыбинск — Ярославль и ниже Костромы река протекает в узкой долине среди высоких берегов, пересекая </a:t>
            </a:r>
            <a:r>
              <a:rPr lang="ru-RU" sz="2000" b="1" dirty="0" err="1" smtClean="0"/>
              <a:t>Угличско-Даниловскую</a:t>
            </a:r>
            <a:r>
              <a:rPr lang="ru-RU" sz="2000" b="1" dirty="0" smtClean="0"/>
              <a:t> и </a:t>
            </a:r>
            <a:r>
              <a:rPr lang="ru-RU" sz="2000" b="1" dirty="0" err="1" smtClean="0"/>
              <a:t>Галичско</a:t>
            </a:r>
            <a:r>
              <a:rPr lang="ru-RU" sz="2000" b="1" dirty="0" smtClean="0"/>
              <a:t>-Чухломскую возвышенности. Далее Волга течёт вдоль </a:t>
            </a:r>
            <a:r>
              <a:rPr lang="ru-RU" sz="2000" b="1" dirty="0" err="1" smtClean="0"/>
              <a:t>Унженской</a:t>
            </a:r>
            <a:r>
              <a:rPr lang="ru-RU" sz="2000" b="1" dirty="0" smtClean="0"/>
              <a:t> и </a:t>
            </a:r>
            <a:r>
              <a:rPr lang="ru-RU" sz="2000" b="1" dirty="0" err="1" smtClean="0"/>
              <a:t>Балахнинской</a:t>
            </a:r>
            <a:r>
              <a:rPr lang="ru-RU" sz="2000" b="1" dirty="0" smtClean="0"/>
              <a:t> низменностей. У Городца (выше Нижнего Новгорода) Волга, перегороженная плотиной Горьковской ГЭС, образует Горьковское водохранилище.</a:t>
            </a:r>
          </a:p>
          <a:p>
            <a:endParaRPr lang="ru-RU" dirty="0"/>
          </a:p>
        </p:txBody>
      </p:sp>
      <p:sp>
        <p:nvSpPr>
          <p:cNvPr id="6" name="TextBox 5"/>
          <p:cNvSpPr txBox="1"/>
          <p:nvPr/>
        </p:nvSpPr>
        <p:spPr>
          <a:xfrm>
            <a:off x="2411760" y="476672"/>
            <a:ext cx="3761030" cy="769441"/>
          </a:xfrm>
          <a:prstGeom prst="rect">
            <a:avLst/>
          </a:prstGeom>
          <a:noFill/>
        </p:spPr>
        <p:txBody>
          <a:bodyPr wrap="none" rtlCol="0">
            <a:spAutoFit/>
          </a:bodyPr>
          <a:lstStyle/>
          <a:p>
            <a:r>
              <a:rPr lang="ru-RU" sz="4400" b="1" i="1" dirty="0" smtClean="0"/>
              <a:t>Верхняя Волга</a:t>
            </a:r>
            <a:endParaRPr lang="ru-RU" sz="4400" b="1" i="1" dirty="0"/>
          </a:p>
        </p:txBody>
      </p:sp>
    </p:spTree>
    <p:extLst>
      <p:ext uri="{BB962C8B-B14F-4D97-AF65-F5344CB8AC3E}">
        <p14:creationId xmlns:p14="http://schemas.microsoft.com/office/powerpoint/2010/main" val="1042505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l="7067" r="7067"/>
          <a:stretch>
            <a:fillRect/>
          </a:stretch>
        </p:blipFill>
        <p:spPr>
          <a:xfrm>
            <a:off x="0" y="0"/>
            <a:ext cx="9144000" cy="6858000"/>
          </a:xfrm>
        </p:spPr>
      </p:pic>
      <p:sp>
        <p:nvSpPr>
          <p:cNvPr id="4" name="Текст 3"/>
          <p:cNvSpPr>
            <a:spLocks noGrp="1"/>
          </p:cNvSpPr>
          <p:nvPr>
            <p:ph type="body" sz="half" idx="2"/>
          </p:nvPr>
        </p:nvSpPr>
        <p:spPr>
          <a:xfrm>
            <a:off x="899592" y="1268760"/>
            <a:ext cx="7704856" cy="5112568"/>
          </a:xfrm>
        </p:spPr>
        <p:txBody>
          <a:bodyPr>
            <a:normAutofit fontScale="85000" lnSpcReduction="10000"/>
          </a:bodyPr>
          <a:lstStyle/>
          <a:p>
            <a:r>
              <a:rPr lang="ru-RU" sz="3800" b="1" i="1" dirty="0" smtClean="0"/>
              <a:t>В среднем течении, ниже впадения Оки, Волга становится ещё более полноводной. Она течёт вдоль северного края Приволжской возвышенности. Правый берег реки высокий, левый — низменный. У Чебоксар построена Чебоксарская ГЭС, выше плотины которой расположено Чебоксарское водохранилище. Наиболее крупные притоки Волги в её среднем течении — Ока, Сура, Ветлуга и </a:t>
            </a:r>
            <a:r>
              <a:rPr lang="ru-RU" sz="3800" b="1" i="1" dirty="0" err="1" smtClean="0"/>
              <a:t>Свияга</a:t>
            </a:r>
            <a:r>
              <a:rPr lang="ru-RU" sz="3800" b="1" i="1" dirty="0" smtClean="0"/>
              <a:t>.</a:t>
            </a:r>
          </a:p>
          <a:p>
            <a:endParaRPr lang="ru-RU" dirty="0"/>
          </a:p>
        </p:txBody>
      </p:sp>
      <p:sp>
        <p:nvSpPr>
          <p:cNvPr id="6" name="TextBox 5"/>
          <p:cNvSpPr txBox="1"/>
          <p:nvPr/>
        </p:nvSpPr>
        <p:spPr>
          <a:xfrm>
            <a:off x="2267743" y="476672"/>
            <a:ext cx="4120423" cy="830997"/>
          </a:xfrm>
          <a:prstGeom prst="rect">
            <a:avLst/>
          </a:prstGeom>
          <a:noFill/>
        </p:spPr>
        <p:txBody>
          <a:bodyPr wrap="none" rtlCol="0">
            <a:spAutoFit/>
          </a:bodyPr>
          <a:lstStyle/>
          <a:p>
            <a:r>
              <a:rPr lang="ru-RU" sz="4800" b="1" i="1" dirty="0" smtClean="0"/>
              <a:t>Средняя Волга</a:t>
            </a:r>
            <a:endParaRPr lang="ru-RU" sz="4800" b="1" i="1" dirty="0"/>
          </a:p>
        </p:txBody>
      </p:sp>
    </p:spTree>
    <p:extLst>
      <p:ext uri="{BB962C8B-B14F-4D97-AF65-F5344CB8AC3E}">
        <p14:creationId xmlns:p14="http://schemas.microsoft.com/office/powerpoint/2010/main" val="22203863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
        <p:nvSpPr>
          <p:cNvPr id="4" name="Текст 3"/>
          <p:cNvSpPr>
            <a:spLocks noGrp="1"/>
          </p:cNvSpPr>
          <p:nvPr>
            <p:ph type="body" sz="half" idx="2"/>
          </p:nvPr>
        </p:nvSpPr>
        <p:spPr>
          <a:xfrm>
            <a:off x="1835696" y="404664"/>
            <a:ext cx="5486400" cy="804862"/>
          </a:xfrm>
        </p:spPr>
        <p:txBody>
          <a:bodyPr>
            <a:noAutofit/>
          </a:bodyPr>
          <a:lstStyle/>
          <a:p>
            <a:r>
              <a:rPr lang="ru-RU" sz="4800" b="1" i="1" dirty="0" smtClean="0"/>
              <a:t>Нижняя Волга</a:t>
            </a:r>
            <a:endParaRPr lang="ru-RU" sz="4800" b="1" i="1" dirty="0"/>
          </a:p>
        </p:txBody>
      </p:sp>
      <p:sp>
        <p:nvSpPr>
          <p:cNvPr id="6" name="TextBox 5"/>
          <p:cNvSpPr txBox="1"/>
          <p:nvPr/>
        </p:nvSpPr>
        <p:spPr>
          <a:xfrm flipH="1">
            <a:off x="1043607" y="1268760"/>
            <a:ext cx="7200799" cy="4093428"/>
          </a:xfrm>
          <a:prstGeom prst="rect">
            <a:avLst/>
          </a:prstGeom>
          <a:noFill/>
        </p:spPr>
        <p:txBody>
          <a:bodyPr wrap="square" rtlCol="0">
            <a:spAutoFit/>
          </a:bodyPr>
          <a:lstStyle/>
          <a:p>
            <a:r>
              <a:rPr lang="ru-RU" sz="2000" b="1" i="1" dirty="0" smtClean="0"/>
              <a:t>В нижнем течении, после впадения Камы, Волга становится могучей рекой. Она протекает здесь вдоль Приволжской возвышенности. Около Тольятти, выше Самарской Луки, которую образует Волга, огибая Жигулёвские горы. Нижняя Волга принимает сравнительно небольшие притоки — Сок, Самару, Большой Иргиз, Еруслан. Дельта Волги начинается в месте отделения от её русла Ахтубы (в районе Волгограда) и является одной из самых крупных в России. В дельте насчитывается до 500 рукавов, протоков и мелких речек. Главные рукава — </a:t>
            </a:r>
            <a:r>
              <a:rPr lang="ru-RU" sz="2000" b="1" i="1" dirty="0" err="1" smtClean="0"/>
              <a:t>Бахтемир</a:t>
            </a:r>
            <a:r>
              <a:rPr lang="ru-RU" sz="2000" b="1" i="1" dirty="0" smtClean="0"/>
              <a:t>, Камызяк, Старая Волга, </a:t>
            </a:r>
            <a:r>
              <a:rPr lang="ru-RU" sz="2000" b="1" i="1" dirty="0" err="1" smtClean="0"/>
              <a:t>Болда</a:t>
            </a:r>
            <a:r>
              <a:rPr lang="ru-RU" sz="2000" b="1" i="1" dirty="0" smtClean="0"/>
              <a:t>, </a:t>
            </a:r>
            <a:r>
              <a:rPr lang="ru-RU" sz="2000" b="1" i="1" dirty="0" err="1" smtClean="0"/>
              <a:t>Бузан</a:t>
            </a:r>
            <a:r>
              <a:rPr lang="ru-RU" sz="2000" b="1" i="1" dirty="0" smtClean="0"/>
              <a:t>, Ахтуба (из них в судоходном состоянии поддерживается </a:t>
            </a:r>
            <a:r>
              <a:rPr lang="ru-RU" sz="2000" b="1" i="1" dirty="0" err="1" smtClean="0"/>
              <a:t>Бахтемир</a:t>
            </a:r>
            <a:r>
              <a:rPr lang="ru-RU" sz="2000" b="1" i="1" dirty="0" smtClean="0"/>
              <a:t>, образуя Волго-Каспийский канал).</a:t>
            </a:r>
            <a:endParaRPr lang="ru-RU" sz="2000" b="1" i="1" dirty="0"/>
          </a:p>
        </p:txBody>
      </p:sp>
    </p:spTree>
    <p:extLst>
      <p:ext uri="{BB962C8B-B14F-4D97-AF65-F5344CB8AC3E}">
        <p14:creationId xmlns:p14="http://schemas.microsoft.com/office/powerpoint/2010/main" val="32200308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t="472" b="472"/>
          <a:stretch>
            <a:fillRect/>
          </a:stretch>
        </p:blipFill>
        <p:spPr>
          <a:xfrm>
            <a:off x="0" y="14497"/>
            <a:ext cx="9144000" cy="6858000"/>
          </a:xfrm>
        </p:spPr>
      </p:pic>
      <p:sp>
        <p:nvSpPr>
          <p:cNvPr id="4" name="Текст 3"/>
          <p:cNvSpPr>
            <a:spLocks noGrp="1"/>
          </p:cNvSpPr>
          <p:nvPr>
            <p:ph type="body" sz="half" idx="2"/>
          </p:nvPr>
        </p:nvSpPr>
        <p:spPr>
          <a:xfrm>
            <a:off x="2267744" y="908720"/>
            <a:ext cx="6264696" cy="876870"/>
          </a:xfrm>
        </p:spPr>
        <p:txBody>
          <a:bodyPr>
            <a:normAutofit/>
          </a:bodyPr>
          <a:lstStyle/>
          <a:p>
            <a:r>
              <a:rPr lang="ru-RU" sz="4400" b="1" i="1" dirty="0" smtClean="0"/>
              <a:t> </a:t>
            </a:r>
            <a:endParaRPr lang="ru-RU" sz="4400" b="1" i="1" dirty="0"/>
          </a:p>
        </p:txBody>
      </p:sp>
      <p:sp>
        <p:nvSpPr>
          <p:cNvPr id="6" name="Прямоугольник 5"/>
          <p:cNvSpPr/>
          <p:nvPr/>
        </p:nvSpPr>
        <p:spPr>
          <a:xfrm>
            <a:off x="1729974" y="188640"/>
            <a:ext cx="5382564" cy="923330"/>
          </a:xfrm>
          <a:prstGeom prst="rect">
            <a:avLst/>
          </a:prstGeom>
          <a:noFill/>
        </p:spPr>
        <p:txBody>
          <a:bodyPr wrap="none" lIns="91440" tIns="45720" rIns="91440" bIns="45720">
            <a:spAutoFit/>
          </a:bodyPr>
          <a:lstStyle/>
          <a:p>
            <a:pPr algn="ctr"/>
            <a:r>
              <a:rPr lang="ru-RU" sz="5400" b="1" i="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Вид из космоса</a:t>
            </a:r>
            <a:endParaRPr lang="ru-RU" sz="5400" b="1" i="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2234385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t="12500" b="12500"/>
          <a:stretch>
            <a:fillRect/>
          </a:stretch>
        </p:blipFill>
        <p:spPr>
          <a:xfrm>
            <a:off x="0" y="3022"/>
            <a:ext cx="9144000" cy="6858000"/>
          </a:xfrm>
        </p:spPr>
      </p:pic>
      <p:sp>
        <p:nvSpPr>
          <p:cNvPr id="4" name="Текст 3"/>
          <p:cNvSpPr>
            <a:spLocks noGrp="1"/>
          </p:cNvSpPr>
          <p:nvPr>
            <p:ph type="body" sz="half" idx="2"/>
          </p:nvPr>
        </p:nvSpPr>
        <p:spPr/>
        <p:txBody>
          <a:bodyPr/>
          <a:lstStyle/>
          <a:p>
            <a:endParaRPr lang="ru-RU" dirty="0"/>
          </a:p>
        </p:txBody>
      </p:sp>
      <p:sp>
        <p:nvSpPr>
          <p:cNvPr id="7" name="Прямоугольник 6"/>
          <p:cNvSpPr/>
          <p:nvPr/>
        </p:nvSpPr>
        <p:spPr>
          <a:xfrm>
            <a:off x="1907704" y="476672"/>
            <a:ext cx="5328592" cy="923330"/>
          </a:xfrm>
          <a:prstGeom prst="rect">
            <a:avLst/>
          </a:prstGeom>
          <a:noFill/>
        </p:spPr>
        <p:txBody>
          <a:bodyPr wrap="square" lIns="91440" tIns="45720" rIns="91440" bIns="45720">
            <a:spAutoFit/>
          </a:bodyPr>
          <a:lstStyle/>
          <a:p>
            <a:pPr algn="ctr"/>
            <a:r>
              <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Дельта Волги</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5927622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a:stretch>
            <a:fillRect/>
          </a:stretch>
        </p:blipFill>
        <p:spPr>
          <a:xfrm>
            <a:off x="6718" y="-1"/>
            <a:ext cx="9137282" cy="6852961"/>
          </a:xfrm>
        </p:spPr>
      </p:pic>
      <p:sp>
        <p:nvSpPr>
          <p:cNvPr id="4" name="Текст 3"/>
          <p:cNvSpPr>
            <a:spLocks noGrp="1"/>
          </p:cNvSpPr>
          <p:nvPr>
            <p:ph type="body" sz="half" idx="2"/>
          </p:nvPr>
        </p:nvSpPr>
        <p:spPr>
          <a:xfrm>
            <a:off x="1331640" y="332656"/>
            <a:ext cx="6552728" cy="4464496"/>
          </a:xfrm>
        </p:spPr>
        <p:txBody>
          <a:bodyPr>
            <a:noAutofit/>
          </a:bodyPr>
          <a:lstStyle/>
          <a:p>
            <a:r>
              <a:rPr lang="ru-RU" sz="1800" b="1" i="1" dirty="0" smtClean="0">
                <a:solidFill>
                  <a:schemeClr val="tx1">
                    <a:lumMod val="95000"/>
                    <a:lumOff val="5000"/>
                  </a:schemeClr>
                </a:solidFill>
              </a:rPr>
              <a:t>Где протекает: река Волга берет начало на одном из наиболее возвышенных пунктов Валдайского плоскогорья (Тверская область), вытекая из незначительного родника, местными жителями называемого Иорданом, лежащего посредине болотистых озер, близ деревни </a:t>
            </a:r>
            <a:r>
              <a:rPr lang="ru-RU" sz="1800" b="1" i="1" dirty="0" err="1" smtClean="0">
                <a:solidFill>
                  <a:schemeClr val="tx1">
                    <a:lumMod val="95000"/>
                    <a:lumOff val="5000"/>
                  </a:schemeClr>
                </a:solidFill>
              </a:rPr>
              <a:t>Волговерховье</a:t>
            </a:r>
            <a:r>
              <a:rPr lang="ru-RU" sz="1800" b="1" i="1" dirty="0" smtClean="0">
                <a:solidFill>
                  <a:schemeClr val="tx1">
                    <a:lumMod val="95000"/>
                    <a:lumOff val="5000"/>
                  </a:schemeClr>
                </a:solidFill>
              </a:rPr>
              <a:t>, на высоте 750 футов над уровнем океана, на 57°15` северной широты и 2°10` восточной долготы. Пройдя извилисто от запада к востоку через всю центральную низменность Европейской России, почти вплоть до предгорий Урала, Волга у Казани круто, почти под прямым углом, поворачивает к югу, а затем, медленно понижаясь и направляясь прямо к великой Понто-Каспийской низменности, у Самары пробивается через цепь возвышенностей, образуя знаменитую Самарскую луку, а у Царицына подходит на весьма близкое расстояние к Дону, составляя с ним волок, у которого поворачивает к юго-востоку и сохраняет это последнее направление до Астрахани и Каспийского моря, куда впадает множеством рукавов, заканчиваясь у острова Бирючья коса. Направление Волги — с запада на восток, а затем резкий поворот на юг, к Каспийскому морю, находятся в непосредственной зависимости от орографии местности, по которой она протекает. </a:t>
            </a:r>
            <a:endParaRPr lang="ru-RU" sz="1800" b="1" i="1" dirty="0">
              <a:solidFill>
                <a:schemeClr val="tx1">
                  <a:lumMod val="95000"/>
                  <a:lumOff val="5000"/>
                </a:schemeClr>
              </a:solidFill>
            </a:endParaRPr>
          </a:p>
        </p:txBody>
      </p:sp>
    </p:spTree>
    <p:extLst>
      <p:ext uri="{BB962C8B-B14F-4D97-AF65-F5344CB8AC3E}">
        <p14:creationId xmlns:p14="http://schemas.microsoft.com/office/powerpoint/2010/main" val="1668160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p:cNvPicPr>
            <a:picLocks noGrp="1" noChangeAspect="1"/>
          </p:cNvPicPr>
          <p:nvPr>
            <p:ph type="pic" idx="1"/>
          </p:nvPr>
        </p:nvPicPr>
        <p:blipFill>
          <a:blip r:embed="rId2">
            <a:extLst>
              <a:ext uri="{28A0092B-C50C-407E-A947-70E740481C1C}">
                <a14:useLocalDpi xmlns:a14="http://schemas.microsoft.com/office/drawing/2010/main" val="0"/>
              </a:ext>
            </a:extLst>
          </a:blip>
          <a:srcRect l="7889" r="7889"/>
          <a:stretch>
            <a:fillRect/>
          </a:stretch>
        </p:blipFill>
        <p:spPr>
          <a:xfrm>
            <a:off x="0" y="0"/>
            <a:ext cx="9144000" cy="6858000"/>
          </a:xfrm>
        </p:spPr>
      </p:pic>
      <p:sp>
        <p:nvSpPr>
          <p:cNvPr id="4" name="Текст 3"/>
          <p:cNvSpPr>
            <a:spLocks noGrp="1"/>
          </p:cNvSpPr>
          <p:nvPr>
            <p:ph type="body" sz="half" idx="2"/>
          </p:nvPr>
        </p:nvSpPr>
        <p:spPr>
          <a:xfrm>
            <a:off x="1259632" y="404664"/>
            <a:ext cx="6552728" cy="4464496"/>
          </a:xfrm>
        </p:spPr>
        <p:txBody>
          <a:bodyPr>
            <a:noAutofit/>
          </a:bodyPr>
          <a:lstStyle/>
          <a:p>
            <a:r>
              <a:rPr lang="ru-RU" sz="2000" b="1" i="1" dirty="0" smtClean="0"/>
              <a:t>Притоки: Волга принимает около двухсот притоков главнейшими из которых являются: Кама и Ока, так же более мелкие реки: </a:t>
            </a:r>
            <a:r>
              <a:rPr lang="ru-RU" sz="2000" b="1" i="1" dirty="0" err="1" smtClean="0"/>
              <a:t>Тверца</a:t>
            </a:r>
            <a:r>
              <a:rPr lang="ru-RU" sz="2000" b="1" i="1" dirty="0" smtClean="0"/>
              <a:t>, Медведица, </a:t>
            </a:r>
            <a:r>
              <a:rPr lang="ru-RU" sz="2000" b="1" i="1" dirty="0" err="1" smtClean="0"/>
              <a:t>Молога</a:t>
            </a:r>
            <a:r>
              <a:rPr lang="ru-RU" sz="2000" b="1" i="1" dirty="0" smtClean="0"/>
              <a:t>, Шексна, Кострома, Унжа, </a:t>
            </a:r>
            <a:r>
              <a:rPr lang="ru-RU" sz="2000" b="1" i="1" dirty="0" err="1" smtClean="0"/>
              <a:t>Керженец</a:t>
            </a:r>
            <a:r>
              <a:rPr lang="ru-RU" sz="2000" b="1" i="1" dirty="0" smtClean="0"/>
              <a:t>, Сура, Ветлуга, </a:t>
            </a:r>
            <a:r>
              <a:rPr lang="ru-RU" sz="2000" b="1" i="1" dirty="0" err="1" smtClean="0"/>
              <a:t>Свияга</a:t>
            </a:r>
            <a:r>
              <a:rPr lang="ru-RU" sz="2000" b="1" i="1" dirty="0" smtClean="0"/>
              <a:t>, Кама.</a:t>
            </a:r>
          </a:p>
          <a:p>
            <a:endParaRPr lang="ru-RU" sz="2000" b="1" i="1" dirty="0" smtClean="0"/>
          </a:p>
          <a:p>
            <a:r>
              <a:rPr lang="ru-RU" sz="2000" b="1" i="1" dirty="0" smtClean="0"/>
              <a:t>Обитатели: минога, белуга, осетр, севрюга, шип, белорыбица, волжская и рядовая сельди, сазан, лещ, судак, сом, </a:t>
            </a:r>
            <a:r>
              <a:rPr lang="ru-RU" sz="2000" b="1" i="1" dirty="0" err="1" smtClean="0"/>
              <a:t>берш</a:t>
            </a:r>
            <a:r>
              <a:rPr lang="ru-RU" sz="2000" b="1" i="1" dirty="0" smtClean="0"/>
              <a:t>, жерех, чехонь, стерлядь, сазан, лещ, судак, язь, щука, налим, сом, окунь, елец, ерш, голавль, синец, плотва, белоглазка, </a:t>
            </a:r>
            <a:r>
              <a:rPr lang="ru-RU" sz="2000" b="1" i="1" dirty="0" err="1" smtClean="0"/>
              <a:t>густера</a:t>
            </a:r>
            <a:r>
              <a:rPr lang="ru-RU" sz="2000" b="1" i="1" dirty="0" smtClean="0"/>
              <a:t>, подуст, жерех, </a:t>
            </a:r>
            <a:r>
              <a:rPr lang="ru-RU" sz="2000" b="1" i="1" dirty="0" err="1" smtClean="0"/>
              <a:t>уклея</a:t>
            </a:r>
            <a:r>
              <a:rPr lang="ru-RU" sz="2000" b="1" i="1" dirty="0" smtClean="0"/>
              <a:t>, хариус.</a:t>
            </a:r>
          </a:p>
          <a:p>
            <a:endParaRPr lang="ru-RU" sz="2000" b="1" i="1" dirty="0" smtClean="0"/>
          </a:p>
          <a:p>
            <a:r>
              <a:rPr lang="ru-RU" sz="2000" b="1" i="1" dirty="0" smtClean="0"/>
              <a:t>Замерзание: замерзает волга примерно в конце октября – начале ноября, а вскрывается в конце апреля – середине марта. Таким образом период навигации по волге составляе6т примерно 190 – 220 дней в году.</a:t>
            </a:r>
            <a:endParaRPr lang="ru-RU" sz="2000" b="1" i="1" dirty="0"/>
          </a:p>
        </p:txBody>
      </p:sp>
    </p:spTree>
    <p:extLst>
      <p:ext uri="{BB962C8B-B14F-4D97-AF65-F5344CB8AC3E}">
        <p14:creationId xmlns:p14="http://schemas.microsoft.com/office/powerpoint/2010/main" val="253224278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TotalTime>
  <Words>707</Words>
  <Application>Microsoft Office PowerPoint</Application>
  <PresentationFormat>Экран (4:3)</PresentationFormat>
  <Paragraphs>19</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Андрей</dc:creator>
  <cp:lastModifiedBy>k0tello</cp:lastModifiedBy>
  <cp:revision>3</cp:revision>
  <dcterms:created xsi:type="dcterms:W3CDTF">2012-12-07T16:44:33Z</dcterms:created>
  <dcterms:modified xsi:type="dcterms:W3CDTF">2013-01-07T09:06:43Z</dcterms:modified>
</cp:coreProperties>
</file>