
<file path=[Content_Types].xml><?xml version="1.0" encoding="utf-8"?>
<Types xmlns="http://schemas.openxmlformats.org/package/2006/content-types">
  <Default Extension="png" ContentType="image/png"/>
  <Default Extension="bin" ContentType="application/vnd.openxmlformats-officedocument.oleObject"/>
  <Default Extension="wmf" ContentType="image/x-wmf"/>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41"/>
  </p:notesMasterIdLst>
  <p:sldIdLst>
    <p:sldId id="291" r:id="rId2"/>
    <p:sldId id="292" r:id="rId3"/>
    <p:sldId id="293" r:id="rId4"/>
    <p:sldId id="257" r:id="rId5"/>
    <p:sldId id="284" r:id="rId6"/>
    <p:sldId id="285" r:id="rId7"/>
    <p:sldId id="287" r:id="rId8"/>
    <p:sldId id="288" r:id="rId9"/>
    <p:sldId id="256" r:id="rId10"/>
    <p:sldId id="294" r:id="rId11"/>
    <p:sldId id="295" r:id="rId12"/>
    <p:sldId id="296" r:id="rId13"/>
    <p:sldId id="297" r:id="rId14"/>
    <p:sldId id="298" r:id="rId15"/>
    <p:sldId id="300" r:id="rId16"/>
    <p:sldId id="301" r:id="rId17"/>
    <p:sldId id="302" r:id="rId18"/>
    <p:sldId id="266" r:id="rId19"/>
    <p:sldId id="260" r:id="rId20"/>
    <p:sldId id="264" r:id="rId21"/>
    <p:sldId id="303" r:id="rId22"/>
    <p:sldId id="304" r:id="rId23"/>
    <p:sldId id="309" r:id="rId24"/>
    <p:sldId id="267" r:id="rId25"/>
    <p:sldId id="272" r:id="rId26"/>
    <p:sldId id="273" r:id="rId27"/>
    <p:sldId id="274" r:id="rId28"/>
    <p:sldId id="275" r:id="rId29"/>
    <p:sldId id="276" r:id="rId30"/>
    <p:sldId id="310" r:id="rId31"/>
    <p:sldId id="311" r:id="rId32"/>
    <p:sldId id="312" r:id="rId33"/>
    <p:sldId id="305" r:id="rId34"/>
    <p:sldId id="306" r:id="rId35"/>
    <p:sldId id="313" r:id="rId36"/>
    <p:sldId id="314" r:id="rId37"/>
    <p:sldId id="307" r:id="rId38"/>
    <p:sldId id="308" r:id="rId39"/>
    <p:sldId id="290" r:id="rId40"/>
  </p:sldIdLst>
  <p:sldSz cx="9144000" cy="6858000" type="screen4x3"/>
  <p:notesSz cx="6888163" cy="9623425"/>
  <p:defaultTextStyle>
    <a:defPPr>
      <a:defRPr lang="en-US"/>
    </a:defPPr>
    <a:lvl1pPr algn="l" rtl="0" eaLnBrk="0" fontAlgn="base" hangingPunct="0">
      <a:spcBef>
        <a:spcPct val="0"/>
      </a:spcBef>
      <a:spcAft>
        <a:spcPct val="0"/>
      </a:spcAft>
      <a:defRPr sz="2400" kern="1200">
        <a:solidFill>
          <a:schemeClr val="tx1"/>
        </a:solidFill>
        <a:latin typeface="Times New Roman"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New Roman"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New Roman"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New Roman"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C3300"/>
    <a:srgbClr val="CCECFF"/>
    <a:srgbClr val="00FF00"/>
    <a:srgbClr val="FF3300"/>
    <a:srgbClr val="000099"/>
    <a:srgbClr val="99CCFF"/>
    <a:srgbClr val="00FF99"/>
    <a:srgbClr val="FF99FF"/>
  </p:clrMru>
  <p:extLst>
    <p:ext uri="{E76CE94A-603C-4142-B9EB-6D1370010A27}">
      <p14:discardImageEditData xmlns:p14="http://schemas.microsoft.com/office/powerpoint/2010/main" val="1"/>
    </p:ext>
    <p:ext uri="{D31A062A-798A-4329-ABDD-BBA856620510}">
      <p14:defaultImageDpi xmlns:p14="http://schemas.microsoft.com/office/powerpoint/2010/main" val="96"/>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20"/>
    <p:restoredTop sz="94660"/>
  </p:normalViewPr>
  <p:slideViewPr>
    <p:cSldViewPr>
      <p:cViewPr>
        <p:scale>
          <a:sx n="75" d="100"/>
          <a:sy n="75" d="100"/>
        </p:scale>
        <p:origin x="-1236" y="-84"/>
      </p:cViewPr>
      <p:guideLst>
        <p:guide orient="horz" pos="2160"/>
        <p:guide pos="2880"/>
      </p:guideLst>
    </p:cSldViewPr>
  </p:slideViewPr>
  <p:outlineViewPr>
    <p:cViewPr>
      <p:scale>
        <a:sx n="33" d="100"/>
        <a:sy n="33" d="100"/>
      </p:scale>
      <p:origin x="0" y="0"/>
    </p:cViewPr>
    <p:sldLst>
      <p:sld r:id="rId1" collapse="1"/>
      <p:sld r:id="rId2" collapse="1"/>
      <p:sld r:id="rId3" collapse="1"/>
      <p:sld r:id="rId4" collapse="1"/>
      <p:sld r:id="rId5" collapse="1"/>
      <p:sld r:id="rId6" collapse="1"/>
    </p:sldLst>
  </p:outlineViewPr>
  <p:notesTextViewPr>
    <p:cViewPr>
      <p:scale>
        <a:sx n="100" d="100"/>
        <a:sy n="100" d="100"/>
      </p:scale>
      <p:origin x="0" y="0"/>
    </p:cViewPr>
  </p:notesTextViewPr>
  <p:sorterViewPr>
    <p:cViewPr>
      <p:scale>
        <a:sx n="66" d="100"/>
        <a:sy n="66" d="100"/>
      </p:scale>
      <p:origin x="0" y="2844"/>
    </p:cViewPr>
  </p:sorterViewPr>
  <p:notesViewPr>
    <p:cSldViewPr>
      <p:cViewPr varScale="1">
        <p:scale>
          <a:sx n="30" d="100"/>
          <a:sy n="30" d="100"/>
        </p:scale>
        <p:origin x="-1620" y="-96"/>
      </p:cViewPr>
      <p:guideLst>
        <p:guide orient="horz" pos="3031"/>
        <p:guide pos="2169"/>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viewProps" Target="viewProps.xml"/></Relationships>
</file>

<file path=ppt/_rels/viewProps.xml.rels><?xml version="1.0" encoding="UTF-8" standalone="yes"?>
<Relationships xmlns="http://schemas.openxmlformats.org/package/2006/relationships"><Relationship Id="rId3" Type="http://schemas.openxmlformats.org/officeDocument/2006/relationships/slide" Target="slides/slide21.xml"/><Relationship Id="rId2" Type="http://schemas.openxmlformats.org/officeDocument/2006/relationships/slide" Target="slides/slide17.xml"/><Relationship Id="rId1" Type="http://schemas.openxmlformats.org/officeDocument/2006/relationships/slide" Target="slides/slide15.xml"/><Relationship Id="rId6" Type="http://schemas.openxmlformats.org/officeDocument/2006/relationships/slide" Target="slides/slide38.xml"/><Relationship Id="rId5" Type="http://schemas.openxmlformats.org/officeDocument/2006/relationships/slide" Target="slides/slide33.xml"/><Relationship Id="rId4" Type="http://schemas.openxmlformats.org/officeDocument/2006/relationships/slide" Target="slides/slide22.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png"/></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png"/></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png"/></Relationships>
</file>

<file path=ppt/drawings/_rels/vmlDrawing4.vml.rels><?xml version="1.0" encoding="UTF-8" standalone="yes"?>
<Relationships xmlns="http://schemas.openxmlformats.org/package/2006/relationships"><Relationship Id="rId1" Type="http://schemas.openxmlformats.org/officeDocument/2006/relationships/image" Target="../media/image2.w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3.png"/></Relationships>
</file>

<file path=ppt/drawings/_rels/vmlDrawing6.v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image" Target="../media/image4.png"/></Relationships>
</file>

<file path=ppt/drawings/_rels/vmlDrawing7.v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image" Target="../media/image5.png"/></Relationships>
</file>

<file path=ppt/drawings/_rels/vmlDrawing8.vml.rels><?xml version="1.0" encoding="UTF-8" standalone="yes"?>
<Relationships xmlns="http://schemas.openxmlformats.org/package/2006/relationships"><Relationship Id="rId1" Type="http://schemas.openxmlformats.org/officeDocument/2006/relationships/image" Target="../media/image5.png"/></Relationships>
</file>

<file path=ppt/drawings/_rels/vmlDrawing9.vml.rels><?xml version="1.0" encoding="UTF-8" standalone="yes"?>
<Relationships xmlns="http://schemas.openxmlformats.org/package/2006/relationships"><Relationship Id="rId1" Type="http://schemas.openxmlformats.org/officeDocument/2006/relationships/image" Target="../media/image5.png"/></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266" name="Rectangle 2"/>
          <p:cNvSpPr>
            <a:spLocks noGrp="1" noChangeArrowheads="1"/>
          </p:cNvSpPr>
          <p:nvPr>
            <p:ph type="hdr" sz="quarter"/>
          </p:nvPr>
        </p:nvSpPr>
        <p:spPr bwMode="auto">
          <a:xfrm>
            <a:off x="0" y="0"/>
            <a:ext cx="2984500" cy="4810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4348" tIns="47174" rIns="94348" bIns="47174" numCol="1" anchor="t" anchorCtr="0" compatLnSpc="1">
            <a:prstTxWarp prst="textNoShape">
              <a:avLst/>
            </a:prstTxWarp>
          </a:bodyPr>
          <a:lstStyle>
            <a:lvl1pPr defTabSz="942975">
              <a:defRPr sz="1200" smtClean="0"/>
            </a:lvl1pPr>
          </a:lstStyle>
          <a:p>
            <a:pPr>
              <a:defRPr/>
            </a:pPr>
            <a:endParaRPr lang="ru-RU"/>
          </a:p>
        </p:txBody>
      </p:sp>
      <p:sp>
        <p:nvSpPr>
          <p:cNvPr id="11267" name="Rectangle 3"/>
          <p:cNvSpPr>
            <a:spLocks noGrp="1" noChangeArrowheads="1"/>
          </p:cNvSpPr>
          <p:nvPr>
            <p:ph type="dt" idx="1"/>
          </p:nvPr>
        </p:nvSpPr>
        <p:spPr bwMode="auto">
          <a:xfrm>
            <a:off x="3903663" y="0"/>
            <a:ext cx="2984500" cy="4810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4348" tIns="47174" rIns="94348" bIns="47174" numCol="1" anchor="t" anchorCtr="0" compatLnSpc="1">
            <a:prstTxWarp prst="textNoShape">
              <a:avLst/>
            </a:prstTxWarp>
          </a:bodyPr>
          <a:lstStyle>
            <a:lvl1pPr algn="r" defTabSz="942975">
              <a:defRPr sz="1200" smtClean="0"/>
            </a:lvl1pPr>
          </a:lstStyle>
          <a:p>
            <a:pPr>
              <a:defRPr/>
            </a:pPr>
            <a:endParaRPr lang="ru-RU"/>
          </a:p>
        </p:txBody>
      </p:sp>
      <p:sp>
        <p:nvSpPr>
          <p:cNvPr id="41988" name="Rectangle 4"/>
          <p:cNvSpPr>
            <a:spLocks noChangeArrowheads="1" noTextEdit="1"/>
          </p:cNvSpPr>
          <p:nvPr>
            <p:ph type="sldImg" idx="2"/>
          </p:nvPr>
        </p:nvSpPr>
        <p:spPr bwMode="auto">
          <a:xfrm>
            <a:off x="1038225" y="722313"/>
            <a:ext cx="4811713" cy="3608387"/>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11269" name="Rectangle 5"/>
          <p:cNvSpPr>
            <a:spLocks noGrp="1" noChangeArrowheads="1"/>
          </p:cNvSpPr>
          <p:nvPr>
            <p:ph type="body" sz="quarter" idx="3"/>
          </p:nvPr>
        </p:nvSpPr>
        <p:spPr bwMode="auto">
          <a:xfrm>
            <a:off x="919163" y="4570413"/>
            <a:ext cx="5049837" cy="4330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4348" tIns="47174" rIns="94348" bIns="47174" numCol="1" anchor="t" anchorCtr="0" compatLnSpc="1">
            <a:prstTxWarp prst="textNoShape">
              <a:avLst/>
            </a:prstTxWarp>
          </a:bodyPr>
          <a:lstStyle/>
          <a:p>
            <a:pPr lvl="0"/>
            <a:r>
              <a:rPr lang="ru-RU" noProof="0" smtClean="0"/>
              <a:t>Щелчок правит образец текста</a:t>
            </a:r>
          </a:p>
          <a:p>
            <a:pPr lvl="1"/>
            <a:r>
              <a:rPr lang="ru-RU" noProof="0" smtClean="0"/>
              <a:t>Второй уровень</a:t>
            </a:r>
          </a:p>
          <a:p>
            <a:pPr lvl="2"/>
            <a:r>
              <a:rPr lang="ru-RU" noProof="0" smtClean="0"/>
              <a:t>Третий уровень</a:t>
            </a:r>
          </a:p>
          <a:p>
            <a:pPr lvl="3"/>
            <a:r>
              <a:rPr lang="ru-RU" noProof="0" smtClean="0"/>
              <a:t>Четвертый уровень</a:t>
            </a:r>
          </a:p>
          <a:p>
            <a:pPr lvl="4"/>
            <a:r>
              <a:rPr lang="ru-RU" noProof="0" smtClean="0"/>
              <a:t>Пятый уровень</a:t>
            </a:r>
          </a:p>
        </p:txBody>
      </p:sp>
      <p:sp>
        <p:nvSpPr>
          <p:cNvPr id="11270" name="Rectangle 6"/>
          <p:cNvSpPr>
            <a:spLocks noGrp="1" noChangeArrowheads="1"/>
          </p:cNvSpPr>
          <p:nvPr>
            <p:ph type="ftr" sz="quarter" idx="4"/>
          </p:nvPr>
        </p:nvSpPr>
        <p:spPr bwMode="auto">
          <a:xfrm>
            <a:off x="0" y="9142413"/>
            <a:ext cx="2984500" cy="4810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4348" tIns="47174" rIns="94348" bIns="47174" numCol="1" anchor="b" anchorCtr="0" compatLnSpc="1">
            <a:prstTxWarp prst="textNoShape">
              <a:avLst/>
            </a:prstTxWarp>
          </a:bodyPr>
          <a:lstStyle>
            <a:lvl1pPr defTabSz="942975">
              <a:defRPr sz="1200" smtClean="0"/>
            </a:lvl1pPr>
          </a:lstStyle>
          <a:p>
            <a:pPr>
              <a:defRPr/>
            </a:pPr>
            <a:endParaRPr lang="ru-RU"/>
          </a:p>
        </p:txBody>
      </p:sp>
      <p:sp>
        <p:nvSpPr>
          <p:cNvPr id="11271" name="Rectangle 7"/>
          <p:cNvSpPr>
            <a:spLocks noGrp="1" noChangeArrowheads="1"/>
          </p:cNvSpPr>
          <p:nvPr>
            <p:ph type="sldNum" sz="quarter" idx="5"/>
          </p:nvPr>
        </p:nvSpPr>
        <p:spPr bwMode="auto">
          <a:xfrm>
            <a:off x="3903663" y="9142413"/>
            <a:ext cx="2984500" cy="4810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4348" tIns="47174" rIns="94348" bIns="47174" numCol="1" anchor="b" anchorCtr="0" compatLnSpc="1">
            <a:prstTxWarp prst="textNoShape">
              <a:avLst/>
            </a:prstTxWarp>
          </a:bodyPr>
          <a:lstStyle>
            <a:lvl1pPr algn="r" defTabSz="942975">
              <a:defRPr sz="1200" smtClean="0"/>
            </a:lvl1pPr>
          </a:lstStyle>
          <a:p>
            <a:pPr>
              <a:defRPr/>
            </a:pPr>
            <a:fld id="{6A96B796-9514-4B57-A84E-D29FDD6D74FD}" type="slidenum">
              <a:rPr lang="ru-RU"/>
              <a:pPr>
                <a:defRPr/>
              </a:pPr>
              <a:t>‹#›</a:t>
            </a:fld>
            <a:endParaRPr lang="ru-RU"/>
          </a:p>
        </p:txBody>
      </p:sp>
    </p:spTree>
    <p:extLst>
      <p:ext uri="{BB962C8B-B14F-4D97-AF65-F5344CB8AC3E}">
        <p14:creationId xmlns:p14="http://schemas.microsoft.com/office/powerpoint/2010/main" val="2545616739"/>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7"/>
          <p:cNvSpPr>
            <a:spLocks noGrp="1" noChangeArrowheads="1"/>
          </p:cNvSpPr>
          <p:nvPr>
            <p:ph type="sldNum" sz="quarter" idx="5"/>
          </p:nvPr>
        </p:nvSpPr>
        <p:spPr>
          <a:noFill/>
        </p:spPr>
        <p:txBody>
          <a:bodyPr/>
          <a:lstStyle>
            <a:lvl1pPr defTabSz="942975">
              <a:defRPr sz="2400">
                <a:solidFill>
                  <a:schemeClr val="tx1"/>
                </a:solidFill>
                <a:latin typeface="Times New Roman" pitchFamily="18" charset="0"/>
              </a:defRPr>
            </a:lvl1pPr>
            <a:lvl2pPr marL="742950" indent="-285750" defTabSz="942975">
              <a:defRPr sz="2400">
                <a:solidFill>
                  <a:schemeClr val="tx1"/>
                </a:solidFill>
                <a:latin typeface="Times New Roman" pitchFamily="18" charset="0"/>
              </a:defRPr>
            </a:lvl2pPr>
            <a:lvl3pPr marL="1143000" indent="-228600" defTabSz="942975">
              <a:defRPr sz="2400">
                <a:solidFill>
                  <a:schemeClr val="tx1"/>
                </a:solidFill>
                <a:latin typeface="Times New Roman" pitchFamily="18" charset="0"/>
              </a:defRPr>
            </a:lvl3pPr>
            <a:lvl4pPr marL="1600200" indent="-228600" defTabSz="942975">
              <a:defRPr sz="2400">
                <a:solidFill>
                  <a:schemeClr val="tx1"/>
                </a:solidFill>
                <a:latin typeface="Times New Roman" pitchFamily="18" charset="0"/>
              </a:defRPr>
            </a:lvl4pPr>
            <a:lvl5pPr marL="2057400" indent="-228600" defTabSz="942975">
              <a:defRPr sz="2400">
                <a:solidFill>
                  <a:schemeClr val="tx1"/>
                </a:solidFill>
                <a:latin typeface="Times New Roman" pitchFamily="18" charset="0"/>
              </a:defRPr>
            </a:lvl5pPr>
            <a:lvl6pPr marL="2514600" indent="-228600" defTabSz="942975" eaLnBrk="0" fontAlgn="base" hangingPunct="0">
              <a:spcBef>
                <a:spcPct val="0"/>
              </a:spcBef>
              <a:spcAft>
                <a:spcPct val="0"/>
              </a:spcAft>
              <a:defRPr sz="2400">
                <a:solidFill>
                  <a:schemeClr val="tx1"/>
                </a:solidFill>
                <a:latin typeface="Times New Roman" pitchFamily="18" charset="0"/>
              </a:defRPr>
            </a:lvl6pPr>
            <a:lvl7pPr marL="2971800" indent="-228600" defTabSz="942975" eaLnBrk="0" fontAlgn="base" hangingPunct="0">
              <a:spcBef>
                <a:spcPct val="0"/>
              </a:spcBef>
              <a:spcAft>
                <a:spcPct val="0"/>
              </a:spcAft>
              <a:defRPr sz="2400">
                <a:solidFill>
                  <a:schemeClr val="tx1"/>
                </a:solidFill>
                <a:latin typeface="Times New Roman" pitchFamily="18" charset="0"/>
              </a:defRPr>
            </a:lvl7pPr>
            <a:lvl8pPr marL="3429000" indent="-228600" defTabSz="942975" eaLnBrk="0" fontAlgn="base" hangingPunct="0">
              <a:spcBef>
                <a:spcPct val="0"/>
              </a:spcBef>
              <a:spcAft>
                <a:spcPct val="0"/>
              </a:spcAft>
              <a:defRPr sz="2400">
                <a:solidFill>
                  <a:schemeClr val="tx1"/>
                </a:solidFill>
                <a:latin typeface="Times New Roman" pitchFamily="18" charset="0"/>
              </a:defRPr>
            </a:lvl8pPr>
            <a:lvl9pPr marL="3886200" indent="-228600" defTabSz="942975" eaLnBrk="0" fontAlgn="base" hangingPunct="0">
              <a:spcBef>
                <a:spcPct val="0"/>
              </a:spcBef>
              <a:spcAft>
                <a:spcPct val="0"/>
              </a:spcAft>
              <a:defRPr sz="2400">
                <a:solidFill>
                  <a:schemeClr val="tx1"/>
                </a:solidFill>
                <a:latin typeface="Times New Roman" pitchFamily="18" charset="0"/>
              </a:defRPr>
            </a:lvl9pPr>
          </a:lstStyle>
          <a:p>
            <a:fld id="{051DF0ED-ED97-4A0B-81AD-14AE416FFE0B}" type="slidenum">
              <a:rPr lang="ru-RU" altLang="ru-RU" sz="1200"/>
              <a:pPr/>
              <a:t>5</a:t>
            </a:fld>
            <a:endParaRPr lang="ru-RU" altLang="ru-RU" sz="1200"/>
          </a:p>
        </p:txBody>
      </p:sp>
      <p:sp>
        <p:nvSpPr>
          <p:cNvPr id="43011" name="Rectangle 2"/>
          <p:cNvSpPr>
            <a:spLocks noChangeArrowheads="1" noTextEdit="1"/>
          </p:cNvSpPr>
          <p:nvPr>
            <p:ph type="sldImg"/>
          </p:nvPr>
        </p:nvSpPr>
        <p:spPr>
          <a:ln/>
        </p:spPr>
      </p:sp>
      <p:sp>
        <p:nvSpPr>
          <p:cNvPr id="43012" name="Rectangle 3"/>
          <p:cNvSpPr>
            <a:spLocks noGrp="1" noChangeArrowheads="1"/>
          </p:cNvSpPr>
          <p:nvPr>
            <p:ph type="body" idx="1"/>
          </p:nvPr>
        </p:nvSpPr>
        <p:spPr>
          <a:noFill/>
        </p:spPr>
        <p:txBody>
          <a:bodyPr/>
          <a:lstStyle/>
          <a:p>
            <a:endParaRPr lang="ru-RU" altLang="ru-RU"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7"/>
          <p:cNvSpPr>
            <a:spLocks noGrp="1" noChangeArrowheads="1"/>
          </p:cNvSpPr>
          <p:nvPr>
            <p:ph type="sldNum" sz="quarter" idx="5"/>
          </p:nvPr>
        </p:nvSpPr>
        <p:spPr>
          <a:noFill/>
        </p:spPr>
        <p:txBody>
          <a:bodyPr/>
          <a:lstStyle>
            <a:lvl1pPr defTabSz="942975">
              <a:defRPr sz="2400">
                <a:solidFill>
                  <a:schemeClr val="tx1"/>
                </a:solidFill>
                <a:latin typeface="Times New Roman" pitchFamily="18" charset="0"/>
              </a:defRPr>
            </a:lvl1pPr>
            <a:lvl2pPr marL="742950" indent="-285750" defTabSz="942975">
              <a:defRPr sz="2400">
                <a:solidFill>
                  <a:schemeClr val="tx1"/>
                </a:solidFill>
                <a:latin typeface="Times New Roman" pitchFamily="18" charset="0"/>
              </a:defRPr>
            </a:lvl2pPr>
            <a:lvl3pPr marL="1143000" indent="-228600" defTabSz="942975">
              <a:defRPr sz="2400">
                <a:solidFill>
                  <a:schemeClr val="tx1"/>
                </a:solidFill>
                <a:latin typeface="Times New Roman" pitchFamily="18" charset="0"/>
              </a:defRPr>
            </a:lvl3pPr>
            <a:lvl4pPr marL="1600200" indent="-228600" defTabSz="942975">
              <a:defRPr sz="2400">
                <a:solidFill>
                  <a:schemeClr val="tx1"/>
                </a:solidFill>
                <a:latin typeface="Times New Roman" pitchFamily="18" charset="0"/>
              </a:defRPr>
            </a:lvl4pPr>
            <a:lvl5pPr marL="2057400" indent="-228600" defTabSz="942975">
              <a:defRPr sz="2400">
                <a:solidFill>
                  <a:schemeClr val="tx1"/>
                </a:solidFill>
                <a:latin typeface="Times New Roman" pitchFamily="18" charset="0"/>
              </a:defRPr>
            </a:lvl5pPr>
            <a:lvl6pPr marL="2514600" indent="-228600" defTabSz="942975" eaLnBrk="0" fontAlgn="base" hangingPunct="0">
              <a:spcBef>
                <a:spcPct val="0"/>
              </a:spcBef>
              <a:spcAft>
                <a:spcPct val="0"/>
              </a:spcAft>
              <a:defRPr sz="2400">
                <a:solidFill>
                  <a:schemeClr val="tx1"/>
                </a:solidFill>
                <a:latin typeface="Times New Roman" pitchFamily="18" charset="0"/>
              </a:defRPr>
            </a:lvl6pPr>
            <a:lvl7pPr marL="2971800" indent="-228600" defTabSz="942975" eaLnBrk="0" fontAlgn="base" hangingPunct="0">
              <a:spcBef>
                <a:spcPct val="0"/>
              </a:spcBef>
              <a:spcAft>
                <a:spcPct val="0"/>
              </a:spcAft>
              <a:defRPr sz="2400">
                <a:solidFill>
                  <a:schemeClr val="tx1"/>
                </a:solidFill>
                <a:latin typeface="Times New Roman" pitchFamily="18" charset="0"/>
              </a:defRPr>
            </a:lvl7pPr>
            <a:lvl8pPr marL="3429000" indent="-228600" defTabSz="942975" eaLnBrk="0" fontAlgn="base" hangingPunct="0">
              <a:spcBef>
                <a:spcPct val="0"/>
              </a:spcBef>
              <a:spcAft>
                <a:spcPct val="0"/>
              </a:spcAft>
              <a:defRPr sz="2400">
                <a:solidFill>
                  <a:schemeClr val="tx1"/>
                </a:solidFill>
                <a:latin typeface="Times New Roman" pitchFamily="18" charset="0"/>
              </a:defRPr>
            </a:lvl8pPr>
            <a:lvl9pPr marL="3886200" indent="-228600" defTabSz="942975" eaLnBrk="0" fontAlgn="base" hangingPunct="0">
              <a:spcBef>
                <a:spcPct val="0"/>
              </a:spcBef>
              <a:spcAft>
                <a:spcPct val="0"/>
              </a:spcAft>
              <a:defRPr sz="2400">
                <a:solidFill>
                  <a:schemeClr val="tx1"/>
                </a:solidFill>
                <a:latin typeface="Times New Roman" pitchFamily="18" charset="0"/>
              </a:defRPr>
            </a:lvl9pPr>
          </a:lstStyle>
          <a:p>
            <a:fld id="{3183BE7C-98CC-488C-A1B6-66F82157FB15}" type="slidenum">
              <a:rPr lang="ru-RU" altLang="ru-RU" sz="1200"/>
              <a:pPr/>
              <a:t>19</a:t>
            </a:fld>
            <a:endParaRPr lang="ru-RU" altLang="ru-RU" sz="1200"/>
          </a:p>
        </p:txBody>
      </p:sp>
      <p:sp>
        <p:nvSpPr>
          <p:cNvPr id="44035" name="Rectangle 2"/>
          <p:cNvSpPr>
            <a:spLocks noChangeArrowheads="1" noTextEdit="1"/>
          </p:cNvSpPr>
          <p:nvPr>
            <p:ph type="sldImg"/>
          </p:nvPr>
        </p:nvSpPr>
        <p:spPr>
          <a:ln/>
        </p:spPr>
      </p:sp>
      <p:sp>
        <p:nvSpPr>
          <p:cNvPr id="44036" name="Rectangle 3"/>
          <p:cNvSpPr>
            <a:spLocks noGrp="1" noChangeArrowheads="1"/>
          </p:cNvSpPr>
          <p:nvPr>
            <p:ph type="body" idx="1"/>
          </p:nvPr>
        </p:nvSpPr>
        <p:spPr>
          <a:noFill/>
        </p:spPr>
        <p:txBody>
          <a:bodyPr/>
          <a:lstStyle/>
          <a:p>
            <a:endParaRPr lang="ru-RU" altLang="ru-RU"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ru-RU" smtClean="0"/>
              <a:t>Образец подзаголовка</a:t>
            </a:r>
            <a:endParaRPr lang="ru-RU"/>
          </a:p>
        </p:txBody>
      </p:sp>
      <p:sp>
        <p:nvSpPr>
          <p:cNvPr id="4" name="Rectangle 4"/>
          <p:cNvSpPr>
            <a:spLocks noGrp="1" noChangeArrowheads="1"/>
          </p:cNvSpPr>
          <p:nvPr>
            <p:ph type="dt" sz="half" idx="10"/>
          </p:nvPr>
        </p:nvSpPr>
        <p:spPr>
          <a:ln/>
        </p:spPr>
        <p:txBody>
          <a:bodyPr/>
          <a:lstStyle>
            <a:lvl1pPr>
              <a:defRPr/>
            </a:lvl1pPr>
          </a:lstStyle>
          <a:p>
            <a:pPr>
              <a:defRPr/>
            </a:pPr>
            <a:endParaRPr lang="ru-RU"/>
          </a:p>
        </p:txBody>
      </p:sp>
      <p:sp>
        <p:nvSpPr>
          <p:cNvPr id="5" name="Rectangle 5"/>
          <p:cNvSpPr>
            <a:spLocks noGrp="1" noChangeArrowheads="1"/>
          </p:cNvSpPr>
          <p:nvPr>
            <p:ph type="ftr" sz="quarter" idx="11"/>
          </p:nvPr>
        </p:nvSpPr>
        <p:spPr>
          <a:ln/>
        </p:spPr>
        <p:txBody>
          <a:bodyPr/>
          <a:lstStyle>
            <a:lvl1pPr>
              <a:defRPr/>
            </a:lvl1pPr>
          </a:lstStyle>
          <a:p>
            <a:pPr>
              <a:defRPr/>
            </a:pPr>
            <a:endParaRPr lang="ru-RU"/>
          </a:p>
        </p:txBody>
      </p:sp>
      <p:sp>
        <p:nvSpPr>
          <p:cNvPr id="6" name="Rectangle 6"/>
          <p:cNvSpPr>
            <a:spLocks noGrp="1" noChangeArrowheads="1"/>
          </p:cNvSpPr>
          <p:nvPr>
            <p:ph type="sldNum" sz="quarter" idx="12"/>
          </p:nvPr>
        </p:nvSpPr>
        <p:spPr>
          <a:ln/>
        </p:spPr>
        <p:txBody>
          <a:bodyPr/>
          <a:lstStyle>
            <a:lvl1pPr>
              <a:defRPr/>
            </a:lvl1pPr>
          </a:lstStyle>
          <a:p>
            <a:pPr>
              <a:defRPr/>
            </a:pPr>
            <a:fld id="{EF3753D7-F6C2-4BB9-83F7-0EC14ACBE8AA}" type="slidenum">
              <a:rPr lang="ru-RU"/>
              <a:pPr>
                <a:defRPr/>
              </a:pPr>
              <a:t>‹#›</a:t>
            </a:fld>
            <a:endParaRPr lang="ru-RU"/>
          </a:p>
        </p:txBody>
      </p:sp>
    </p:spTree>
    <p:extLst>
      <p:ext uri="{BB962C8B-B14F-4D97-AF65-F5344CB8AC3E}">
        <p14:creationId xmlns:p14="http://schemas.microsoft.com/office/powerpoint/2010/main" val="315614720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4"/>
          <p:cNvSpPr>
            <a:spLocks noGrp="1" noChangeArrowheads="1"/>
          </p:cNvSpPr>
          <p:nvPr>
            <p:ph type="dt" sz="half" idx="10"/>
          </p:nvPr>
        </p:nvSpPr>
        <p:spPr>
          <a:ln/>
        </p:spPr>
        <p:txBody>
          <a:bodyPr/>
          <a:lstStyle>
            <a:lvl1pPr>
              <a:defRPr/>
            </a:lvl1pPr>
          </a:lstStyle>
          <a:p>
            <a:pPr>
              <a:defRPr/>
            </a:pPr>
            <a:endParaRPr lang="ru-RU"/>
          </a:p>
        </p:txBody>
      </p:sp>
      <p:sp>
        <p:nvSpPr>
          <p:cNvPr id="5" name="Rectangle 5"/>
          <p:cNvSpPr>
            <a:spLocks noGrp="1" noChangeArrowheads="1"/>
          </p:cNvSpPr>
          <p:nvPr>
            <p:ph type="ftr" sz="quarter" idx="11"/>
          </p:nvPr>
        </p:nvSpPr>
        <p:spPr>
          <a:ln/>
        </p:spPr>
        <p:txBody>
          <a:bodyPr/>
          <a:lstStyle>
            <a:lvl1pPr>
              <a:defRPr/>
            </a:lvl1pPr>
          </a:lstStyle>
          <a:p>
            <a:pPr>
              <a:defRPr/>
            </a:pPr>
            <a:endParaRPr lang="ru-RU"/>
          </a:p>
        </p:txBody>
      </p:sp>
      <p:sp>
        <p:nvSpPr>
          <p:cNvPr id="6" name="Rectangle 6"/>
          <p:cNvSpPr>
            <a:spLocks noGrp="1" noChangeArrowheads="1"/>
          </p:cNvSpPr>
          <p:nvPr>
            <p:ph type="sldNum" sz="quarter" idx="12"/>
          </p:nvPr>
        </p:nvSpPr>
        <p:spPr>
          <a:ln/>
        </p:spPr>
        <p:txBody>
          <a:bodyPr/>
          <a:lstStyle>
            <a:lvl1pPr>
              <a:defRPr/>
            </a:lvl1pPr>
          </a:lstStyle>
          <a:p>
            <a:pPr>
              <a:defRPr/>
            </a:pPr>
            <a:fld id="{2B776A10-3993-4665-8B5B-4914AF1C2A38}" type="slidenum">
              <a:rPr lang="ru-RU"/>
              <a:pPr>
                <a:defRPr/>
              </a:pPr>
              <a:t>‹#›</a:t>
            </a:fld>
            <a:endParaRPr lang="ru-RU"/>
          </a:p>
        </p:txBody>
      </p:sp>
    </p:spTree>
    <p:extLst>
      <p:ext uri="{BB962C8B-B14F-4D97-AF65-F5344CB8AC3E}">
        <p14:creationId xmlns:p14="http://schemas.microsoft.com/office/powerpoint/2010/main" val="380883713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515100" y="609600"/>
            <a:ext cx="1943100" cy="5486400"/>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685800" y="609600"/>
            <a:ext cx="5676900" cy="5486400"/>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4"/>
          <p:cNvSpPr>
            <a:spLocks noGrp="1" noChangeArrowheads="1"/>
          </p:cNvSpPr>
          <p:nvPr>
            <p:ph type="dt" sz="half" idx="10"/>
          </p:nvPr>
        </p:nvSpPr>
        <p:spPr>
          <a:ln/>
        </p:spPr>
        <p:txBody>
          <a:bodyPr/>
          <a:lstStyle>
            <a:lvl1pPr>
              <a:defRPr/>
            </a:lvl1pPr>
          </a:lstStyle>
          <a:p>
            <a:pPr>
              <a:defRPr/>
            </a:pPr>
            <a:endParaRPr lang="ru-RU"/>
          </a:p>
        </p:txBody>
      </p:sp>
      <p:sp>
        <p:nvSpPr>
          <p:cNvPr id="5" name="Rectangle 5"/>
          <p:cNvSpPr>
            <a:spLocks noGrp="1" noChangeArrowheads="1"/>
          </p:cNvSpPr>
          <p:nvPr>
            <p:ph type="ftr" sz="quarter" idx="11"/>
          </p:nvPr>
        </p:nvSpPr>
        <p:spPr>
          <a:ln/>
        </p:spPr>
        <p:txBody>
          <a:bodyPr/>
          <a:lstStyle>
            <a:lvl1pPr>
              <a:defRPr/>
            </a:lvl1pPr>
          </a:lstStyle>
          <a:p>
            <a:pPr>
              <a:defRPr/>
            </a:pPr>
            <a:endParaRPr lang="ru-RU"/>
          </a:p>
        </p:txBody>
      </p:sp>
      <p:sp>
        <p:nvSpPr>
          <p:cNvPr id="6" name="Rectangle 6"/>
          <p:cNvSpPr>
            <a:spLocks noGrp="1" noChangeArrowheads="1"/>
          </p:cNvSpPr>
          <p:nvPr>
            <p:ph type="sldNum" sz="quarter" idx="12"/>
          </p:nvPr>
        </p:nvSpPr>
        <p:spPr>
          <a:ln/>
        </p:spPr>
        <p:txBody>
          <a:bodyPr/>
          <a:lstStyle>
            <a:lvl1pPr>
              <a:defRPr/>
            </a:lvl1pPr>
          </a:lstStyle>
          <a:p>
            <a:pPr>
              <a:defRPr/>
            </a:pPr>
            <a:fld id="{C3168FF0-0C91-4CCD-BBBF-B3DE826CCD72}" type="slidenum">
              <a:rPr lang="ru-RU"/>
              <a:pPr>
                <a:defRPr/>
              </a:pPr>
              <a:t>‹#›</a:t>
            </a:fld>
            <a:endParaRPr lang="ru-RU"/>
          </a:p>
        </p:txBody>
      </p:sp>
    </p:spTree>
    <p:extLst>
      <p:ext uri="{BB962C8B-B14F-4D97-AF65-F5344CB8AC3E}">
        <p14:creationId xmlns:p14="http://schemas.microsoft.com/office/powerpoint/2010/main" val="29318604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fourObj" preserve="1">
  <p:cSld name="Заголовок и четыре объекта">
    <p:spTree>
      <p:nvGrpSpPr>
        <p:cNvPr id="1" name=""/>
        <p:cNvGrpSpPr/>
        <p:nvPr/>
      </p:nvGrpSpPr>
      <p:grpSpPr>
        <a:xfrm>
          <a:off x="0" y="0"/>
          <a:ext cx="0" cy="0"/>
          <a:chOff x="0" y="0"/>
          <a:chExt cx="0" cy="0"/>
        </a:xfrm>
      </p:grpSpPr>
      <p:sp>
        <p:nvSpPr>
          <p:cNvPr id="2" name="Заголовок 1"/>
          <p:cNvSpPr>
            <a:spLocks noGrp="1"/>
          </p:cNvSpPr>
          <p:nvPr>
            <p:ph type="title" sz="quarter"/>
          </p:nvPr>
        </p:nvSpPr>
        <p:spPr>
          <a:xfrm>
            <a:off x="685800" y="609600"/>
            <a:ext cx="7772400" cy="1143000"/>
          </a:xfrm>
        </p:spPr>
        <p:txBody>
          <a:bodyPr/>
          <a:lstStyle/>
          <a:p>
            <a:r>
              <a:rPr lang="ru-RU" smtClean="0"/>
              <a:t>Образец заголовка</a:t>
            </a:r>
            <a:endParaRPr lang="ru-RU"/>
          </a:p>
        </p:txBody>
      </p:sp>
      <p:sp>
        <p:nvSpPr>
          <p:cNvPr id="3" name="Объект 2"/>
          <p:cNvSpPr>
            <a:spLocks noGrp="1"/>
          </p:cNvSpPr>
          <p:nvPr>
            <p:ph sz="quarter" idx="1"/>
          </p:nvPr>
        </p:nvSpPr>
        <p:spPr>
          <a:xfrm>
            <a:off x="685800" y="1981200"/>
            <a:ext cx="3810000" cy="19812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quarter" idx="2"/>
          </p:nvPr>
        </p:nvSpPr>
        <p:spPr>
          <a:xfrm>
            <a:off x="4648200" y="1981200"/>
            <a:ext cx="3810000" cy="19812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Объект 4"/>
          <p:cNvSpPr>
            <a:spLocks noGrp="1"/>
          </p:cNvSpPr>
          <p:nvPr>
            <p:ph sz="quarter" idx="3"/>
          </p:nvPr>
        </p:nvSpPr>
        <p:spPr>
          <a:xfrm>
            <a:off x="685800" y="4114800"/>
            <a:ext cx="3810000" cy="19812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Объект 5"/>
          <p:cNvSpPr>
            <a:spLocks noGrp="1"/>
          </p:cNvSpPr>
          <p:nvPr>
            <p:ph sz="quarter" idx="4"/>
          </p:nvPr>
        </p:nvSpPr>
        <p:spPr>
          <a:xfrm>
            <a:off x="4648200" y="4114800"/>
            <a:ext cx="3810000" cy="19812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Rectangle 4"/>
          <p:cNvSpPr>
            <a:spLocks noGrp="1" noChangeArrowheads="1"/>
          </p:cNvSpPr>
          <p:nvPr>
            <p:ph type="dt" sz="half" idx="10"/>
          </p:nvPr>
        </p:nvSpPr>
        <p:spPr>
          <a:ln/>
        </p:spPr>
        <p:txBody>
          <a:bodyPr/>
          <a:lstStyle>
            <a:lvl1pPr>
              <a:defRPr/>
            </a:lvl1pPr>
          </a:lstStyle>
          <a:p>
            <a:pPr>
              <a:defRPr/>
            </a:pPr>
            <a:endParaRPr lang="ru-RU"/>
          </a:p>
        </p:txBody>
      </p:sp>
      <p:sp>
        <p:nvSpPr>
          <p:cNvPr id="8" name="Rectangle 5"/>
          <p:cNvSpPr>
            <a:spLocks noGrp="1" noChangeArrowheads="1"/>
          </p:cNvSpPr>
          <p:nvPr>
            <p:ph type="ftr" sz="quarter" idx="11"/>
          </p:nvPr>
        </p:nvSpPr>
        <p:spPr>
          <a:ln/>
        </p:spPr>
        <p:txBody>
          <a:bodyPr/>
          <a:lstStyle>
            <a:lvl1pPr>
              <a:defRPr/>
            </a:lvl1pPr>
          </a:lstStyle>
          <a:p>
            <a:pPr>
              <a:defRPr/>
            </a:pPr>
            <a:endParaRPr lang="ru-RU"/>
          </a:p>
        </p:txBody>
      </p:sp>
      <p:sp>
        <p:nvSpPr>
          <p:cNvPr id="9" name="Rectangle 6"/>
          <p:cNvSpPr>
            <a:spLocks noGrp="1" noChangeArrowheads="1"/>
          </p:cNvSpPr>
          <p:nvPr>
            <p:ph type="sldNum" sz="quarter" idx="12"/>
          </p:nvPr>
        </p:nvSpPr>
        <p:spPr>
          <a:ln/>
        </p:spPr>
        <p:txBody>
          <a:bodyPr/>
          <a:lstStyle>
            <a:lvl1pPr>
              <a:defRPr/>
            </a:lvl1pPr>
          </a:lstStyle>
          <a:p>
            <a:pPr>
              <a:defRPr/>
            </a:pPr>
            <a:fld id="{84877287-DF2C-4B95-82E9-FBFBEA0D0011}" type="slidenum">
              <a:rPr lang="ru-RU"/>
              <a:pPr>
                <a:defRPr/>
              </a:pPr>
              <a:t>‹#›</a:t>
            </a:fld>
            <a:endParaRPr lang="ru-RU"/>
          </a:p>
        </p:txBody>
      </p:sp>
    </p:spTree>
    <p:extLst>
      <p:ext uri="{BB962C8B-B14F-4D97-AF65-F5344CB8AC3E}">
        <p14:creationId xmlns:p14="http://schemas.microsoft.com/office/powerpoint/2010/main" val="111343500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4"/>
          <p:cNvSpPr>
            <a:spLocks noGrp="1" noChangeArrowheads="1"/>
          </p:cNvSpPr>
          <p:nvPr>
            <p:ph type="dt" sz="half" idx="10"/>
          </p:nvPr>
        </p:nvSpPr>
        <p:spPr>
          <a:ln/>
        </p:spPr>
        <p:txBody>
          <a:bodyPr/>
          <a:lstStyle>
            <a:lvl1pPr>
              <a:defRPr/>
            </a:lvl1pPr>
          </a:lstStyle>
          <a:p>
            <a:pPr>
              <a:defRPr/>
            </a:pPr>
            <a:endParaRPr lang="ru-RU"/>
          </a:p>
        </p:txBody>
      </p:sp>
      <p:sp>
        <p:nvSpPr>
          <p:cNvPr id="5" name="Rectangle 5"/>
          <p:cNvSpPr>
            <a:spLocks noGrp="1" noChangeArrowheads="1"/>
          </p:cNvSpPr>
          <p:nvPr>
            <p:ph type="ftr" sz="quarter" idx="11"/>
          </p:nvPr>
        </p:nvSpPr>
        <p:spPr>
          <a:ln/>
        </p:spPr>
        <p:txBody>
          <a:bodyPr/>
          <a:lstStyle>
            <a:lvl1pPr>
              <a:defRPr/>
            </a:lvl1pPr>
          </a:lstStyle>
          <a:p>
            <a:pPr>
              <a:defRPr/>
            </a:pPr>
            <a:endParaRPr lang="ru-RU"/>
          </a:p>
        </p:txBody>
      </p:sp>
      <p:sp>
        <p:nvSpPr>
          <p:cNvPr id="6" name="Rectangle 6"/>
          <p:cNvSpPr>
            <a:spLocks noGrp="1" noChangeArrowheads="1"/>
          </p:cNvSpPr>
          <p:nvPr>
            <p:ph type="sldNum" sz="quarter" idx="12"/>
          </p:nvPr>
        </p:nvSpPr>
        <p:spPr>
          <a:ln/>
        </p:spPr>
        <p:txBody>
          <a:bodyPr/>
          <a:lstStyle>
            <a:lvl1pPr>
              <a:defRPr/>
            </a:lvl1pPr>
          </a:lstStyle>
          <a:p>
            <a:pPr>
              <a:defRPr/>
            </a:pPr>
            <a:fld id="{FFF58434-649E-4177-80C8-04B900FDB1DA}" type="slidenum">
              <a:rPr lang="ru-RU"/>
              <a:pPr>
                <a:defRPr/>
              </a:pPr>
              <a:t>‹#›</a:t>
            </a:fld>
            <a:endParaRPr lang="ru-RU"/>
          </a:p>
        </p:txBody>
      </p:sp>
    </p:spTree>
    <p:extLst>
      <p:ext uri="{BB962C8B-B14F-4D97-AF65-F5344CB8AC3E}">
        <p14:creationId xmlns:p14="http://schemas.microsoft.com/office/powerpoint/2010/main" val="207348072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ru-RU" smtClean="0"/>
              <a:t>Образец текста</a:t>
            </a:r>
          </a:p>
        </p:txBody>
      </p:sp>
      <p:sp>
        <p:nvSpPr>
          <p:cNvPr id="4" name="Rectangle 4"/>
          <p:cNvSpPr>
            <a:spLocks noGrp="1" noChangeArrowheads="1"/>
          </p:cNvSpPr>
          <p:nvPr>
            <p:ph type="dt" sz="half" idx="10"/>
          </p:nvPr>
        </p:nvSpPr>
        <p:spPr>
          <a:ln/>
        </p:spPr>
        <p:txBody>
          <a:bodyPr/>
          <a:lstStyle>
            <a:lvl1pPr>
              <a:defRPr/>
            </a:lvl1pPr>
          </a:lstStyle>
          <a:p>
            <a:pPr>
              <a:defRPr/>
            </a:pPr>
            <a:endParaRPr lang="ru-RU"/>
          </a:p>
        </p:txBody>
      </p:sp>
      <p:sp>
        <p:nvSpPr>
          <p:cNvPr id="5" name="Rectangle 5"/>
          <p:cNvSpPr>
            <a:spLocks noGrp="1" noChangeArrowheads="1"/>
          </p:cNvSpPr>
          <p:nvPr>
            <p:ph type="ftr" sz="quarter" idx="11"/>
          </p:nvPr>
        </p:nvSpPr>
        <p:spPr>
          <a:ln/>
        </p:spPr>
        <p:txBody>
          <a:bodyPr/>
          <a:lstStyle>
            <a:lvl1pPr>
              <a:defRPr/>
            </a:lvl1pPr>
          </a:lstStyle>
          <a:p>
            <a:pPr>
              <a:defRPr/>
            </a:pPr>
            <a:endParaRPr lang="ru-RU"/>
          </a:p>
        </p:txBody>
      </p:sp>
      <p:sp>
        <p:nvSpPr>
          <p:cNvPr id="6" name="Rectangle 6"/>
          <p:cNvSpPr>
            <a:spLocks noGrp="1" noChangeArrowheads="1"/>
          </p:cNvSpPr>
          <p:nvPr>
            <p:ph type="sldNum" sz="quarter" idx="12"/>
          </p:nvPr>
        </p:nvSpPr>
        <p:spPr>
          <a:ln/>
        </p:spPr>
        <p:txBody>
          <a:bodyPr/>
          <a:lstStyle>
            <a:lvl1pPr>
              <a:defRPr/>
            </a:lvl1pPr>
          </a:lstStyle>
          <a:p>
            <a:pPr>
              <a:defRPr/>
            </a:pPr>
            <a:fld id="{4FF3B381-6F58-4A52-9232-29DA9C7AC905}" type="slidenum">
              <a:rPr lang="ru-RU"/>
              <a:pPr>
                <a:defRPr/>
              </a:pPr>
              <a:t>‹#›</a:t>
            </a:fld>
            <a:endParaRPr lang="ru-RU"/>
          </a:p>
        </p:txBody>
      </p:sp>
    </p:spTree>
    <p:extLst>
      <p:ext uri="{BB962C8B-B14F-4D97-AF65-F5344CB8AC3E}">
        <p14:creationId xmlns:p14="http://schemas.microsoft.com/office/powerpoint/2010/main" val="214768292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Rectangle 4"/>
          <p:cNvSpPr>
            <a:spLocks noGrp="1" noChangeArrowheads="1"/>
          </p:cNvSpPr>
          <p:nvPr>
            <p:ph type="dt" sz="half" idx="10"/>
          </p:nvPr>
        </p:nvSpPr>
        <p:spPr>
          <a:ln/>
        </p:spPr>
        <p:txBody>
          <a:bodyPr/>
          <a:lstStyle>
            <a:lvl1pPr>
              <a:defRPr/>
            </a:lvl1pPr>
          </a:lstStyle>
          <a:p>
            <a:pPr>
              <a:defRPr/>
            </a:pPr>
            <a:endParaRPr lang="ru-RU"/>
          </a:p>
        </p:txBody>
      </p:sp>
      <p:sp>
        <p:nvSpPr>
          <p:cNvPr id="6" name="Rectangle 5"/>
          <p:cNvSpPr>
            <a:spLocks noGrp="1" noChangeArrowheads="1"/>
          </p:cNvSpPr>
          <p:nvPr>
            <p:ph type="ftr" sz="quarter" idx="11"/>
          </p:nvPr>
        </p:nvSpPr>
        <p:spPr>
          <a:ln/>
        </p:spPr>
        <p:txBody>
          <a:bodyPr/>
          <a:lstStyle>
            <a:lvl1pPr>
              <a:defRPr/>
            </a:lvl1pPr>
          </a:lstStyle>
          <a:p>
            <a:pPr>
              <a:defRPr/>
            </a:pPr>
            <a:endParaRPr lang="ru-RU"/>
          </a:p>
        </p:txBody>
      </p:sp>
      <p:sp>
        <p:nvSpPr>
          <p:cNvPr id="7" name="Rectangle 6"/>
          <p:cNvSpPr>
            <a:spLocks noGrp="1" noChangeArrowheads="1"/>
          </p:cNvSpPr>
          <p:nvPr>
            <p:ph type="sldNum" sz="quarter" idx="12"/>
          </p:nvPr>
        </p:nvSpPr>
        <p:spPr>
          <a:ln/>
        </p:spPr>
        <p:txBody>
          <a:bodyPr/>
          <a:lstStyle>
            <a:lvl1pPr>
              <a:defRPr/>
            </a:lvl1pPr>
          </a:lstStyle>
          <a:p>
            <a:pPr>
              <a:defRPr/>
            </a:pPr>
            <a:fld id="{D1296DD3-C513-48F2-A513-694BDDBFB74E}" type="slidenum">
              <a:rPr lang="ru-RU"/>
              <a:pPr>
                <a:defRPr/>
              </a:pPr>
              <a:t>‹#›</a:t>
            </a:fld>
            <a:endParaRPr lang="ru-RU"/>
          </a:p>
        </p:txBody>
      </p:sp>
    </p:spTree>
    <p:extLst>
      <p:ext uri="{BB962C8B-B14F-4D97-AF65-F5344CB8AC3E}">
        <p14:creationId xmlns:p14="http://schemas.microsoft.com/office/powerpoint/2010/main" val="374437357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Rectangle 4"/>
          <p:cNvSpPr>
            <a:spLocks noGrp="1" noChangeArrowheads="1"/>
          </p:cNvSpPr>
          <p:nvPr>
            <p:ph type="dt" sz="half" idx="10"/>
          </p:nvPr>
        </p:nvSpPr>
        <p:spPr>
          <a:ln/>
        </p:spPr>
        <p:txBody>
          <a:bodyPr/>
          <a:lstStyle>
            <a:lvl1pPr>
              <a:defRPr/>
            </a:lvl1pPr>
          </a:lstStyle>
          <a:p>
            <a:pPr>
              <a:defRPr/>
            </a:pPr>
            <a:endParaRPr lang="ru-RU"/>
          </a:p>
        </p:txBody>
      </p:sp>
      <p:sp>
        <p:nvSpPr>
          <p:cNvPr id="8" name="Rectangle 5"/>
          <p:cNvSpPr>
            <a:spLocks noGrp="1" noChangeArrowheads="1"/>
          </p:cNvSpPr>
          <p:nvPr>
            <p:ph type="ftr" sz="quarter" idx="11"/>
          </p:nvPr>
        </p:nvSpPr>
        <p:spPr>
          <a:ln/>
        </p:spPr>
        <p:txBody>
          <a:bodyPr/>
          <a:lstStyle>
            <a:lvl1pPr>
              <a:defRPr/>
            </a:lvl1pPr>
          </a:lstStyle>
          <a:p>
            <a:pPr>
              <a:defRPr/>
            </a:pPr>
            <a:endParaRPr lang="ru-RU"/>
          </a:p>
        </p:txBody>
      </p:sp>
      <p:sp>
        <p:nvSpPr>
          <p:cNvPr id="9" name="Rectangle 6"/>
          <p:cNvSpPr>
            <a:spLocks noGrp="1" noChangeArrowheads="1"/>
          </p:cNvSpPr>
          <p:nvPr>
            <p:ph type="sldNum" sz="quarter" idx="12"/>
          </p:nvPr>
        </p:nvSpPr>
        <p:spPr>
          <a:ln/>
        </p:spPr>
        <p:txBody>
          <a:bodyPr/>
          <a:lstStyle>
            <a:lvl1pPr>
              <a:defRPr/>
            </a:lvl1pPr>
          </a:lstStyle>
          <a:p>
            <a:pPr>
              <a:defRPr/>
            </a:pPr>
            <a:fld id="{56653925-2FAB-4E68-91FF-BEF1D038E3B8}" type="slidenum">
              <a:rPr lang="ru-RU"/>
              <a:pPr>
                <a:defRPr/>
              </a:pPr>
              <a:t>‹#›</a:t>
            </a:fld>
            <a:endParaRPr lang="ru-RU"/>
          </a:p>
        </p:txBody>
      </p:sp>
    </p:spTree>
    <p:extLst>
      <p:ext uri="{BB962C8B-B14F-4D97-AF65-F5344CB8AC3E}">
        <p14:creationId xmlns:p14="http://schemas.microsoft.com/office/powerpoint/2010/main" val="279324276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Rectangle 4"/>
          <p:cNvSpPr>
            <a:spLocks noGrp="1" noChangeArrowheads="1"/>
          </p:cNvSpPr>
          <p:nvPr>
            <p:ph type="dt" sz="half" idx="10"/>
          </p:nvPr>
        </p:nvSpPr>
        <p:spPr>
          <a:ln/>
        </p:spPr>
        <p:txBody>
          <a:bodyPr/>
          <a:lstStyle>
            <a:lvl1pPr>
              <a:defRPr/>
            </a:lvl1pPr>
          </a:lstStyle>
          <a:p>
            <a:pPr>
              <a:defRPr/>
            </a:pPr>
            <a:endParaRPr lang="ru-RU"/>
          </a:p>
        </p:txBody>
      </p:sp>
      <p:sp>
        <p:nvSpPr>
          <p:cNvPr id="4" name="Rectangle 5"/>
          <p:cNvSpPr>
            <a:spLocks noGrp="1" noChangeArrowheads="1"/>
          </p:cNvSpPr>
          <p:nvPr>
            <p:ph type="ftr" sz="quarter" idx="11"/>
          </p:nvPr>
        </p:nvSpPr>
        <p:spPr>
          <a:ln/>
        </p:spPr>
        <p:txBody>
          <a:bodyPr/>
          <a:lstStyle>
            <a:lvl1pPr>
              <a:defRPr/>
            </a:lvl1pPr>
          </a:lstStyle>
          <a:p>
            <a:pPr>
              <a:defRPr/>
            </a:pPr>
            <a:endParaRPr lang="ru-RU"/>
          </a:p>
        </p:txBody>
      </p:sp>
      <p:sp>
        <p:nvSpPr>
          <p:cNvPr id="5" name="Rectangle 6"/>
          <p:cNvSpPr>
            <a:spLocks noGrp="1" noChangeArrowheads="1"/>
          </p:cNvSpPr>
          <p:nvPr>
            <p:ph type="sldNum" sz="quarter" idx="12"/>
          </p:nvPr>
        </p:nvSpPr>
        <p:spPr>
          <a:ln/>
        </p:spPr>
        <p:txBody>
          <a:bodyPr/>
          <a:lstStyle>
            <a:lvl1pPr>
              <a:defRPr/>
            </a:lvl1pPr>
          </a:lstStyle>
          <a:p>
            <a:pPr>
              <a:defRPr/>
            </a:pPr>
            <a:fld id="{A3CEEE30-B8BC-46CC-87C6-39372F15E1A5}" type="slidenum">
              <a:rPr lang="ru-RU"/>
              <a:pPr>
                <a:defRPr/>
              </a:pPr>
              <a:t>‹#›</a:t>
            </a:fld>
            <a:endParaRPr lang="ru-RU"/>
          </a:p>
        </p:txBody>
      </p:sp>
    </p:spTree>
    <p:extLst>
      <p:ext uri="{BB962C8B-B14F-4D97-AF65-F5344CB8AC3E}">
        <p14:creationId xmlns:p14="http://schemas.microsoft.com/office/powerpoint/2010/main" val="421949874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ru-RU"/>
          </a:p>
        </p:txBody>
      </p:sp>
      <p:sp>
        <p:nvSpPr>
          <p:cNvPr id="3" name="Rectangle 5"/>
          <p:cNvSpPr>
            <a:spLocks noGrp="1" noChangeArrowheads="1"/>
          </p:cNvSpPr>
          <p:nvPr>
            <p:ph type="ftr" sz="quarter" idx="11"/>
          </p:nvPr>
        </p:nvSpPr>
        <p:spPr>
          <a:ln/>
        </p:spPr>
        <p:txBody>
          <a:bodyPr/>
          <a:lstStyle>
            <a:lvl1pPr>
              <a:defRPr/>
            </a:lvl1pPr>
          </a:lstStyle>
          <a:p>
            <a:pPr>
              <a:defRPr/>
            </a:pPr>
            <a:endParaRPr lang="ru-RU"/>
          </a:p>
        </p:txBody>
      </p:sp>
      <p:sp>
        <p:nvSpPr>
          <p:cNvPr id="4" name="Rectangle 6"/>
          <p:cNvSpPr>
            <a:spLocks noGrp="1" noChangeArrowheads="1"/>
          </p:cNvSpPr>
          <p:nvPr>
            <p:ph type="sldNum" sz="quarter" idx="12"/>
          </p:nvPr>
        </p:nvSpPr>
        <p:spPr>
          <a:ln/>
        </p:spPr>
        <p:txBody>
          <a:bodyPr/>
          <a:lstStyle>
            <a:lvl1pPr>
              <a:defRPr/>
            </a:lvl1pPr>
          </a:lstStyle>
          <a:p>
            <a:pPr>
              <a:defRPr/>
            </a:pPr>
            <a:fld id="{2596025F-7908-4635-9B50-311DD9F9D14D}" type="slidenum">
              <a:rPr lang="ru-RU"/>
              <a:pPr>
                <a:defRPr/>
              </a:pPr>
              <a:t>‹#›</a:t>
            </a:fld>
            <a:endParaRPr lang="ru-RU"/>
          </a:p>
        </p:txBody>
      </p:sp>
    </p:spTree>
    <p:extLst>
      <p:ext uri="{BB962C8B-B14F-4D97-AF65-F5344CB8AC3E}">
        <p14:creationId xmlns:p14="http://schemas.microsoft.com/office/powerpoint/2010/main" val="175299528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Объект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Rectangle 4"/>
          <p:cNvSpPr>
            <a:spLocks noGrp="1" noChangeArrowheads="1"/>
          </p:cNvSpPr>
          <p:nvPr>
            <p:ph type="dt" sz="half" idx="10"/>
          </p:nvPr>
        </p:nvSpPr>
        <p:spPr>
          <a:ln/>
        </p:spPr>
        <p:txBody>
          <a:bodyPr/>
          <a:lstStyle>
            <a:lvl1pPr>
              <a:defRPr/>
            </a:lvl1pPr>
          </a:lstStyle>
          <a:p>
            <a:pPr>
              <a:defRPr/>
            </a:pPr>
            <a:endParaRPr lang="ru-RU"/>
          </a:p>
        </p:txBody>
      </p:sp>
      <p:sp>
        <p:nvSpPr>
          <p:cNvPr id="6" name="Rectangle 5"/>
          <p:cNvSpPr>
            <a:spLocks noGrp="1" noChangeArrowheads="1"/>
          </p:cNvSpPr>
          <p:nvPr>
            <p:ph type="ftr" sz="quarter" idx="11"/>
          </p:nvPr>
        </p:nvSpPr>
        <p:spPr>
          <a:ln/>
        </p:spPr>
        <p:txBody>
          <a:bodyPr/>
          <a:lstStyle>
            <a:lvl1pPr>
              <a:defRPr/>
            </a:lvl1pPr>
          </a:lstStyle>
          <a:p>
            <a:pPr>
              <a:defRPr/>
            </a:pPr>
            <a:endParaRPr lang="ru-RU"/>
          </a:p>
        </p:txBody>
      </p:sp>
      <p:sp>
        <p:nvSpPr>
          <p:cNvPr id="7" name="Rectangle 6"/>
          <p:cNvSpPr>
            <a:spLocks noGrp="1" noChangeArrowheads="1"/>
          </p:cNvSpPr>
          <p:nvPr>
            <p:ph type="sldNum" sz="quarter" idx="12"/>
          </p:nvPr>
        </p:nvSpPr>
        <p:spPr>
          <a:ln/>
        </p:spPr>
        <p:txBody>
          <a:bodyPr/>
          <a:lstStyle>
            <a:lvl1pPr>
              <a:defRPr/>
            </a:lvl1pPr>
          </a:lstStyle>
          <a:p>
            <a:pPr>
              <a:defRPr/>
            </a:pPr>
            <a:fld id="{E1E42D83-C9D7-44CE-AB2E-87D1AE4D6EA0}" type="slidenum">
              <a:rPr lang="ru-RU"/>
              <a:pPr>
                <a:defRPr/>
              </a:pPr>
              <a:t>‹#›</a:t>
            </a:fld>
            <a:endParaRPr lang="ru-RU"/>
          </a:p>
        </p:txBody>
      </p:sp>
    </p:spTree>
    <p:extLst>
      <p:ext uri="{BB962C8B-B14F-4D97-AF65-F5344CB8AC3E}">
        <p14:creationId xmlns:p14="http://schemas.microsoft.com/office/powerpoint/2010/main" val="103326562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ru-RU" noProof="0" smtClean="0"/>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Rectangle 4"/>
          <p:cNvSpPr>
            <a:spLocks noGrp="1" noChangeArrowheads="1"/>
          </p:cNvSpPr>
          <p:nvPr>
            <p:ph type="dt" sz="half" idx="10"/>
          </p:nvPr>
        </p:nvSpPr>
        <p:spPr>
          <a:ln/>
        </p:spPr>
        <p:txBody>
          <a:bodyPr/>
          <a:lstStyle>
            <a:lvl1pPr>
              <a:defRPr/>
            </a:lvl1pPr>
          </a:lstStyle>
          <a:p>
            <a:pPr>
              <a:defRPr/>
            </a:pPr>
            <a:endParaRPr lang="ru-RU"/>
          </a:p>
        </p:txBody>
      </p:sp>
      <p:sp>
        <p:nvSpPr>
          <p:cNvPr id="6" name="Rectangle 5"/>
          <p:cNvSpPr>
            <a:spLocks noGrp="1" noChangeArrowheads="1"/>
          </p:cNvSpPr>
          <p:nvPr>
            <p:ph type="ftr" sz="quarter" idx="11"/>
          </p:nvPr>
        </p:nvSpPr>
        <p:spPr>
          <a:ln/>
        </p:spPr>
        <p:txBody>
          <a:bodyPr/>
          <a:lstStyle>
            <a:lvl1pPr>
              <a:defRPr/>
            </a:lvl1pPr>
          </a:lstStyle>
          <a:p>
            <a:pPr>
              <a:defRPr/>
            </a:pPr>
            <a:endParaRPr lang="ru-RU"/>
          </a:p>
        </p:txBody>
      </p:sp>
      <p:sp>
        <p:nvSpPr>
          <p:cNvPr id="7" name="Rectangle 6"/>
          <p:cNvSpPr>
            <a:spLocks noGrp="1" noChangeArrowheads="1"/>
          </p:cNvSpPr>
          <p:nvPr>
            <p:ph type="sldNum" sz="quarter" idx="12"/>
          </p:nvPr>
        </p:nvSpPr>
        <p:spPr>
          <a:ln/>
        </p:spPr>
        <p:txBody>
          <a:bodyPr/>
          <a:lstStyle>
            <a:lvl1pPr>
              <a:defRPr/>
            </a:lvl1pPr>
          </a:lstStyle>
          <a:p>
            <a:pPr>
              <a:defRPr/>
            </a:pPr>
            <a:fld id="{B4FEAF46-7E55-4E3B-B531-458F23B9691E}" type="slidenum">
              <a:rPr lang="ru-RU"/>
              <a:pPr>
                <a:defRPr/>
              </a:pPr>
              <a:t>‹#›</a:t>
            </a:fld>
            <a:endParaRPr lang="ru-RU"/>
          </a:p>
        </p:txBody>
      </p:sp>
    </p:spTree>
    <p:extLst>
      <p:ext uri="{BB962C8B-B14F-4D97-AF65-F5344CB8AC3E}">
        <p14:creationId xmlns:p14="http://schemas.microsoft.com/office/powerpoint/2010/main" val="141367429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0">
          <a:gsLst>
            <a:gs pos="0">
              <a:srgbClr val="000099"/>
            </a:gs>
            <a:gs pos="100000">
              <a:srgbClr val="3333FF"/>
            </a:gs>
          </a:gsLst>
          <a:lin ang="2700000" scaled="1"/>
        </a:gra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09600"/>
            <a:ext cx="77724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ru-RU" altLang="ru-RU" smtClean="0"/>
              <a:t>Щелчок правит образец заголовка</a:t>
            </a:r>
          </a:p>
        </p:txBody>
      </p:sp>
      <p:sp>
        <p:nvSpPr>
          <p:cNvPr id="1027" name="Rectangle 3"/>
          <p:cNvSpPr>
            <a:spLocks noGrp="1" noChangeArrowheads="1"/>
          </p:cNvSpPr>
          <p:nvPr>
            <p:ph type="body" idx="1"/>
          </p:nvPr>
        </p:nvSpPr>
        <p:spPr bwMode="auto">
          <a:xfrm>
            <a:off x="685800" y="1981200"/>
            <a:ext cx="7772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ru-RU" altLang="ru-RU" smtClean="0"/>
              <a:t>Щелчок правит образец текста</a:t>
            </a:r>
          </a:p>
          <a:p>
            <a:pPr lvl="1"/>
            <a:r>
              <a:rPr lang="ru-RU" altLang="ru-RU" smtClean="0"/>
              <a:t>Второй уровень</a:t>
            </a:r>
          </a:p>
          <a:p>
            <a:pPr lvl="2"/>
            <a:r>
              <a:rPr lang="ru-RU" altLang="ru-RU" smtClean="0"/>
              <a:t>Третий уровень</a:t>
            </a:r>
          </a:p>
          <a:p>
            <a:pPr lvl="3"/>
            <a:r>
              <a:rPr lang="ru-RU" altLang="ru-RU" smtClean="0"/>
              <a:t>Четвертый уровень</a:t>
            </a:r>
          </a:p>
          <a:p>
            <a:pPr lvl="4"/>
            <a:r>
              <a:rPr lang="ru-RU" altLang="ru-RU" smtClean="0"/>
              <a:t>Пятый уровень</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smtClean="0"/>
            </a:lvl1pPr>
          </a:lstStyle>
          <a:p>
            <a:pPr>
              <a:defRPr/>
            </a:pPr>
            <a:endParaRPr lang="ru-RU"/>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smtClean="0"/>
            </a:lvl1pPr>
          </a:lstStyle>
          <a:p>
            <a:pPr>
              <a:defRPr/>
            </a:pPr>
            <a:endParaRPr lang="ru-RU"/>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smtClean="0"/>
            </a:lvl1pPr>
          </a:lstStyle>
          <a:p>
            <a:pPr>
              <a:defRPr/>
            </a:pPr>
            <a:fld id="{0261A1EB-17A2-4408-A358-BDCDBFCA3498}" type="slidenum">
              <a:rPr lang="ru-RU"/>
              <a:pPr>
                <a:defRPr/>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hdr="0" ft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eaLnBrk="0" fontAlgn="base" hangingPunct="0">
        <a:spcBef>
          <a:spcPct val="20000"/>
        </a:spcBef>
        <a:spcAft>
          <a:spcPct val="0"/>
        </a:spcAft>
        <a:buChar char="»"/>
        <a:defRPr sz="2000">
          <a:solidFill>
            <a:schemeClr val="tx1"/>
          </a:solidFill>
          <a:latin typeface="+mn-lt"/>
        </a:defRPr>
      </a:lvl6pPr>
      <a:lvl7pPr marL="2971800" indent="-228600" algn="l" rtl="0" eaLnBrk="0" fontAlgn="base" hangingPunct="0">
        <a:spcBef>
          <a:spcPct val="20000"/>
        </a:spcBef>
        <a:spcAft>
          <a:spcPct val="0"/>
        </a:spcAft>
        <a:buChar char="»"/>
        <a:defRPr sz="2000">
          <a:solidFill>
            <a:schemeClr val="tx1"/>
          </a:solidFill>
          <a:latin typeface="+mn-lt"/>
        </a:defRPr>
      </a:lvl7pPr>
      <a:lvl8pPr marL="3429000" indent="-228600" algn="l" rtl="0" eaLnBrk="0" fontAlgn="base" hangingPunct="0">
        <a:spcBef>
          <a:spcPct val="20000"/>
        </a:spcBef>
        <a:spcAft>
          <a:spcPct val="0"/>
        </a:spcAft>
        <a:buChar char="»"/>
        <a:defRPr sz="2000">
          <a:solidFill>
            <a:schemeClr val="tx1"/>
          </a:solidFill>
          <a:latin typeface="+mn-lt"/>
        </a:defRPr>
      </a:lvl8pPr>
      <a:lvl9pPr marL="3886200" indent="-228600" algn="l" rtl="0" eaLnBrk="0" fontAlgn="base" hangingPunct="0">
        <a:spcBef>
          <a:spcPct val="20000"/>
        </a:spcBef>
        <a:spcAft>
          <a:spcPct val="0"/>
        </a:spcAft>
        <a:buChar char="»"/>
        <a:defRPr sz="2000">
          <a:solidFill>
            <a:schemeClr val="tx1"/>
          </a:solidFill>
          <a:latin typeface="+mn-lt"/>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7.xml"/><Relationship Id="rId1" Type="http://schemas.openxmlformats.org/officeDocument/2006/relationships/vmlDrawing" Target="../drawings/vmlDrawing1.vml"/><Relationship Id="rId4" Type="http://schemas.openxmlformats.org/officeDocument/2006/relationships/image" Target="../media/image1.png"/></Relationships>
</file>

<file path=ppt/slides/_rels/slide11.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7.xml"/><Relationship Id="rId1" Type="http://schemas.openxmlformats.org/officeDocument/2006/relationships/vmlDrawing" Target="../drawings/vmlDrawing2.vml"/><Relationship Id="rId4" Type="http://schemas.openxmlformats.org/officeDocument/2006/relationships/image" Target="../media/image1.png"/></Relationships>
</file>

<file path=ppt/slides/_rels/slide12.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Layout" Target="../slideLayouts/slideLayout7.xml"/><Relationship Id="rId1" Type="http://schemas.openxmlformats.org/officeDocument/2006/relationships/vmlDrawing" Target="../drawings/vmlDrawing3.vml"/><Relationship Id="rId4" Type="http://schemas.openxmlformats.org/officeDocument/2006/relationships/image" Target="../media/image1.png"/></Relationships>
</file>

<file path=ppt/slides/_rels/slide13.xml.rels><?xml version="1.0" encoding="UTF-8" standalone="yes"?>
<Relationships xmlns="http://schemas.openxmlformats.org/package/2006/relationships"><Relationship Id="rId3" Type="http://schemas.openxmlformats.org/officeDocument/2006/relationships/oleObject" Target="../embeddings/oleObject4.bin"/><Relationship Id="rId2" Type="http://schemas.openxmlformats.org/officeDocument/2006/relationships/slideLayout" Target="../slideLayouts/slideLayout7.xml"/><Relationship Id="rId1" Type="http://schemas.openxmlformats.org/officeDocument/2006/relationships/vmlDrawing" Target="../drawings/vmlDrawing4.vml"/><Relationship Id="rId4" Type="http://schemas.openxmlformats.org/officeDocument/2006/relationships/image" Target="../media/image2.wmf"/></Relationships>
</file>

<file path=ppt/slides/_rels/slide14.xml.rels><?xml version="1.0" encoding="UTF-8" standalone="yes"?>
<Relationships xmlns="http://schemas.openxmlformats.org/package/2006/relationships"><Relationship Id="rId3" Type="http://schemas.openxmlformats.org/officeDocument/2006/relationships/oleObject" Target="../embeddings/oleObject5.bin"/><Relationship Id="rId2" Type="http://schemas.openxmlformats.org/officeDocument/2006/relationships/slideLayout" Target="../slideLayouts/slideLayout7.xml"/><Relationship Id="rId1" Type="http://schemas.openxmlformats.org/officeDocument/2006/relationships/vmlDrawing" Target="../drawings/vmlDrawing5.vml"/><Relationship Id="rId4" Type="http://schemas.openxmlformats.org/officeDocument/2006/relationships/image" Target="../media/image3.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2.xml"/><Relationship Id="rId7" Type="http://schemas.openxmlformats.org/officeDocument/2006/relationships/image" Target="../media/image5.png"/><Relationship Id="rId2" Type="http://schemas.openxmlformats.org/officeDocument/2006/relationships/slideLayout" Target="../slideLayouts/slideLayout7.xml"/><Relationship Id="rId1" Type="http://schemas.openxmlformats.org/officeDocument/2006/relationships/vmlDrawing" Target="../drawings/vmlDrawing6.vml"/><Relationship Id="rId6" Type="http://schemas.openxmlformats.org/officeDocument/2006/relationships/oleObject" Target="../embeddings/oleObject7.bin"/><Relationship Id="rId5" Type="http://schemas.openxmlformats.org/officeDocument/2006/relationships/image" Target="../media/image4.png"/><Relationship Id="rId4" Type="http://schemas.openxmlformats.org/officeDocument/2006/relationships/oleObject" Target="../embeddings/oleObject6.bin"/></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oleObject" Target="../embeddings/oleObject8.bin"/><Relationship Id="rId2" Type="http://schemas.openxmlformats.org/officeDocument/2006/relationships/slideLayout" Target="../slideLayouts/slideLayout7.xml"/><Relationship Id="rId1" Type="http://schemas.openxmlformats.org/officeDocument/2006/relationships/vmlDrawing" Target="../drawings/vmlDrawing7.vml"/><Relationship Id="rId6" Type="http://schemas.openxmlformats.org/officeDocument/2006/relationships/image" Target="../media/image6.png"/><Relationship Id="rId5" Type="http://schemas.openxmlformats.org/officeDocument/2006/relationships/oleObject" Target="../embeddings/oleObject9.bin"/><Relationship Id="rId4" Type="http://schemas.openxmlformats.org/officeDocument/2006/relationships/image" Target="../media/image5.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oleObject" Target="../embeddings/oleObject10.bin"/><Relationship Id="rId2" Type="http://schemas.openxmlformats.org/officeDocument/2006/relationships/slideLayout" Target="../slideLayouts/slideLayout7.xml"/><Relationship Id="rId1" Type="http://schemas.openxmlformats.org/officeDocument/2006/relationships/vmlDrawing" Target="../drawings/vmlDrawing8.vml"/><Relationship Id="rId4" Type="http://schemas.openxmlformats.org/officeDocument/2006/relationships/image" Target="../media/image5.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openxmlformats.org/officeDocument/2006/relationships/oleObject" Target="../embeddings/oleObject11.bin"/><Relationship Id="rId2" Type="http://schemas.openxmlformats.org/officeDocument/2006/relationships/slideLayout" Target="../slideLayouts/slideLayout7.xml"/><Relationship Id="rId1" Type="http://schemas.openxmlformats.org/officeDocument/2006/relationships/vmlDrawing" Target="../drawings/vmlDrawing9.vml"/><Relationship Id="rId4" Type="http://schemas.openxmlformats.org/officeDocument/2006/relationships/image" Target="../media/image5.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3" Type="http://schemas.openxmlformats.org/officeDocument/2006/relationships/image" Target="file:///C:\Documents%20and%20Settings\User\&#1052;&#1086;&#1080;%20&#1076;&#1086;&#1082;&#1091;&#1084;&#1077;&#1085;&#1090;&#1099;\&#1059;&#1095;&#1077;&#1073;&#1085;&#1099;&#1081;%20&#1087;&#1088;&#1086;&#1094;&#1077;&#1089;&#1089;\&#1056;&#1072;&#1079;&#1088;&#1072;&#1073;&#1086;&#1090;&#1082;&#1072;%20&#1080;%20&#1089;&#1090;&#1072;&#1085;&#1076;&#1072;&#1088;&#1090;&#1080;&#1079;&#1072;&#1094;&#1080;&#1103;%20&#1055;&#1057;%20&#1048;%20&#1048;&#1058;\&#1055;&#1088;&#1086;&#1077;&#1082;&#1090;&#1080;&#1088;&#1086;&#1074;&#1072;&#1085;&#1080;&#1077;%20&#1040;&#1057;&#1054;&#1048;&#1059;\&#1058;&#1045;&#1054;&#1056;&#1048;&#1071;\2005\&#1059;&#1095;&#1077;&#1073;&#1085;&#1080;&#1082;&#1080;\Book\gl2\gl2-19.jpg" TargetMode="External"/><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hyperlink" Target="http://www.pti.ru/org/aist/infopm/diplom/gost/standart/IDEF1/idf1.htm" TargetMode="External"/><Relationship Id="rId2" Type="http://schemas.openxmlformats.org/officeDocument/2006/relationships/hyperlink" Target="http://www.pti.ru/org/aist/infopm/diplom/gost/standart/IDEF0/s2.htm" TargetMode="External"/><Relationship Id="rId1" Type="http://schemas.openxmlformats.org/officeDocument/2006/relationships/slideLayout" Target="../slideLayouts/slideLayout7.xml"/><Relationship Id="rId4" Type="http://schemas.openxmlformats.org/officeDocument/2006/relationships/hyperlink" Target="http://www.pti.ru/org/aist/infopm/diplom/gost/standart/idf1x.htm" TargetMode="External"/></Relationships>
</file>

<file path=ppt/slides/_rels/slide8.xml.rels><?xml version="1.0" encoding="UTF-8" standalone="yes"?>
<Relationships xmlns="http://schemas.openxmlformats.org/package/2006/relationships"><Relationship Id="rId3" Type="http://schemas.openxmlformats.org/officeDocument/2006/relationships/hyperlink" Target="http://www.pti.ru/org/aist/infopm/diplom/gost/standart/idef3/idef3.htm" TargetMode="External"/><Relationship Id="rId2" Type="http://schemas.openxmlformats.org/officeDocument/2006/relationships/hyperlink" Target="http://www.pti.ru/org/aist/infopm/diplom/gost/standart/IDEF0/s2.htm" TargetMode="External"/><Relationship Id="rId1" Type="http://schemas.openxmlformats.org/officeDocument/2006/relationships/slideLayout" Target="../slideLayouts/slideLayout7.xml"/><Relationship Id="rId4" Type="http://schemas.openxmlformats.org/officeDocument/2006/relationships/hyperlink" Target="http://www.pti.ru/org/aist/infopm/diplom/gost/standart/idf5.htm" TargetMode="Externa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Номер слайда 3"/>
          <p:cNvSpPr>
            <a:spLocks noGrp="1"/>
          </p:cNvSpPr>
          <p:nvPr>
            <p:ph type="sldNum" sz="quarter" idx="12"/>
          </p:nvPr>
        </p:nvSpPr>
        <p:spPr>
          <a:noFill/>
        </p:spPr>
        <p:txBody>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fld id="{61A150E3-51F6-4368-B7A5-367F2DCB2609}" type="slidenum">
              <a:rPr lang="ru-RU" altLang="ru-RU" sz="1400"/>
              <a:pPr/>
              <a:t>1</a:t>
            </a:fld>
            <a:endParaRPr lang="ru-RU" altLang="ru-RU" sz="1400"/>
          </a:p>
        </p:txBody>
      </p:sp>
      <p:sp>
        <p:nvSpPr>
          <p:cNvPr id="2051" name="WordArt 2"/>
          <p:cNvSpPr>
            <a:spLocks noChangeArrowheads="1" noChangeShapeType="1" noTextEdit="1"/>
          </p:cNvSpPr>
          <p:nvPr/>
        </p:nvSpPr>
        <p:spPr bwMode="auto">
          <a:xfrm>
            <a:off x="1828800" y="609600"/>
            <a:ext cx="5715000" cy="4267200"/>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Plain">
              <a:avLst>
                <a:gd name="adj" fmla="val 50000"/>
              </a:avLst>
            </a:prstTxWarp>
          </a:bodyPr>
          <a:lstStyle/>
          <a:p>
            <a:pPr algn="ctr"/>
            <a:r>
              <a:rPr lang="ru-RU" sz="3600" kern="10">
                <a:gradFill rotWithShape="1">
                  <a:gsLst>
                    <a:gs pos="0">
                      <a:srgbClr val="FFFF00"/>
                    </a:gs>
                    <a:gs pos="100000">
                      <a:srgbClr val="FF9933"/>
                    </a:gs>
                  </a:gsLst>
                  <a:path path="rect">
                    <a:fillToRect l="50000" t="50000" r="50000" b="50000"/>
                  </a:path>
                </a:gradFill>
                <a:effectLst>
                  <a:outerShdw dist="35921" dir="2700000" algn="ctr" rotWithShape="0">
                    <a:srgbClr val="C0C0C0"/>
                  </a:outerShdw>
                </a:effectLst>
                <a:latin typeface="Impact"/>
              </a:rPr>
              <a:t>Модели</a:t>
            </a:r>
          </a:p>
          <a:p>
            <a:pPr algn="ctr"/>
            <a:r>
              <a:rPr lang="ru-RU" sz="3600" kern="10">
                <a:gradFill rotWithShape="1">
                  <a:gsLst>
                    <a:gs pos="0">
                      <a:srgbClr val="FFFF00"/>
                    </a:gs>
                    <a:gs pos="100000">
                      <a:srgbClr val="FF9933"/>
                    </a:gs>
                  </a:gsLst>
                  <a:path path="rect">
                    <a:fillToRect l="50000" t="50000" r="50000" b="50000"/>
                  </a:path>
                </a:gradFill>
                <a:effectLst>
                  <a:outerShdw dist="35921" dir="2700000" algn="ctr" rotWithShape="0">
                    <a:srgbClr val="C0C0C0"/>
                  </a:outerShdw>
                </a:effectLst>
                <a:latin typeface="Impact"/>
              </a:rPr>
              <a:t>информационных</a:t>
            </a:r>
          </a:p>
          <a:p>
            <a:pPr algn="ctr"/>
            <a:r>
              <a:rPr lang="ru-RU" sz="3600" kern="10">
                <a:gradFill rotWithShape="1">
                  <a:gsLst>
                    <a:gs pos="0">
                      <a:srgbClr val="FFFF00"/>
                    </a:gs>
                    <a:gs pos="100000">
                      <a:srgbClr val="FF9933"/>
                    </a:gs>
                  </a:gsLst>
                  <a:path path="rect">
                    <a:fillToRect l="50000" t="50000" r="50000" b="50000"/>
                  </a:path>
                </a:gradFill>
                <a:effectLst>
                  <a:outerShdw dist="35921" dir="2700000" algn="ctr" rotWithShape="0">
                    <a:srgbClr val="C0C0C0"/>
                  </a:outerShdw>
                </a:effectLst>
                <a:latin typeface="Impact"/>
              </a:rPr>
              <a:t>систем</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Номер слайда 3"/>
          <p:cNvSpPr>
            <a:spLocks noGrp="1"/>
          </p:cNvSpPr>
          <p:nvPr>
            <p:ph type="sldNum" sz="quarter" idx="12"/>
          </p:nvPr>
        </p:nvSpPr>
        <p:spPr>
          <a:noFill/>
        </p:spPr>
        <p:txBody>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fld id="{F487D95E-094F-41D0-B1EF-B1FB98756D18}" type="slidenum">
              <a:rPr lang="ru-RU" altLang="ru-RU" sz="1400"/>
              <a:pPr/>
              <a:t>10</a:t>
            </a:fld>
            <a:endParaRPr lang="ru-RU" altLang="ru-RU" sz="1400"/>
          </a:p>
        </p:txBody>
      </p:sp>
      <p:sp>
        <p:nvSpPr>
          <p:cNvPr id="11267" name="Text Box 2"/>
          <p:cNvSpPr txBox="1">
            <a:spLocks noChangeArrowheads="1"/>
          </p:cNvSpPr>
          <p:nvPr/>
        </p:nvSpPr>
        <p:spPr bwMode="auto">
          <a:xfrm>
            <a:off x="457200" y="381000"/>
            <a:ext cx="8305800" cy="2162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lgn="ctr">
              <a:spcBef>
                <a:spcPct val="50000"/>
              </a:spcBef>
            </a:pPr>
            <a:r>
              <a:rPr lang="ru-RU" altLang="ru-RU" sz="2800" b="1">
                <a:solidFill>
                  <a:srgbClr val="FFFF00"/>
                </a:solidFill>
              </a:rPr>
              <a:t>А) Контекстная диаграмма</a:t>
            </a:r>
          </a:p>
          <a:p>
            <a:pPr algn="just">
              <a:spcBef>
                <a:spcPct val="50000"/>
              </a:spcBef>
            </a:pPr>
            <a:r>
              <a:rPr lang="ru-RU" altLang="ru-RU">
                <a:solidFill>
                  <a:srgbClr val="FFFF00"/>
                </a:solidFill>
              </a:rPr>
              <a:t>	</a:t>
            </a:r>
            <a:r>
              <a:rPr lang="ru-RU" altLang="ru-RU">
                <a:solidFill>
                  <a:srgbClr val="FFFF00"/>
                </a:solidFill>
                <a:cs typeface="Times New Roman" pitchFamily="18" charset="0"/>
              </a:rPr>
              <a:t>Моделирование </a:t>
            </a:r>
            <a:r>
              <a:rPr lang="ru-RU" altLang="ru-RU">
                <a:solidFill>
                  <a:srgbClr val="FFFF00"/>
                </a:solidFill>
              </a:rPr>
              <a:t>объекта </a:t>
            </a:r>
            <a:r>
              <a:rPr lang="ru-RU" altLang="ru-RU">
                <a:solidFill>
                  <a:srgbClr val="FFFF00"/>
                </a:solidFill>
                <a:cs typeface="Times New Roman" pitchFamily="18" charset="0"/>
              </a:rPr>
              <a:t>начинается с построения "контекстной диаграммы", то есть диаграммы, на которой система (объект моделирования) представлена одним-единственным блоком. </a:t>
            </a:r>
            <a:endParaRPr lang="ru-RU" altLang="ru-RU">
              <a:solidFill>
                <a:srgbClr val="FFFF00"/>
              </a:solidFill>
            </a:endParaRPr>
          </a:p>
        </p:txBody>
      </p:sp>
      <p:graphicFrame>
        <p:nvGraphicFramePr>
          <p:cNvPr id="11268" name="Object 3"/>
          <p:cNvGraphicFramePr>
            <a:graphicFrameLocks noChangeAspect="1"/>
          </p:cNvGraphicFramePr>
          <p:nvPr/>
        </p:nvGraphicFramePr>
        <p:xfrm>
          <a:off x="838200" y="2667000"/>
          <a:ext cx="7372350" cy="3200400"/>
        </p:xfrm>
        <a:graphic>
          <a:graphicData uri="http://schemas.openxmlformats.org/presentationml/2006/ole">
            <mc:AlternateContent xmlns:mc="http://schemas.openxmlformats.org/markup-compatibility/2006">
              <mc:Choice xmlns:v="urn:schemas-microsoft-com:vml" Requires="v">
                <p:oleObj spid="_x0000_s11270" name="Точечный рисунок BMP" r:id="rId3" imgW="4962188" imgH="2219313" progId="Paint.Picture">
                  <p:embed/>
                </p:oleObj>
              </mc:Choice>
              <mc:Fallback>
                <p:oleObj name="Точечный рисунок BMP" r:id="rId3" imgW="4962188" imgH="2219313" progId="Paint.Picture">
                  <p:embed/>
                  <p:pic>
                    <p:nvPicPr>
                      <p:cNvPr id="0" name="Object 3"/>
                      <p:cNvPicPr>
                        <a:picLocks noChangeAspect="1" noChangeArrowheads="1"/>
                      </p:cNvPicPr>
                      <p:nvPr/>
                    </p:nvPicPr>
                    <p:blipFill>
                      <a:blip r:embed="rId4">
                        <a:extLst>
                          <a:ext uri="{28A0092B-C50C-407E-A947-70E740481C1C}">
                            <a14:useLocalDpi xmlns:a14="http://schemas.microsoft.com/office/drawing/2010/main" val="0"/>
                          </a:ext>
                        </a:extLst>
                      </a:blip>
                      <a:srcRect b="16522"/>
                      <a:stretch>
                        <a:fillRect/>
                      </a:stretch>
                    </p:blipFill>
                    <p:spPr bwMode="auto">
                      <a:xfrm>
                        <a:off x="838200" y="2667000"/>
                        <a:ext cx="7372350" cy="3200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11269" name="Text Box 4"/>
          <p:cNvSpPr txBox="1">
            <a:spLocks noChangeArrowheads="1"/>
          </p:cNvSpPr>
          <p:nvPr/>
        </p:nvSpPr>
        <p:spPr bwMode="auto">
          <a:xfrm>
            <a:off x="1905000" y="6019800"/>
            <a:ext cx="5562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spcBef>
                <a:spcPct val="50000"/>
              </a:spcBef>
            </a:pPr>
            <a:r>
              <a:rPr lang="ru-RU" altLang="ru-RU">
                <a:solidFill>
                  <a:schemeClr val="bg1"/>
                </a:solidFill>
              </a:rPr>
              <a:t>Рис. 1. Главный функциональный блок</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Номер слайда 3"/>
          <p:cNvSpPr>
            <a:spLocks noGrp="1"/>
          </p:cNvSpPr>
          <p:nvPr>
            <p:ph type="sldNum" sz="quarter" idx="12"/>
          </p:nvPr>
        </p:nvSpPr>
        <p:spPr>
          <a:noFill/>
        </p:spPr>
        <p:txBody>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fld id="{F5A9596F-E94A-41C5-A8BD-33BADAE6276E}" type="slidenum">
              <a:rPr lang="ru-RU" altLang="ru-RU" sz="1400"/>
              <a:pPr/>
              <a:t>11</a:t>
            </a:fld>
            <a:endParaRPr lang="ru-RU" altLang="ru-RU" sz="1400"/>
          </a:p>
        </p:txBody>
      </p:sp>
      <p:graphicFrame>
        <p:nvGraphicFramePr>
          <p:cNvPr id="12291" name="Object 2"/>
          <p:cNvGraphicFramePr>
            <a:graphicFrameLocks noChangeAspect="1"/>
          </p:cNvGraphicFramePr>
          <p:nvPr/>
        </p:nvGraphicFramePr>
        <p:xfrm>
          <a:off x="5562600" y="228600"/>
          <a:ext cx="3333750" cy="1447800"/>
        </p:xfrm>
        <a:graphic>
          <a:graphicData uri="http://schemas.openxmlformats.org/presentationml/2006/ole">
            <mc:AlternateContent xmlns:mc="http://schemas.openxmlformats.org/markup-compatibility/2006">
              <mc:Choice xmlns:v="urn:schemas-microsoft-com:vml" Requires="v">
                <p:oleObj spid="_x0000_s12295" name="Точечный рисунок BMP" r:id="rId3" imgW="4962188" imgH="2219313" progId="Paint.Picture">
                  <p:embed/>
                </p:oleObj>
              </mc:Choice>
              <mc:Fallback>
                <p:oleObj name="Точечный рисунок BMP" r:id="rId3" imgW="4962188" imgH="2219313" progId="Paint.Picture">
                  <p:embed/>
                  <p:pic>
                    <p:nvPicPr>
                      <p:cNvPr id="0" name="Object 2"/>
                      <p:cNvPicPr>
                        <a:picLocks noChangeAspect="1" noChangeArrowheads="1"/>
                      </p:cNvPicPr>
                      <p:nvPr/>
                    </p:nvPicPr>
                    <p:blipFill>
                      <a:blip r:embed="rId4">
                        <a:extLst>
                          <a:ext uri="{28A0092B-C50C-407E-A947-70E740481C1C}">
                            <a14:useLocalDpi xmlns:a14="http://schemas.microsoft.com/office/drawing/2010/main" val="0"/>
                          </a:ext>
                        </a:extLst>
                      </a:blip>
                      <a:srcRect b="16522"/>
                      <a:stretch>
                        <a:fillRect/>
                      </a:stretch>
                    </p:blipFill>
                    <p:spPr bwMode="auto">
                      <a:xfrm>
                        <a:off x="5562600" y="228600"/>
                        <a:ext cx="3333750"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12292" name="Text Box 3"/>
          <p:cNvSpPr txBox="1">
            <a:spLocks noChangeArrowheads="1"/>
          </p:cNvSpPr>
          <p:nvPr/>
        </p:nvSpPr>
        <p:spPr bwMode="auto">
          <a:xfrm>
            <a:off x="381000" y="2057400"/>
            <a:ext cx="8534400" cy="4473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lgn="just">
              <a:spcBef>
                <a:spcPct val="50000"/>
              </a:spcBef>
            </a:pPr>
            <a:r>
              <a:rPr lang="ru-RU" altLang="ru-RU">
                <a:solidFill>
                  <a:schemeClr val="bg1"/>
                </a:solidFill>
                <a:cs typeface="Times New Roman" pitchFamily="18" charset="0"/>
              </a:rPr>
              <a:t>выполнять система по отношению к внешнему миру</a:t>
            </a:r>
            <a:r>
              <a:rPr lang="ru-RU" altLang="ru-RU">
                <a:solidFill>
                  <a:schemeClr val="bg1"/>
                </a:solidFill>
              </a:rPr>
              <a:t>.</a:t>
            </a:r>
            <a:r>
              <a:rPr lang="ru-RU" altLang="ru-RU">
                <a:solidFill>
                  <a:schemeClr val="bg1"/>
                </a:solidFill>
                <a:cs typeface="Times New Roman" pitchFamily="18" charset="0"/>
              </a:rPr>
              <a:t> </a:t>
            </a:r>
            <a:endParaRPr lang="ru-RU" altLang="ru-RU">
              <a:solidFill>
                <a:schemeClr val="bg1"/>
              </a:solidFill>
            </a:endParaRPr>
          </a:p>
          <a:p>
            <a:pPr algn="just">
              <a:spcBef>
                <a:spcPct val="50000"/>
              </a:spcBef>
            </a:pPr>
            <a:r>
              <a:rPr lang="ru-RU" altLang="ru-RU">
                <a:solidFill>
                  <a:srgbClr val="FFFF00"/>
                </a:solidFill>
                <a:cs typeface="Times New Roman" pitchFamily="18" charset="0"/>
              </a:rPr>
              <a:t>При определении "миссии" необходимо иметь в виду "цель" (моделирования) и "точку зрения" (на модель). </a:t>
            </a:r>
            <a:r>
              <a:rPr lang="ru-RU" altLang="ru-RU">
                <a:solidFill>
                  <a:srgbClr val="FFFF00"/>
                </a:solidFill>
              </a:rPr>
              <a:t> </a:t>
            </a:r>
          </a:p>
          <a:p>
            <a:pPr algn="just">
              <a:spcBef>
                <a:spcPct val="50000"/>
              </a:spcBef>
            </a:pPr>
            <a:r>
              <a:rPr lang="ru-RU" altLang="ru-RU">
                <a:solidFill>
                  <a:srgbClr val="FFFF00"/>
                </a:solidFill>
              </a:rPr>
              <a:t>О</a:t>
            </a:r>
            <a:r>
              <a:rPr lang="ru-RU" altLang="ru-RU">
                <a:solidFill>
                  <a:srgbClr val="FFFF00"/>
                </a:solidFill>
                <a:cs typeface="Times New Roman" pitchFamily="18" charset="0"/>
              </a:rPr>
              <a:t>дна и та же система (фирма) может быть представлена по-разному</a:t>
            </a:r>
            <a:r>
              <a:rPr lang="ru-RU" altLang="ru-RU">
                <a:solidFill>
                  <a:srgbClr val="FFFF00"/>
                </a:solidFill>
              </a:rPr>
              <a:t>. Например</a:t>
            </a:r>
            <a:r>
              <a:rPr lang="ru-RU" altLang="ru-RU">
                <a:solidFill>
                  <a:srgbClr val="FFFF00"/>
                </a:solidFill>
                <a:cs typeface="Times New Roman" pitchFamily="18" charset="0"/>
              </a:rPr>
              <a:t>, в зависимости от того, рассматривать ли ее с точки зрения налогового инспектора или с точки зрения владельца. </a:t>
            </a:r>
            <a:r>
              <a:rPr lang="ru-RU" altLang="ru-RU">
                <a:solidFill>
                  <a:srgbClr val="FFFF00"/>
                </a:solidFill>
              </a:rPr>
              <a:t>Или, е</a:t>
            </a:r>
            <a:r>
              <a:rPr lang="ru-RU" altLang="ru-RU">
                <a:solidFill>
                  <a:srgbClr val="FFFF00"/>
                </a:solidFill>
                <a:cs typeface="Times New Roman" pitchFamily="18" charset="0"/>
              </a:rPr>
              <a:t>сли мы моделируем систему с целью построения информационной системы, то, получим модель отличную от той, которая имела бы место в случае моделирования для целей оптимизации финансового управления фирмой.</a:t>
            </a:r>
          </a:p>
        </p:txBody>
      </p:sp>
      <p:sp>
        <p:nvSpPr>
          <p:cNvPr id="12293" name="Text Box 4"/>
          <p:cNvSpPr txBox="1">
            <a:spLocks noChangeArrowheads="1"/>
          </p:cNvSpPr>
          <p:nvPr/>
        </p:nvSpPr>
        <p:spPr bwMode="auto">
          <a:xfrm>
            <a:off x="381000" y="304800"/>
            <a:ext cx="4800600" cy="17351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lgn="just">
              <a:spcBef>
                <a:spcPct val="50000"/>
              </a:spcBef>
            </a:pPr>
            <a:r>
              <a:rPr lang="ru-RU" altLang="ru-RU" b="1">
                <a:solidFill>
                  <a:schemeClr val="bg1"/>
                </a:solidFill>
              </a:rPr>
              <a:t>Функция</a:t>
            </a:r>
            <a:r>
              <a:rPr lang="ru-RU" altLang="ru-RU">
                <a:solidFill>
                  <a:schemeClr val="bg1"/>
                </a:solidFill>
              </a:rPr>
              <a:t> – главная функция системы (объекта).</a:t>
            </a:r>
          </a:p>
          <a:p>
            <a:pPr algn="just">
              <a:spcBef>
                <a:spcPct val="50000"/>
              </a:spcBef>
            </a:pPr>
            <a:r>
              <a:rPr lang="ru-RU" altLang="ru-RU">
                <a:solidFill>
                  <a:schemeClr val="bg1"/>
                </a:solidFill>
              </a:rPr>
              <a:t>Главная функция определяется </a:t>
            </a:r>
            <a:r>
              <a:rPr lang="ru-RU" altLang="ru-RU">
                <a:solidFill>
                  <a:schemeClr val="bg1"/>
                </a:solidFill>
                <a:cs typeface="Times New Roman" pitchFamily="18" charset="0"/>
              </a:rPr>
              <a:t>"мисси</a:t>
            </a:r>
            <a:r>
              <a:rPr lang="ru-RU" altLang="ru-RU">
                <a:solidFill>
                  <a:schemeClr val="bg1"/>
                </a:solidFill>
              </a:rPr>
              <a:t>ей</a:t>
            </a:r>
            <a:r>
              <a:rPr lang="ru-RU" altLang="ru-RU">
                <a:solidFill>
                  <a:schemeClr val="bg1"/>
                </a:solidFill>
                <a:cs typeface="Times New Roman" pitchFamily="18" charset="0"/>
              </a:rPr>
              <a:t>",</a:t>
            </a:r>
            <a:r>
              <a:rPr lang="ru-RU" altLang="ru-RU">
                <a:solidFill>
                  <a:schemeClr val="bg1"/>
                </a:solidFill>
              </a:rPr>
              <a:t> </a:t>
            </a:r>
            <a:r>
              <a:rPr lang="ru-RU" altLang="ru-RU">
                <a:solidFill>
                  <a:schemeClr val="bg1"/>
                </a:solidFill>
                <a:cs typeface="Times New Roman" pitchFamily="18" charset="0"/>
              </a:rPr>
              <a:t> которую </a:t>
            </a:r>
            <a:r>
              <a:rPr lang="ru-RU" altLang="ru-RU">
                <a:solidFill>
                  <a:schemeClr val="bg1"/>
                </a:solidFill>
              </a:rPr>
              <a:t> </a:t>
            </a:r>
            <a:r>
              <a:rPr lang="ru-RU" altLang="ru-RU">
                <a:solidFill>
                  <a:schemeClr val="bg1"/>
                </a:solidFill>
                <a:cs typeface="Times New Roman" pitchFamily="18" charset="0"/>
              </a:rPr>
              <a:t>должна</a:t>
            </a:r>
            <a:endParaRPr lang="ru-RU" altLang="ru-RU">
              <a:solidFill>
                <a:schemeClr val="bg1"/>
              </a:solidFill>
            </a:endParaRPr>
          </a:p>
        </p:txBody>
      </p:sp>
      <p:sp>
        <p:nvSpPr>
          <p:cNvPr id="12294" name="Rectangle 5"/>
          <p:cNvSpPr>
            <a:spLocks noChangeArrowheads="1"/>
          </p:cNvSpPr>
          <p:nvPr/>
        </p:nvSpPr>
        <p:spPr bwMode="auto">
          <a:xfrm>
            <a:off x="6692900" y="647700"/>
            <a:ext cx="1003300" cy="495300"/>
          </a:xfrm>
          <a:prstGeom prst="rect">
            <a:avLst/>
          </a:prstGeom>
          <a:noFill/>
          <a:ln w="38100">
            <a:solidFill>
              <a:srgbClr val="FF33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endParaRPr lang="ru-RU" altLang="ru-RU"/>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Номер слайда 3"/>
          <p:cNvSpPr>
            <a:spLocks noGrp="1"/>
          </p:cNvSpPr>
          <p:nvPr>
            <p:ph type="sldNum" sz="quarter" idx="12"/>
          </p:nvPr>
        </p:nvSpPr>
        <p:spPr>
          <a:noFill/>
        </p:spPr>
        <p:txBody>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fld id="{3216510A-7611-4443-8CD7-8F8713C3E332}" type="slidenum">
              <a:rPr lang="ru-RU" altLang="ru-RU" sz="1400"/>
              <a:pPr/>
              <a:t>12</a:t>
            </a:fld>
            <a:endParaRPr lang="ru-RU" altLang="ru-RU" sz="1400"/>
          </a:p>
        </p:txBody>
      </p:sp>
      <p:graphicFrame>
        <p:nvGraphicFramePr>
          <p:cNvPr id="13315" name="Object 2"/>
          <p:cNvGraphicFramePr>
            <a:graphicFrameLocks noChangeAspect="1"/>
          </p:cNvGraphicFramePr>
          <p:nvPr/>
        </p:nvGraphicFramePr>
        <p:xfrm>
          <a:off x="5562600" y="228600"/>
          <a:ext cx="3333750" cy="1447800"/>
        </p:xfrm>
        <a:graphic>
          <a:graphicData uri="http://schemas.openxmlformats.org/presentationml/2006/ole">
            <mc:AlternateContent xmlns:mc="http://schemas.openxmlformats.org/markup-compatibility/2006">
              <mc:Choice xmlns:v="urn:schemas-microsoft-com:vml" Requires="v">
                <p:oleObj spid="_x0000_s13317" name="Точечный рисунок BMP" r:id="rId3" imgW="4962188" imgH="2219313" progId="Paint.Picture">
                  <p:embed/>
                </p:oleObj>
              </mc:Choice>
              <mc:Fallback>
                <p:oleObj name="Точечный рисунок BMP" r:id="rId3" imgW="4962188" imgH="2219313" progId="Paint.Picture">
                  <p:embed/>
                  <p:pic>
                    <p:nvPicPr>
                      <p:cNvPr id="0" name="Object 2"/>
                      <p:cNvPicPr>
                        <a:picLocks noChangeAspect="1" noChangeArrowheads="1"/>
                      </p:cNvPicPr>
                      <p:nvPr/>
                    </p:nvPicPr>
                    <p:blipFill>
                      <a:blip r:embed="rId4">
                        <a:extLst>
                          <a:ext uri="{28A0092B-C50C-407E-A947-70E740481C1C}">
                            <a14:useLocalDpi xmlns:a14="http://schemas.microsoft.com/office/drawing/2010/main" val="0"/>
                          </a:ext>
                        </a:extLst>
                      </a:blip>
                      <a:srcRect b="16522"/>
                      <a:stretch>
                        <a:fillRect/>
                      </a:stretch>
                    </p:blipFill>
                    <p:spPr bwMode="auto">
                      <a:xfrm>
                        <a:off x="5562600" y="228600"/>
                        <a:ext cx="3333750"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13316" name="Text Box 4"/>
          <p:cNvSpPr txBox="1">
            <a:spLocks noChangeArrowheads="1"/>
          </p:cNvSpPr>
          <p:nvPr/>
        </p:nvSpPr>
        <p:spPr bwMode="auto">
          <a:xfrm>
            <a:off x="685800" y="2133600"/>
            <a:ext cx="8077200" cy="3963988"/>
          </a:xfrm>
          <a:prstGeom prst="rect">
            <a:avLst/>
          </a:prstGeom>
          <a:noFill/>
          <a:ln w="38100" cmpd="dbl">
            <a:solidFill>
              <a:schemeClr val="bg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lgn="just">
              <a:spcBef>
                <a:spcPct val="50000"/>
              </a:spcBef>
            </a:pPr>
            <a:r>
              <a:rPr lang="ru-RU" altLang="ru-RU" b="1">
                <a:solidFill>
                  <a:srgbClr val="00FF00"/>
                </a:solidFill>
              </a:rPr>
              <a:t>Управление</a:t>
            </a:r>
            <a:r>
              <a:rPr lang="ru-RU" altLang="ru-RU">
                <a:solidFill>
                  <a:schemeClr val="bg1"/>
                </a:solidFill>
              </a:rPr>
              <a:t>- у</a:t>
            </a:r>
            <a:r>
              <a:rPr lang="ru-RU" altLang="ru-RU">
                <a:solidFill>
                  <a:schemeClr val="bg1"/>
                </a:solidFill>
                <a:cs typeface="Times New Roman" pitchFamily="18" charset="0"/>
              </a:rPr>
              <a:t>правляющая информация входит в блок сверху</a:t>
            </a:r>
            <a:endParaRPr lang="ru-RU" altLang="ru-RU">
              <a:solidFill>
                <a:schemeClr val="bg1"/>
              </a:solidFill>
            </a:endParaRPr>
          </a:p>
          <a:p>
            <a:pPr algn="just">
              <a:spcBef>
                <a:spcPct val="50000"/>
              </a:spcBef>
            </a:pPr>
            <a:r>
              <a:rPr lang="ru-RU" altLang="ru-RU" b="1">
                <a:solidFill>
                  <a:srgbClr val="00FF00"/>
                </a:solidFill>
              </a:rPr>
              <a:t>Входы</a:t>
            </a:r>
            <a:r>
              <a:rPr lang="ru-RU" altLang="ru-RU">
                <a:solidFill>
                  <a:schemeClr val="bg1"/>
                </a:solidFill>
              </a:rPr>
              <a:t>- </a:t>
            </a:r>
            <a:r>
              <a:rPr lang="ru-RU" altLang="ru-RU">
                <a:solidFill>
                  <a:schemeClr val="bg1"/>
                </a:solidFill>
                <a:cs typeface="Times New Roman" pitchFamily="18" charset="0"/>
              </a:rPr>
              <a:t>информация, которая подвергается обработке, показана с левой стороны блока</a:t>
            </a:r>
            <a:endParaRPr lang="ru-RU" altLang="ru-RU">
              <a:solidFill>
                <a:schemeClr val="bg1"/>
              </a:solidFill>
            </a:endParaRPr>
          </a:p>
          <a:p>
            <a:pPr algn="just">
              <a:spcBef>
                <a:spcPct val="50000"/>
              </a:spcBef>
            </a:pPr>
            <a:r>
              <a:rPr lang="ru-RU" altLang="ru-RU" b="1">
                <a:solidFill>
                  <a:srgbClr val="00FF00"/>
                </a:solidFill>
              </a:rPr>
              <a:t>Выходы</a:t>
            </a:r>
            <a:r>
              <a:rPr lang="ru-RU" altLang="ru-RU">
                <a:solidFill>
                  <a:schemeClr val="bg1"/>
                </a:solidFill>
              </a:rPr>
              <a:t> - </a:t>
            </a:r>
            <a:r>
              <a:rPr lang="ru-RU" altLang="ru-RU">
                <a:solidFill>
                  <a:schemeClr val="bg1"/>
                </a:solidFill>
                <a:cs typeface="Times New Roman" pitchFamily="18" charset="0"/>
              </a:rPr>
              <a:t>результаты </a:t>
            </a:r>
            <a:r>
              <a:rPr lang="ru-RU" altLang="ru-RU">
                <a:solidFill>
                  <a:schemeClr val="bg1"/>
                </a:solidFill>
              </a:rPr>
              <a:t>обработки </a:t>
            </a:r>
            <a:r>
              <a:rPr lang="ru-RU" altLang="ru-RU">
                <a:solidFill>
                  <a:schemeClr val="bg1"/>
                </a:solidFill>
                <a:cs typeface="Times New Roman" pitchFamily="18" charset="0"/>
              </a:rPr>
              <a:t>показаны с правой стороны. </a:t>
            </a:r>
            <a:endParaRPr lang="ru-RU" altLang="ru-RU">
              <a:solidFill>
                <a:schemeClr val="bg1"/>
              </a:solidFill>
            </a:endParaRPr>
          </a:p>
          <a:p>
            <a:pPr algn="just">
              <a:spcBef>
                <a:spcPct val="50000"/>
              </a:spcBef>
            </a:pPr>
            <a:r>
              <a:rPr lang="ru-RU" altLang="ru-RU" b="1">
                <a:solidFill>
                  <a:srgbClr val="00FF00"/>
                </a:solidFill>
                <a:cs typeface="Times New Roman" pitchFamily="18" charset="0"/>
              </a:rPr>
              <a:t>Механизм</a:t>
            </a:r>
            <a:r>
              <a:rPr lang="en-US" altLang="ru-RU" b="1">
                <a:solidFill>
                  <a:srgbClr val="00FF00"/>
                </a:solidFill>
                <a:cs typeface="Times New Roman" pitchFamily="18" charset="0"/>
              </a:rPr>
              <a:t> (</a:t>
            </a:r>
            <a:r>
              <a:rPr lang="ru-RU" altLang="ru-RU" b="1">
                <a:solidFill>
                  <a:srgbClr val="00FF00"/>
                </a:solidFill>
              </a:rPr>
              <a:t>ресурсы)</a:t>
            </a:r>
            <a:r>
              <a:rPr lang="ru-RU" altLang="ru-RU" b="1">
                <a:solidFill>
                  <a:schemeClr val="bg1"/>
                </a:solidFill>
              </a:rPr>
              <a:t> </a:t>
            </a:r>
            <a:r>
              <a:rPr lang="ru-RU" altLang="ru-RU">
                <a:solidFill>
                  <a:schemeClr val="bg1"/>
                </a:solidFill>
              </a:rPr>
              <a:t>- </a:t>
            </a:r>
            <a:r>
              <a:rPr lang="ru-RU" altLang="ru-RU">
                <a:solidFill>
                  <a:schemeClr val="bg1"/>
                </a:solidFill>
                <a:cs typeface="Times New Roman" pitchFamily="18" charset="0"/>
              </a:rPr>
              <a:t>человек или автоматизированная система, которы</a:t>
            </a:r>
            <a:r>
              <a:rPr lang="ru-RU" altLang="ru-RU">
                <a:solidFill>
                  <a:schemeClr val="bg1"/>
                </a:solidFill>
              </a:rPr>
              <a:t>е</a:t>
            </a:r>
            <a:r>
              <a:rPr lang="ru-RU" altLang="ru-RU">
                <a:solidFill>
                  <a:schemeClr val="bg1"/>
                </a:solidFill>
                <a:cs typeface="Times New Roman" pitchFamily="18" charset="0"/>
              </a:rPr>
              <a:t> осуществляет операцию, представляется дугой, входящей в блок снизу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Номер слайда 3"/>
          <p:cNvSpPr>
            <a:spLocks noGrp="1"/>
          </p:cNvSpPr>
          <p:nvPr>
            <p:ph type="sldNum" sz="quarter" idx="12"/>
          </p:nvPr>
        </p:nvSpPr>
        <p:spPr>
          <a:noFill/>
        </p:spPr>
        <p:txBody>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fld id="{6805A514-10D7-40B2-8A68-E947A7E02977}" type="slidenum">
              <a:rPr lang="ru-RU" altLang="ru-RU" sz="1400"/>
              <a:pPr/>
              <a:t>13</a:t>
            </a:fld>
            <a:endParaRPr lang="ru-RU" altLang="ru-RU" sz="1400"/>
          </a:p>
        </p:txBody>
      </p:sp>
      <p:graphicFrame>
        <p:nvGraphicFramePr>
          <p:cNvPr id="14339" name="Object 2"/>
          <p:cNvGraphicFramePr>
            <a:graphicFrameLocks noChangeAspect="1"/>
          </p:cNvGraphicFramePr>
          <p:nvPr/>
        </p:nvGraphicFramePr>
        <p:xfrm>
          <a:off x="685800" y="457200"/>
          <a:ext cx="7543800" cy="5011738"/>
        </p:xfrm>
        <a:graphic>
          <a:graphicData uri="http://schemas.openxmlformats.org/presentationml/2006/ole">
            <mc:AlternateContent xmlns:mc="http://schemas.openxmlformats.org/markup-compatibility/2006">
              <mc:Choice xmlns:v="urn:schemas-microsoft-com:vml" Requires="v">
                <p:oleObj spid="_x0000_s14341" name="Документ" r:id="rId3" imgW="4318000" imgH="2865120" progId="Word.Document.8">
                  <p:embed/>
                </p:oleObj>
              </mc:Choice>
              <mc:Fallback>
                <p:oleObj name="Документ" r:id="rId3" imgW="4318000" imgH="2865120" progId="Word.Document.8">
                  <p:embed/>
                  <p:pic>
                    <p:nvPicPr>
                      <p:cNvPr id="0" name="Object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85800" y="457200"/>
                        <a:ext cx="7543800" cy="5011738"/>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4340" name="Text Box 3"/>
          <p:cNvSpPr txBox="1">
            <a:spLocks noChangeArrowheads="1"/>
          </p:cNvSpPr>
          <p:nvPr/>
        </p:nvSpPr>
        <p:spPr bwMode="auto">
          <a:xfrm>
            <a:off x="1676400" y="5638800"/>
            <a:ext cx="5943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spcBef>
                <a:spcPct val="50000"/>
              </a:spcBef>
            </a:pPr>
            <a:r>
              <a:rPr lang="ru-RU" altLang="ru-RU">
                <a:solidFill>
                  <a:schemeClr val="bg1"/>
                </a:solidFill>
              </a:rPr>
              <a:t>Рис. 2. Пример 1. Контекстная диаграмма.</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Номер слайда 3"/>
          <p:cNvSpPr>
            <a:spLocks noGrp="1"/>
          </p:cNvSpPr>
          <p:nvPr>
            <p:ph type="sldNum" sz="quarter" idx="12"/>
          </p:nvPr>
        </p:nvSpPr>
        <p:spPr>
          <a:noFill/>
        </p:spPr>
        <p:txBody>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fld id="{BB0DB689-C56F-4541-AF3C-D23B63AA333B}" type="slidenum">
              <a:rPr lang="ru-RU" altLang="ru-RU" sz="1400"/>
              <a:pPr/>
              <a:t>14</a:t>
            </a:fld>
            <a:endParaRPr lang="ru-RU" altLang="ru-RU" sz="1400"/>
          </a:p>
        </p:txBody>
      </p:sp>
      <p:graphicFrame>
        <p:nvGraphicFramePr>
          <p:cNvPr id="15363" name="Object 2"/>
          <p:cNvGraphicFramePr>
            <a:graphicFrameLocks noChangeAspect="1"/>
          </p:cNvGraphicFramePr>
          <p:nvPr/>
        </p:nvGraphicFramePr>
        <p:xfrm>
          <a:off x="1600200" y="533400"/>
          <a:ext cx="5895975" cy="3121025"/>
        </p:xfrm>
        <a:graphic>
          <a:graphicData uri="http://schemas.openxmlformats.org/presentationml/2006/ole">
            <mc:AlternateContent xmlns:mc="http://schemas.openxmlformats.org/markup-compatibility/2006">
              <mc:Choice xmlns:v="urn:schemas-microsoft-com:vml" Requires="v">
                <p:oleObj spid="_x0000_s15366" name="Точечный рисунок BMP" r:id="rId3" imgW="4371843" imgH="2314356" progId="Paint.Picture">
                  <p:embed/>
                </p:oleObj>
              </mc:Choice>
              <mc:Fallback>
                <p:oleObj name="Точечный рисунок BMP" r:id="rId3" imgW="4371843" imgH="2314356" progId="Paint.Picture">
                  <p:embed/>
                  <p:pic>
                    <p:nvPicPr>
                      <p:cNvPr id="0" name="Object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600200" y="533400"/>
                        <a:ext cx="5895975" cy="312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15364" name="Text Box 3"/>
          <p:cNvSpPr txBox="1">
            <a:spLocks noChangeArrowheads="1"/>
          </p:cNvSpPr>
          <p:nvPr/>
        </p:nvSpPr>
        <p:spPr bwMode="auto">
          <a:xfrm>
            <a:off x="1447800" y="3886200"/>
            <a:ext cx="62484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spcBef>
                <a:spcPct val="50000"/>
              </a:spcBef>
            </a:pPr>
            <a:r>
              <a:rPr lang="ru-RU" altLang="ru-RU">
                <a:solidFill>
                  <a:schemeClr val="bg1"/>
                </a:solidFill>
              </a:rPr>
              <a:t>Рис. 3. Пример  2. Контекстная диаграмма.</a:t>
            </a:r>
          </a:p>
        </p:txBody>
      </p:sp>
      <p:sp>
        <p:nvSpPr>
          <p:cNvPr id="15365" name="Text Box 4"/>
          <p:cNvSpPr txBox="1">
            <a:spLocks noChangeArrowheads="1"/>
          </p:cNvSpPr>
          <p:nvPr/>
        </p:nvSpPr>
        <p:spPr bwMode="auto">
          <a:xfrm>
            <a:off x="4876800" y="2286000"/>
            <a:ext cx="609600" cy="4270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spcBef>
                <a:spcPct val="50000"/>
              </a:spcBef>
            </a:pPr>
            <a:r>
              <a:rPr lang="ru-RU" altLang="ru-RU" sz="2200"/>
              <a:t>А0</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Номер слайда 5"/>
          <p:cNvSpPr>
            <a:spLocks noGrp="1"/>
          </p:cNvSpPr>
          <p:nvPr>
            <p:ph type="sldNum" sz="quarter" idx="12"/>
          </p:nvPr>
        </p:nvSpPr>
        <p:spPr>
          <a:noFill/>
        </p:spPr>
        <p:txBody>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fld id="{350957AD-7443-4F74-AB1D-DE5851914533}" type="slidenum">
              <a:rPr lang="ru-RU" altLang="ru-RU" sz="1400"/>
              <a:pPr/>
              <a:t>15</a:t>
            </a:fld>
            <a:endParaRPr lang="ru-RU" altLang="ru-RU" sz="1400"/>
          </a:p>
        </p:txBody>
      </p:sp>
      <p:grpSp>
        <p:nvGrpSpPr>
          <p:cNvPr id="55298" name="Group 2"/>
          <p:cNvGrpSpPr>
            <a:grpSpLocks/>
          </p:cNvGrpSpPr>
          <p:nvPr/>
        </p:nvGrpSpPr>
        <p:grpSpPr bwMode="auto">
          <a:xfrm>
            <a:off x="5937250" y="2924175"/>
            <a:ext cx="2886075" cy="1441450"/>
            <a:chOff x="3740" y="1842"/>
            <a:chExt cx="1818" cy="908"/>
          </a:xfrm>
        </p:grpSpPr>
        <p:sp>
          <p:nvSpPr>
            <p:cNvPr id="55299" name="Rectangle 3"/>
            <p:cNvSpPr>
              <a:spLocks noChangeArrowheads="1"/>
            </p:cNvSpPr>
            <p:nvPr/>
          </p:nvSpPr>
          <p:spPr bwMode="auto">
            <a:xfrm>
              <a:off x="4115" y="1842"/>
              <a:ext cx="1342" cy="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defRPr/>
              </a:pPr>
              <a:r>
                <a:rPr lang="ru-RU" sz="1800">
                  <a:solidFill>
                    <a:schemeClr val="hlink"/>
                  </a:solidFill>
                  <a:effectLst>
                    <a:outerShdw blurRad="38100" dist="38100" dir="2700000" algn="tl">
                      <a:srgbClr val="000000"/>
                    </a:outerShdw>
                  </a:effectLst>
                  <a:latin typeface="Arial" pitchFamily="34" charset="0"/>
                </a:rPr>
                <a:t>Начисления выплат</a:t>
              </a:r>
            </a:p>
          </p:txBody>
        </p:sp>
        <p:sp>
          <p:nvSpPr>
            <p:cNvPr id="55300" name="Rectangle 4"/>
            <p:cNvSpPr>
              <a:spLocks noChangeArrowheads="1"/>
            </p:cNvSpPr>
            <p:nvPr/>
          </p:nvSpPr>
          <p:spPr bwMode="auto">
            <a:xfrm>
              <a:off x="4144" y="2296"/>
              <a:ext cx="1255" cy="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defRPr/>
              </a:pPr>
              <a:r>
                <a:rPr lang="ru-RU" sz="1800">
                  <a:solidFill>
                    <a:schemeClr val="hlink"/>
                  </a:solidFill>
                  <a:effectLst>
                    <a:outerShdw blurRad="38100" dist="38100" dir="2700000" algn="tl">
                      <a:srgbClr val="000000"/>
                    </a:outerShdw>
                  </a:effectLst>
                  <a:latin typeface="Arial" pitchFamily="34" charset="0"/>
                </a:rPr>
                <a:t>Списки льготников</a:t>
              </a:r>
            </a:p>
          </p:txBody>
        </p:sp>
        <p:sp>
          <p:nvSpPr>
            <p:cNvPr id="55301" name="Rectangle 5"/>
            <p:cNvSpPr>
              <a:spLocks noChangeArrowheads="1"/>
            </p:cNvSpPr>
            <p:nvPr/>
          </p:nvSpPr>
          <p:spPr bwMode="auto">
            <a:xfrm>
              <a:off x="4135" y="2069"/>
              <a:ext cx="772" cy="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defRPr/>
              </a:pPr>
              <a:r>
                <a:rPr lang="ru-RU" sz="1800">
                  <a:solidFill>
                    <a:schemeClr val="hlink"/>
                  </a:solidFill>
                  <a:effectLst>
                    <a:outerShdw blurRad="38100" dist="38100" dir="2700000" algn="tl">
                      <a:srgbClr val="000000"/>
                    </a:outerShdw>
                  </a:effectLst>
                  <a:latin typeface="Arial" pitchFamily="34" charset="0"/>
                </a:rPr>
                <a:t>Отчетность</a:t>
              </a:r>
            </a:p>
          </p:txBody>
        </p:sp>
        <p:grpSp>
          <p:nvGrpSpPr>
            <p:cNvPr id="16435" name="Group 6"/>
            <p:cNvGrpSpPr>
              <a:grpSpLocks/>
            </p:cNvGrpSpPr>
            <p:nvPr/>
          </p:nvGrpSpPr>
          <p:grpSpPr bwMode="auto">
            <a:xfrm>
              <a:off x="3740" y="1999"/>
              <a:ext cx="1818" cy="751"/>
              <a:chOff x="3740" y="1999"/>
              <a:chExt cx="1818" cy="751"/>
            </a:xfrm>
          </p:grpSpPr>
          <p:grpSp>
            <p:nvGrpSpPr>
              <p:cNvPr id="16437" name="Group 7"/>
              <p:cNvGrpSpPr>
                <a:grpSpLocks/>
              </p:cNvGrpSpPr>
              <p:nvPr/>
            </p:nvGrpSpPr>
            <p:grpSpPr bwMode="auto">
              <a:xfrm>
                <a:off x="3742" y="2706"/>
                <a:ext cx="1816" cy="44"/>
                <a:chOff x="3740" y="2478"/>
                <a:chExt cx="1816" cy="44"/>
              </a:xfrm>
            </p:grpSpPr>
            <p:sp>
              <p:nvSpPr>
                <p:cNvPr id="16447" name="Line 8"/>
                <p:cNvSpPr>
                  <a:spLocks noChangeShapeType="1"/>
                </p:cNvSpPr>
                <p:nvPr/>
              </p:nvSpPr>
              <p:spPr bwMode="auto">
                <a:xfrm>
                  <a:off x="3740" y="2500"/>
                  <a:ext cx="1761" cy="1"/>
                </a:xfrm>
                <a:prstGeom prst="line">
                  <a:avLst/>
                </a:prstGeom>
                <a:noFill/>
                <a:ln w="28575">
                  <a:solidFill>
                    <a:schemeClr val="hlink"/>
                  </a:solidFill>
                  <a:round/>
                  <a:headEnd/>
                  <a:tailEnd/>
                </a:ln>
                <a:extLst>
                  <a:ext uri="{909E8E84-426E-40DD-AFC4-6F175D3DCCD1}">
                    <a14:hiddenFill xmlns:a14="http://schemas.microsoft.com/office/drawing/2010/main">
                      <a:noFill/>
                    </a14:hiddenFill>
                  </a:ext>
                </a:extLst>
              </p:spPr>
              <p:txBody>
                <a:bodyPr/>
                <a:lstStyle/>
                <a:p>
                  <a:endParaRPr lang="ru-RU"/>
                </a:p>
              </p:txBody>
            </p:sp>
            <p:sp>
              <p:nvSpPr>
                <p:cNvPr id="16448" name="Freeform 9"/>
                <p:cNvSpPr>
                  <a:spLocks/>
                </p:cNvSpPr>
                <p:nvPr/>
              </p:nvSpPr>
              <p:spPr bwMode="auto">
                <a:xfrm>
                  <a:off x="5501" y="2478"/>
                  <a:ext cx="55" cy="44"/>
                </a:xfrm>
                <a:custGeom>
                  <a:avLst/>
                  <a:gdLst>
                    <a:gd name="T0" fmla="*/ 55 w 49"/>
                    <a:gd name="T1" fmla="*/ 22 h 38"/>
                    <a:gd name="T2" fmla="*/ 0 w 49"/>
                    <a:gd name="T3" fmla="*/ 0 h 38"/>
                    <a:gd name="T4" fmla="*/ 0 w 49"/>
                    <a:gd name="T5" fmla="*/ 44 h 38"/>
                    <a:gd name="T6" fmla="*/ 55 w 49"/>
                    <a:gd name="T7" fmla="*/ 22 h 3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49" h="38">
                      <a:moveTo>
                        <a:pt x="49" y="19"/>
                      </a:moveTo>
                      <a:lnTo>
                        <a:pt x="0" y="0"/>
                      </a:lnTo>
                      <a:lnTo>
                        <a:pt x="0" y="38"/>
                      </a:lnTo>
                      <a:lnTo>
                        <a:pt x="49" y="19"/>
                      </a:lnTo>
                      <a:close/>
                    </a:path>
                  </a:pathLst>
                </a:custGeom>
                <a:solidFill>
                  <a:schemeClr val="hlink"/>
                </a:solidFill>
                <a:ln w="28575">
                  <a:solidFill>
                    <a:schemeClr val="hlink"/>
                  </a:solidFill>
                  <a:prstDash val="solid"/>
                  <a:round/>
                  <a:headEnd/>
                  <a:tailEnd/>
                </a:ln>
              </p:spPr>
              <p:txBody>
                <a:bodyPr/>
                <a:lstStyle/>
                <a:p>
                  <a:endParaRPr lang="ru-RU"/>
                </a:p>
              </p:txBody>
            </p:sp>
          </p:grpSp>
          <p:grpSp>
            <p:nvGrpSpPr>
              <p:cNvPr id="16438" name="Group 10"/>
              <p:cNvGrpSpPr>
                <a:grpSpLocks/>
              </p:cNvGrpSpPr>
              <p:nvPr/>
            </p:nvGrpSpPr>
            <p:grpSpPr bwMode="auto">
              <a:xfrm>
                <a:off x="3740" y="1999"/>
                <a:ext cx="1816" cy="45"/>
                <a:chOff x="3740" y="1999"/>
                <a:chExt cx="1816" cy="45"/>
              </a:xfrm>
            </p:grpSpPr>
            <p:sp>
              <p:nvSpPr>
                <p:cNvPr id="16445" name="Line 11"/>
                <p:cNvSpPr>
                  <a:spLocks noChangeShapeType="1"/>
                </p:cNvSpPr>
                <p:nvPr/>
              </p:nvSpPr>
              <p:spPr bwMode="auto">
                <a:xfrm>
                  <a:off x="3740" y="2022"/>
                  <a:ext cx="1761" cy="1"/>
                </a:xfrm>
                <a:prstGeom prst="line">
                  <a:avLst/>
                </a:prstGeom>
                <a:noFill/>
                <a:ln w="28575">
                  <a:solidFill>
                    <a:schemeClr val="hlink"/>
                  </a:solidFill>
                  <a:round/>
                  <a:headEnd/>
                  <a:tailEnd/>
                </a:ln>
                <a:extLst>
                  <a:ext uri="{909E8E84-426E-40DD-AFC4-6F175D3DCCD1}">
                    <a14:hiddenFill xmlns:a14="http://schemas.microsoft.com/office/drawing/2010/main">
                      <a:noFill/>
                    </a14:hiddenFill>
                  </a:ext>
                </a:extLst>
              </p:spPr>
              <p:txBody>
                <a:bodyPr/>
                <a:lstStyle/>
                <a:p>
                  <a:endParaRPr lang="ru-RU"/>
                </a:p>
              </p:txBody>
            </p:sp>
            <p:sp>
              <p:nvSpPr>
                <p:cNvPr id="16446" name="Freeform 12"/>
                <p:cNvSpPr>
                  <a:spLocks/>
                </p:cNvSpPr>
                <p:nvPr/>
              </p:nvSpPr>
              <p:spPr bwMode="auto">
                <a:xfrm>
                  <a:off x="5501" y="1999"/>
                  <a:ext cx="55" cy="45"/>
                </a:xfrm>
                <a:custGeom>
                  <a:avLst/>
                  <a:gdLst>
                    <a:gd name="T0" fmla="*/ 55 w 49"/>
                    <a:gd name="T1" fmla="*/ 23 h 38"/>
                    <a:gd name="T2" fmla="*/ 0 w 49"/>
                    <a:gd name="T3" fmla="*/ 0 h 38"/>
                    <a:gd name="T4" fmla="*/ 0 w 49"/>
                    <a:gd name="T5" fmla="*/ 45 h 38"/>
                    <a:gd name="T6" fmla="*/ 55 w 49"/>
                    <a:gd name="T7" fmla="*/ 23 h 3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49" h="38">
                      <a:moveTo>
                        <a:pt x="49" y="19"/>
                      </a:moveTo>
                      <a:lnTo>
                        <a:pt x="0" y="0"/>
                      </a:lnTo>
                      <a:lnTo>
                        <a:pt x="0" y="38"/>
                      </a:lnTo>
                      <a:lnTo>
                        <a:pt x="49" y="19"/>
                      </a:lnTo>
                      <a:close/>
                    </a:path>
                  </a:pathLst>
                </a:custGeom>
                <a:solidFill>
                  <a:schemeClr val="hlink"/>
                </a:solidFill>
                <a:ln w="28575">
                  <a:solidFill>
                    <a:schemeClr val="hlink"/>
                  </a:solidFill>
                  <a:prstDash val="solid"/>
                  <a:round/>
                  <a:headEnd/>
                  <a:tailEnd/>
                </a:ln>
              </p:spPr>
              <p:txBody>
                <a:bodyPr/>
                <a:lstStyle/>
                <a:p>
                  <a:endParaRPr lang="ru-RU"/>
                </a:p>
              </p:txBody>
            </p:sp>
          </p:grpSp>
          <p:grpSp>
            <p:nvGrpSpPr>
              <p:cNvPr id="16439" name="Group 13"/>
              <p:cNvGrpSpPr>
                <a:grpSpLocks/>
              </p:cNvGrpSpPr>
              <p:nvPr/>
            </p:nvGrpSpPr>
            <p:grpSpPr bwMode="auto">
              <a:xfrm>
                <a:off x="3740" y="2253"/>
                <a:ext cx="1816" cy="44"/>
                <a:chOff x="3740" y="2253"/>
                <a:chExt cx="1816" cy="44"/>
              </a:xfrm>
            </p:grpSpPr>
            <p:sp>
              <p:nvSpPr>
                <p:cNvPr id="16443" name="Line 14"/>
                <p:cNvSpPr>
                  <a:spLocks noChangeShapeType="1"/>
                </p:cNvSpPr>
                <p:nvPr/>
              </p:nvSpPr>
              <p:spPr bwMode="auto">
                <a:xfrm>
                  <a:off x="3740" y="2275"/>
                  <a:ext cx="1761" cy="1"/>
                </a:xfrm>
                <a:prstGeom prst="line">
                  <a:avLst/>
                </a:prstGeom>
                <a:noFill/>
                <a:ln w="28575">
                  <a:solidFill>
                    <a:schemeClr val="hlink"/>
                  </a:solidFill>
                  <a:round/>
                  <a:headEnd/>
                  <a:tailEnd/>
                </a:ln>
                <a:extLst>
                  <a:ext uri="{909E8E84-426E-40DD-AFC4-6F175D3DCCD1}">
                    <a14:hiddenFill xmlns:a14="http://schemas.microsoft.com/office/drawing/2010/main">
                      <a:noFill/>
                    </a14:hiddenFill>
                  </a:ext>
                </a:extLst>
              </p:spPr>
              <p:txBody>
                <a:bodyPr/>
                <a:lstStyle/>
                <a:p>
                  <a:endParaRPr lang="ru-RU"/>
                </a:p>
              </p:txBody>
            </p:sp>
            <p:sp>
              <p:nvSpPr>
                <p:cNvPr id="16444" name="Freeform 15"/>
                <p:cNvSpPr>
                  <a:spLocks/>
                </p:cNvSpPr>
                <p:nvPr/>
              </p:nvSpPr>
              <p:spPr bwMode="auto">
                <a:xfrm>
                  <a:off x="5501" y="2253"/>
                  <a:ext cx="55" cy="44"/>
                </a:xfrm>
                <a:custGeom>
                  <a:avLst/>
                  <a:gdLst>
                    <a:gd name="T0" fmla="*/ 55 w 49"/>
                    <a:gd name="T1" fmla="*/ 22 h 38"/>
                    <a:gd name="T2" fmla="*/ 0 w 49"/>
                    <a:gd name="T3" fmla="*/ 0 h 38"/>
                    <a:gd name="T4" fmla="*/ 0 w 49"/>
                    <a:gd name="T5" fmla="*/ 44 h 38"/>
                    <a:gd name="T6" fmla="*/ 55 w 49"/>
                    <a:gd name="T7" fmla="*/ 22 h 3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49" h="38">
                      <a:moveTo>
                        <a:pt x="49" y="19"/>
                      </a:moveTo>
                      <a:lnTo>
                        <a:pt x="0" y="0"/>
                      </a:lnTo>
                      <a:lnTo>
                        <a:pt x="0" y="38"/>
                      </a:lnTo>
                      <a:lnTo>
                        <a:pt x="49" y="19"/>
                      </a:lnTo>
                      <a:close/>
                    </a:path>
                  </a:pathLst>
                </a:custGeom>
                <a:solidFill>
                  <a:schemeClr val="hlink"/>
                </a:solidFill>
                <a:ln w="28575">
                  <a:solidFill>
                    <a:schemeClr val="hlink"/>
                  </a:solidFill>
                  <a:prstDash val="solid"/>
                  <a:round/>
                  <a:headEnd/>
                  <a:tailEnd/>
                </a:ln>
              </p:spPr>
              <p:txBody>
                <a:bodyPr/>
                <a:lstStyle/>
                <a:p>
                  <a:endParaRPr lang="ru-RU"/>
                </a:p>
              </p:txBody>
            </p:sp>
          </p:grpSp>
          <p:grpSp>
            <p:nvGrpSpPr>
              <p:cNvPr id="16440" name="Group 16"/>
              <p:cNvGrpSpPr>
                <a:grpSpLocks/>
              </p:cNvGrpSpPr>
              <p:nvPr/>
            </p:nvGrpSpPr>
            <p:grpSpPr bwMode="auto">
              <a:xfrm>
                <a:off x="3740" y="2478"/>
                <a:ext cx="1816" cy="44"/>
                <a:chOff x="3740" y="2478"/>
                <a:chExt cx="1816" cy="44"/>
              </a:xfrm>
            </p:grpSpPr>
            <p:sp>
              <p:nvSpPr>
                <p:cNvPr id="16441" name="Line 17"/>
                <p:cNvSpPr>
                  <a:spLocks noChangeShapeType="1"/>
                </p:cNvSpPr>
                <p:nvPr/>
              </p:nvSpPr>
              <p:spPr bwMode="auto">
                <a:xfrm>
                  <a:off x="3740" y="2500"/>
                  <a:ext cx="1761" cy="1"/>
                </a:xfrm>
                <a:prstGeom prst="line">
                  <a:avLst/>
                </a:prstGeom>
                <a:noFill/>
                <a:ln w="28575">
                  <a:solidFill>
                    <a:schemeClr val="hlink"/>
                  </a:solidFill>
                  <a:round/>
                  <a:headEnd/>
                  <a:tailEnd/>
                </a:ln>
                <a:extLst>
                  <a:ext uri="{909E8E84-426E-40DD-AFC4-6F175D3DCCD1}">
                    <a14:hiddenFill xmlns:a14="http://schemas.microsoft.com/office/drawing/2010/main">
                      <a:noFill/>
                    </a14:hiddenFill>
                  </a:ext>
                </a:extLst>
              </p:spPr>
              <p:txBody>
                <a:bodyPr/>
                <a:lstStyle/>
                <a:p>
                  <a:endParaRPr lang="ru-RU"/>
                </a:p>
              </p:txBody>
            </p:sp>
            <p:sp>
              <p:nvSpPr>
                <p:cNvPr id="16442" name="Freeform 18"/>
                <p:cNvSpPr>
                  <a:spLocks/>
                </p:cNvSpPr>
                <p:nvPr/>
              </p:nvSpPr>
              <p:spPr bwMode="auto">
                <a:xfrm>
                  <a:off x="5501" y="2478"/>
                  <a:ext cx="55" cy="44"/>
                </a:xfrm>
                <a:custGeom>
                  <a:avLst/>
                  <a:gdLst>
                    <a:gd name="T0" fmla="*/ 55 w 49"/>
                    <a:gd name="T1" fmla="*/ 22 h 38"/>
                    <a:gd name="T2" fmla="*/ 0 w 49"/>
                    <a:gd name="T3" fmla="*/ 0 h 38"/>
                    <a:gd name="T4" fmla="*/ 0 w 49"/>
                    <a:gd name="T5" fmla="*/ 44 h 38"/>
                    <a:gd name="T6" fmla="*/ 55 w 49"/>
                    <a:gd name="T7" fmla="*/ 22 h 3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49" h="38">
                      <a:moveTo>
                        <a:pt x="49" y="19"/>
                      </a:moveTo>
                      <a:lnTo>
                        <a:pt x="0" y="0"/>
                      </a:lnTo>
                      <a:lnTo>
                        <a:pt x="0" y="38"/>
                      </a:lnTo>
                      <a:lnTo>
                        <a:pt x="49" y="19"/>
                      </a:lnTo>
                      <a:close/>
                    </a:path>
                  </a:pathLst>
                </a:custGeom>
                <a:solidFill>
                  <a:schemeClr val="hlink"/>
                </a:solidFill>
                <a:ln w="28575">
                  <a:solidFill>
                    <a:schemeClr val="hlink"/>
                  </a:solidFill>
                  <a:prstDash val="solid"/>
                  <a:round/>
                  <a:headEnd/>
                  <a:tailEnd/>
                </a:ln>
              </p:spPr>
              <p:txBody>
                <a:bodyPr/>
                <a:lstStyle/>
                <a:p>
                  <a:endParaRPr lang="ru-RU"/>
                </a:p>
              </p:txBody>
            </p:sp>
          </p:grpSp>
        </p:grpSp>
        <p:sp>
          <p:nvSpPr>
            <p:cNvPr id="55315" name="Rectangle 19"/>
            <p:cNvSpPr>
              <a:spLocks noChangeArrowheads="1"/>
            </p:cNvSpPr>
            <p:nvPr/>
          </p:nvSpPr>
          <p:spPr bwMode="auto">
            <a:xfrm>
              <a:off x="4150" y="2531"/>
              <a:ext cx="585" cy="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defRPr/>
              </a:pPr>
              <a:r>
                <a:rPr lang="ru-RU" sz="1800">
                  <a:solidFill>
                    <a:schemeClr val="hlink"/>
                  </a:solidFill>
                  <a:effectLst>
                    <a:outerShdw blurRad="38100" dist="38100" dir="2700000" algn="tl">
                      <a:srgbClr val="000000"/>
                    </a:outerShdw>
                  </a:effectLst>
                  <a:latin typeface="Arial" pitchFamily="34" charset="0"/>
                </a:rPr>
                <a:t>Выборки</a:t>
              </a:r>
            </a:p>
          </p:txBody>
        </p:sp>
      </p:grpSp>
      <p:grpSp>
        <p:nvGrpSpPr>
          <p:cNvPr id="55317" name="Group 21"/>
          <p:cNvGrpSpPr>
            <a:grpSpLocks/>
          </p:cNvGrpSpPr>
          <p:nvPr/>
        </p:nvGrpSpPr>
        <p:grpSpPr bwMode="auto">
          <a:xfrm>
            <a:off x="107950" y="2938463"/>
            <a:ext cx="3003550" cy="1684337"/>
            <a:chOff x="68" y="1851"/>
            <a:chExt cx="1892" cy="1061"/>
          </a:xfrm>
        </p:grpSpPr>
        <p:sp>
          <p:nvSpPr>
            <p:cNvPr id="55318" name="Rectangle 22"/>
            <p:cNvSpPr>
              <a:spLocks noChangeArrowheads="1"/>
            </p:cNvSpPr>
            <p:nvPr/>
          </p:nvSpPr>
          <p:spPr bwMode="auto">
            <a:xfrm>
              <a:off x="68" y="1851"/>
              <a:ext cx="1317" cy="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defRPr/>
              </a:pPr>
              <a:r>
                <a:rPr lang="ru-RU" sz="1800">
                  <a:solidFill>
                    <a:schemeClr val="hlink"/>
                  </a:solidFill>
                  <a:effectLst>
                    <a:outerShdw blurRad="38100" dist="38100" dir="2700000" algn="tl">
                      <a:srgbClr val="000000"/>
                    </a:outerShdw>
                  </a:effectLst>
                  <a:latin typeface="Arial" pitchFamily="34" charset="0"/>
                </a:rPr>
                <a:t>Заявления граждан</a:t>
              </a:r>
            </a:p>
          </p:txBody>
        </p:sp>
        <p:sp>
          <p:nvSpPr>
            <p:cNvPr id="55319" name="Rectangle 23"/>
            <p:cNvSpPr>
              <a:spLocks noChangeArrowheads="1"/>
            </p:cNvSpPr>
            <p:nvPr/>
          </p:nvSpPr>
          <p:spPr bwMode="auto">
            <a:xfrm>
              <a:off x="68" y="2259"/>
              <a:ext cx="1892" cy="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defRPr/>
              </a:pPr>
              <a:r>
                <a:rPr lang="ru-RU" sz="1800">
                  <a:solidFill>
                    <a:schemeClr val="hlink"/>
                  </a:solidFill>
                  <a:effectLst>
                    <a:outerShdw blurRad="38100" dist="38100" dir="2700000" algn="tl">
                      <a:srgbClr val="000000"/>
                    </a:outerShdw>
                  </a:effectLst>
                  <a:latin typeface="Arial" pitchFamily="34" charset="0"/>
                </a:rPr>
                <a:t>Удостоверения (документы)</a:t>
              </a:r>
            </a:p>
          </p:txBody>
        </p:sp>
        <p:sp>
          <p:nvSpPr>
            <p:cNvPr id="55320" name="Rectangle 24"/>
            <p:cNvSpPr>
              <a:spLocks noChangeArrowheads="1"/>
            </p:cNvSpPr>
            <p:nvPr/>
          </p:nvSpPr>
          <p:spPr bwMode="auto">
            <a:xfrm>
              <a:off x="68" y="2486"/>
              <a:ext cx="1672" cy="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defRPr/>
              </a:pPr>
              <a:r>
                <a:rPr lang="ru-RU" sz="1800">
                  <a:solidFill>
                    <a:schemeClr val="hlink"/>
                  </a:solidFill>
                  <a:effectLst>
                    <a:outerShdw blurRad="38100" dist="38100" dir="2700000" algn="tl">
                      <a:srgbClr val="000000"/>
                    </a:outerShdw>
                  </a:effectLst>
                  <a:latin typeface="Arial" pitchFamily="34" charset="0"/>
                </a:rPr>
                <a:t>Акты обследования МБУ</a:t>
              </a:r>
            </a:p>
          </p:txBody>
        </p:sp>
        <p:sp>
          <p:nvSpPr>
            <p:cNvPr id="55321" name="Rectangle 25"/>
            <p:cNvSpPr>
              <a:spLocks noChangeArrowheads="1"/>
            </p:cNvSpPr>
            <p:nvPr/>
          </p:nvSpPr>
          <p:spPr bwMode="auto">
            <a:xfrm>
              <a:off x="68" y="2078"/>
              <a:ext cx="562" cy="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defRPr/>
              </a:pPr>
              <a:r>
                <a:rPr lang="ru-RU" sz="1800">
                  <a:solidFill>
                    <a:schemeClr val="hlink"/>
                  </a:solidFill>
                  <a:effectLst>
                    <a:outerShdw blurRad="38100" dist="38100" dir="2700000" algn="tl">
                      <a:srgbClr val="000000"/>
                    </a:outerShdw>
                  </a:effectLst>
                  <a:latin typeface="Arial" pitchFamily="34" charset="0"/>
                </a:rPr>
                <a:t>Справки</a:t>
              </a:r>
            </a:p>
          </p:txBody>
        </p:sp>
        <p:sp>
          <p:nvSpPr>
            <p:cNvPr id="55322" name="Rectangle 26"/>
            <p:cNvSpPr>
              <a:spLocks noChangeArrowheads="1"/>
            </p:cNvSpPr>
            <p:nvPr/>
          </p:nvSpPr>
          <p:spPr bwMode="auto">
            <a:xfrm>
              <a:off x="68" y="2704"/>
              <a:ext cx="1823" cy="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defRPr/>
              </a:pPr>
              <a:r>
                <a:rPr lang="ru-RU" sz="1800">
                  <a:solidFill>
                    <a:schemeClr val="hlink"/>
                  </a:solidFill>
                  <a:effectLst>
                    <a:outerShdw blurRad="38100" dist="38100" dir="2700000" algn="tl">
                      <a:srgbClr val="000000"/>
                    </a:outerShdw>
                  </a:effectLst>
                  <a:latin typeface="Arial" pitchFamily="34" charset="0"/>
                </a:rPr>
                <a:t>Сведения о пользователях</a:t>
              </a:r>
            </a:p>
          </p:txBody>
        </p:sp>
        <p:grpSp>
          <p:nvGrpSpPr>
            <p:cNvPr id="16416" name="Group 27"/>
            <p:cNvGrpSpPr>
              <a:grpSpLocks/>
            </p:cNvGrpSpPr>
            <p:nvPr/>
          </p:nvGrpSpPr>
          <p:grpSpPr bwMode="auto">
            <a:xfrm>
              <a:off x="259" y="1994"/>
              <a:ext cx="1691" cy="918"/>
              <a:chOff x="259" y="1858"/>
              <a:chExt cx="1691" cy="918"/>
            </a:xfrm>
          </p:grpSpPr>
          <p:grpSp>
            <p:nvGrpSpPr>
              <p:cNvPr id="16417" name="Group 28"/>
              <p:cNvGrpSpPr>
                <a:grpSpLocks/>
              </p:cNvGrpSpPr>
              <p:nvPr/>
            </p:nvGrpSpPr>
            <p:grpSpPr bwMode="auto">
              <a:xfrm>
                <a:off x="259" y="1858"/>
                <a:ext cx="1691" cy="46"/>
                <a:chOff x="259" y="1858"/>
                <a:chExt cx="1691" cy="46"/>
              </a:xfrm>
            </p:grpSpPr>
            <p:sp>
              <p:nvSpPr>
                <p:cNvPr id="16430" name="Line 29"/>
                <p:cNvSpPr>
                  <a:spLocks noChangeShapeType="1"/>
                </p:cNvSpPr>
                <p:nvPr/>
              </p:nvSpPr>
              <p:spPr bwMode="auto">
                <a:xfrm>
                  <a:off x="259" y="1880"/>
                  <a:ext cx="1636" cy="1"/>
                </a:xfrm>
                <a:prstGeom prst="line">
                  <a:avLst/>
                </a:prstGeom>
                <a:noFill/>
                <a:ln w="28575">
                  <a:solidFill>
                    <a:schemeClr val="hlink"/>
                  </a:solidFill>
                  <a:round/>
                  <a:headEnd/>
                  <a:tailEnd/>
                </a:ln>
                <a:extLst>
                  <a:ext uri="{909E8E84-426E-40DD-AFC4-6F175D3DCCD1}">
                    <a14:hiddenFill xmlns:a14="http://schemas.microsoft.com/office/drawing/2010/main">
                      <a:noFill/>
                    </a14:hiddenFill>
                  </a:ext>
                </a:extLst>
              </p:spPr>
              <p:txBody>
                <a:bodyPr/>
                <a:lstStyle/>
                <a:p>
                  <a:endParaRPr lang="ru-RU"/>
                </a:p>
              </p:txBody>
            </p:sp>
            <p:sp>
              <p:nvSpPr>
                <p:cNvPr id="16431" name="Freeform 30"/>
                <p:cNvSpPr>
                  <a:spLocks/>
                </p:cNvSpPr>
                <p:nvPr/>
              </p:nvSpPr>
              <p:spPr bwMode="auto">
                <a:xfrm>
                  <a:off x="1895" y="1858"/>
                  <a:ext cx="55" cy="46"/>
                </a:xfrm>
                <a:custGeom>
                  <a:avLst/>
                  <a:gdLst>
                    <a:gd name="T0" fmla="*/ 55 w 49"/>
                    <a:gd name="T1" fmla="*/ 22 h 39"/>
                    <a:gd name="T2" fmla="*/ 0 w 49"/>
                    <a:gd name="T3" fmla="*/ 0 h 39"/>
                    <a:gd name="T4" fmla="*/ 0 w 49"/>
                    <a:gd name="T5" fmla="*/ 46 h 39"/>
                    <a:gd name="T6" fmla="*/ 55 w 49"/>
                    <a:gd name="T7" fmla="*/ 22 h 3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49" h="39">
                      <a:moveTo>
                        <a:pt x="49" y="19"/>
                      </a:moveTo>
                      <a:lnTo>
                        <a:pt x="0" y="0"/>
                      </a:lnTo>
                      <a:lnTo>
                        <a:pt x="0" y="39"/>
                      </a:lnTo>
                      <a:lnTo>
                        <a:pt x="49" y="19"/>
                      </a:lnTo>
                      <a:close/>
                    </a:path>
                  </a:pathLst>
                </a:custGeom>
                <a:solidFill>
                  <a:schemeClr val="hlink"/>
                </a:solidFill>
                <a:ln w="28575">
                  <a:solidFill>
                    <a:schemeClr val="hlink"/>
                  </a:solidFill>
                  <a:prstDash val="solid"/>
                  <a:round/>
                  <a:headEnd/>
                  <a:tailEnd/>
                </a:ln>
              </p:spPr>
              <p:txBody>
                <a:bodyPr/>
                <a:lstStyle/>
                <a:p>
                  <a:endParaRPr lang="ru-RU"/>
                </a:p>
              </p:txBody>
            </p:sp>
          </p:grpSp>
          <p:grpSp>
            <p:nvGrpSpPr>
              <p:cNvPr id="16418" name="Group 31"/>
              <p:cNvGrpSpPr>
                <a:grpSpLocks/>
              </p:cNvGrpSpPr>
              <p:nvPr/>
            </p:nvGrpSpPr>
            <p:grpSpPr bwMode="auto">
              <a:xfrm>
                <a:off x="259" y="2083"/>
                <a:ext cx="1691" cy="46"/>
                <a:chOff x="259" y="2083"/>
                <a:chExt cx="1691" cy="46"/>
              </a:xfrm>
            </p:grpSpPr>
            <p:sp>
              <p:nvSpPr>
                <p:cNvPr id="16428" name="Line 32"/>
                <p:cNvSpPr>
                  <a:spLocks noChangeShapeType="1"/>
                </p:cNvSpPr>
                <p:nvPr/>
              </p:nvSpPr>
              <p:spPr bwMode="auto">
                <a:xfrm>
                  <a:off x="259" y="2106"/>
                  <a:ext cx="1636" cy="1"/>
                </a:xfrm>
                <a:prstGeom prst="line">
                  <a:avLst/>
                </a:prstGeom>
                <a:noFill/>
                <a:ln w="28575">
                  <a:solidFill>
                    <a:schemeClr val="hlink"/>
                  </a:solidFill>
                  <a:round/>
                  <a:headEnd/>
                  <a:tailEnd/>
                </a:ln>
                <a:extLst>
                  <a:ext uri="{909E8E84-426E-40DD-AFC4-6F175D3DCCD1}">
                    <a14:hiddenFill xmlns:a14="http://schemas.microsoft.com/office/drawing/2010/main">
                      <a:noFill/>
                    </a14:hiddenFill>
                  </a:ext>
                </a:extLst>
              </p:spPr>
              <p:txBody>
                <a:bodyPr/>
                <a:lstStyle/>
                <a:p>
                  <a:endParaRPr lang="ru-RU"/>
                </a:p>
              </p:txBody>
            </p:sp>
            <p:sp>
              <p:nvSpPr>
                <p:cNvPr id="16429" name="Freeform 33"/>
                <p:cNvSpPr>
                  <a:spLocks/>
                </p:cNvSpPr>
                <p:nvPr/>
              </p:nvSpPr>
              <p:spPr bwMode="auto">
                <a:xfrm>
                  <a:off x="1895" y="2083"/>
                  <a:ext cx="55" cy="46"/>
                </a:xfrm>
                <a:custGeom>
                  <a:avLst/>
                  <a:gdLst>
                    <a:gd name="T0" fmla="*/ 55 w 49"/>
                    <a:gd name="T1" fmla="*/ 22 h 39"/>
                    <a:gd name="T2" fmla="*/ 0 w 49"/>
                    <a:gd name="T3" fmla="*/ 0 h 39"/>
                    <a:gd name="T4" fmla="*/ 0 w 49"/>
                    <a:gd name="T5" fmla="*/ 46 h 39"/>
                    <a:gd name="T6" fmla="*/ 55 w 49"/>
                    <a:gd name="T7" fmla="*/ 22 h 3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49" h="39">
                      <a:moveTo>
                        <a:pt x="49" y="19"/>
                      </a:moveTo>
                      <a:lnTo>
                        <a:pt x="0" y="0"/>
                      </a:lnTo>
                      <a:lnTo>
                        <a:pt x="0" y="39"/>
                      </a:lnTo>
                      <a:lnTo>
                        <a:pt x="49" y="19"/>
                      </a:lnTo>
                      <a:close/>
                    </a:path>
                  </a:pathLst>
                </a:custGeom>
                <a:solidFill>
                  <a:schemeClr val="hlink"/>
                </a:solidFill>
                <a:ln w="28575">
                  <a:solidFill>
                    <a:schemeClr val="hlink"/>
                  </a:solidFill>
                  <a:prstDash val="solid"/>
                  <a:round/>
                  <a:headEnd/>
                  <a:tailEnd/>
                </a:ln>
              </p:spPr>
              <p:txBody>
                <a:bodyPr/>
                <a:lstStyle/>
                <a:p>
                  <a:endParaRPr lang="ru-RU"/>
                </a:p>
              </p:txBody>
            </p:sp>
          </p:grpSp>
          <p:grpSp>
            <p:nvGrpSpPr>
              <p:cNvPr id="16419" name="Group 34"/>
              <p:cNvGrpSpPr>
                <a:grpSpLocks/>
              </p:cNvGrpSpPr>
              <p:nvPr/>
            </p:nvGrpSpPr>
            <p:grpSpPr bwMode="auto">
              <a:xfrm>
                <a:off x="259" y="2337"/>
                <a:ext cx="1691" cy="45"/>
                <a:chOff x="259" y="2337"/>
                <a:chExt cx="1691" cy="45"/>
              </a:xfrm>
            </p:grpSpPr>
            <p:sp>
              <p:nvSpPr>
                <p:cNvPr id="16426" name="Line 35"/>
                <p:cNvSpPr>
                  <a:spLocks noChangeShapeType="1"/>
                </p:cNvSpPr>
                <p:nvPr/>
              </p:nvSpPr>
              <p:spPr bwMode="auto">
                <a:xfrm>
                  <a:off x="259" y="2359"/>
                  <a:ext cx="1636" cy="1"/>
                </a:xfrm>
                <a:prstGeom prst="line">
                  <a:avLst/>
                </a:prstGeom>
                <a:noFill/>
                <a:ln w="28575">
                  <a:solidFill>
                    <a:schemeClr val="hlink"/>
                  </a:solidFill>
                  <a:round/>
                  <a:headEnd/>
                  <a:tailEnd/>
                </a:ln>
                <a:extLst>
                  <a:ext uri="{909E8E84-426E-40DD-AFC4-6F175D3DCCD1}">
                    <a14:hiddenFill xmlns:a14="http://schemas.microsoft.com/office/drawing/2010/main">
                      <a:noFill/>
                    </a14:hiddenFill>
                  </a:ext>
                </a:extLst>
              </p:spPr>
              <p:txBody>
                <a:bodyPr/>
                <a:lstStyle/>
                <a:p>
                  <a:endParaRPr lang="ru-RU"/>
                </a:p>
              </p:txBody>
            </p:sp>
            <p:sp>
              <p:nvSpPr>
                <p:cNvPr id="16427" name="Freeform 36"/>
                <p:cNvSpPr>
                  <a:spLocks/>
                </p:cNvSpPr>
                <p:nvPr/>
              </p:nvSpPr>
              <p:spPr bwMode="auto">
                <a:xfrm>
                  <a:off x="1895" y="2337"/>
                  <a:ext cx="55" cy="45"/>
                </a:xfrm>
                <a:custGeom>
                  <a:avLst/>
                  <a:gdLst>
                    <a:gd name="T0" fmla="*/ 55 w 49"/>
                    <a:gd name="T1" fmla="*/ 22 h 39"/>
                    <a:gd name="T2" fmla="*/ 0 w 49"/>
                    <a:gd name="T3" fmla="*/ 0 h 39"/>
                    <a:gd name="T4" fmla="*/ 0 w 49"/>
                    <a:gd name="T5" fmla="*/ 45 h 39"/>
                    <a:gd name="T6" fmla="*/ 55 w 49"/>
                    <a:gd name="T7" fmla="*/ 22 h 3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49" h="39">
                      <a:moveTo>
                        <a:pt x="49" y="19"/>
                      </a:moveTo>
                      <a:lnTo>
                        <a:pt x="0" y="0"/>
                      </a:lnTo>
                      <a:lnTo>
                        <a:pt x="0" y="39"/>
                      </a:lnTo>
                      <a:lnTo>
                        <a:pt x="49" y="19"/>
                      </a:lnTo>
                      <a:close/>
                    </a:path>
                  </a:pathLst>
                </a:custGeom>
                <a:solidFill>
                  <a:schemeClr val="hlink"/>
                </a:solidFill>
                <a:ln w="28575">
                  <a:solidFill>
                    <a:schemeClr val="hlink"/>
                  </a:solidFill>
                  <a:prstDash val="solid"/>
                  <a:round/>
                  <a:headEnd/>
                  <a:tailEnd/>
                </a:ln>
              </p:spPr>
              <p:txBody>
                <a:bodyPr/>
                <a:lstStyle/>
                <a:p>
                  <a:endParaRPr lang="ru-RU"/>
                </a:p>
              </p:txBody>
            </p:sp>
          </p:grpSp>
          <p:grpSp>
            <p:nvGrpSpPr>
              <p:cNvPr id="16420" name="Group 37"/>
              <p:cNvGrpSpPr>
                <a:grpSpLocks/>
              </p:cNvGrpSpPr>
              <p:nvPr/>
            </p:nvGrpSpPr>
            <p:grpSpPr bwMode="auto">
              <a:xfrm>
                <a:off x="259" y="2562"/>
                <a:ext cx="1691" cy="44"/>
                <a:chOff x="259" y="2562"/>
                <a:chExt cx="1691" cy="44"/>
              </a:xfrm>
            </p:grpSpPr>
            <p:sp>
              <p:nvSpPr>
                <p:cNvPr id="16424" name="Line 38"/>
                <p:cNvSpPr>
                  <a:spLocks noChangeShapeType="1"/>
                </p:cNvSpPr>
                <p:nvPr/>
              </p:nvSpPr>
              <p:spPr bwMode="auto">
                <a:xfrm>
                  <a:off x="259" y="2584"/>
                  <a:ext cx="1636" cy="1"/>
                </a:xfrm>
                <a:prstGeom prst="line">
                  <a:avLst/>
                </a:prstGeom>
                <a:noFill/>
                <a:ln w="28575">
                  <a:solidFill>
                    <a:schemeClr val="hlink"/>
                  </a:solidFill>
                  <a:round/>
                  <a:headEnd/>
                  <a:tailEnd/>
                </a:ln>
                <a:extLst>
                  <a:ext uri="{909E8E84-426E-40DD-AFC4-6F175D3DCCD1}">
                    <a14:hiddenFill xmlns:a14="http://schemas.microsoft.com/office/drawing/2010/main">
                      <a:noFill/>
                    </a14:hiddenFill>
                  </a:ext>
                </a:extLst>
              </p:spPr>
              <p:txBody>
                <a:bodyPr/>
                <a:lstStyle/>
                <a:p>
                  <a:endParaRPr lang="ru-RU"/>
                </a:p>
              </p:txBody>
            </p:sp>
            <p:sp>
              <p:nvSpPr>
                <p:cNvPr id="16425" name="Freeform 39"/>
                <p:cNvSpPr>
                  <a:spLocks/>
                </p:cNvSpPr>
                <p:nvPr/>
              </p:nvSpPr>
              <p:spPr bwMode="auto">
                <a:xfrm>
                  <a:off x="1895" y="2562"/>
                  <a:ext cx="55" cy="44"/>
                </a:xfrm>
                <a:custGeom>
                  <a:avLst/>
                  <a:gdLst>
                    <a:gd name="T0" fmla="*/ 55 w 49"/>
                    <a:gd name="T1" fmla="*/ 22 h 38"/>
                    <a:gd name="T2" fmla="*/ 0 w 49"/>
                    <a:gd name="T3" fmla="*/ 0 h 38"/>
                    <a:gd name="T4" fmla="*/ 0 w 49"/>
                    <a:gd name="T5" fmla="*/ 44 h 38"/>
                    <a:gd name="T6" fmla="*/ 55 w 49"/>
                    <a:gd name="T7" fmla="*/ 22 h 3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49" h="38">
                      <a:moveTo>
                        <a:pt x="49" y="19"/>
                      </a:moveTo>
                      <a:lnTo>
                        <a:pt x="0" y="0"/>
                      </a:lnTo>
                      <a:lnTo>
                        <a:pt x="0" y="38"/>
                      </a:lnTo>
                      <a:lnTo>
                        <a:pt x="49" y="19"/>
                      </a:lnTo>
                      <a:close/>
                    </a:path>
                  </a:pathLst>
                </a:custGeom>
                <a:solidFill>
                  <a:schemeClr val="hlink"/>
                </a:solidFill>
                <a:ln w="28575">
                  <a:solidFill>
                    <a:schemeClr val="hlink"/>
                  </a:solidFill>
                  <a:prstDash val="solid"/>
                  <a:round/>
                  <a:headEnd/>
                  <a:tailEnd/>
                </a:ln>
              </p:spPr>
              <p:txBody>
                <a:bodyPr/>
                <a:lstStyle/>
                <a:p>
                  <a:endParaRPr lang="ru-RU"/>
                </a:p>
              </p:txBody>
            </p:sp>
          </p:grpSp>
          <p:grpSp>
            <p:nvGrpSpPr>
              <p:cNvPr id="16421" name="Group 40"/>
              <p:cNvGrpSpPr>
                <a:grpSpLocks/>
              </p:cNvGrpSpPr>
              <p:nvPr/>
            </p:nvGrpSpPr>
            <p:grpSpPr bwMode="auto">
              <a:xfrm>
                <a:off x="259" y="2730"/>
                <a:ext cx="1691" cy="46"/>
                <a:chOff x="259" y="2730"/>
                <a:chExt cx="1691" cy="46"/>
              </a:xfrm>
            </p:grpSpPr>
            <p:sp>
              <p:nvSpPr>
                <p:cNvPr id="16422" name="Line 41"/>
                <p:cNvSpPr>
                  <a:spLocks noChangeShapeType="1"/>
                </p:cNvSpPr>
                <p:nvPr/>
              </p:nvSpPr>
              <p:spPr bwMode="auto">
                <a:xfrm>
                  <a:off x="259" y="2753"/>
                  <a:ext cx="1636" cy="2"/>
                </a:xfrm>
                <a:prstGeom prst="line">
                  <a:avLst/>
                </a:prstGeom>
                <a:noFill/>
                <a:ln w="28575">
                  <a:solidFill>
                    <a:schemeClr val="hlink"/>
                  </a:solidFill>
                  <a:round/>
                  <a:headEnd/>
                  <a:tailEnd/>
                </a:ln>
                <a:extLst>
                  <a:ext uri="{909E8E84-426E-40DD-AFC4-6F175D3DCCD1}">
                    <a14:hiddenFill xmlns:a14="http://schemas.microsoft.com/office/drawing/2010/main">
                      <a:noFill/>
                    </a14:hiddenFill>
                  </a:ext>
                </a:extLst>
              </p:spPr>
              <p:txBody>
                <a:bodyPr/>
                <a:lstStyle/>
                <a:p>
                  <a:endParaRPr lang="ru-RU"/>
                </a:p>
              </p:txBody>
            </p:sp>
            <p:sp>
              <p:nvSpPr>
                <p:cNvPr id="16423" name="Freeform 42"/>
                <p:cNvSpPr>
                  <a:spLocks/>
                </p:cNvSpPr>
                <p:nvPr/>
              </p:nvSpPr>
              <p:spPr bwMode="auto">
                <a:xfrm>
                  <a:off x="1895" y="2730"/>
                  <a:ext cx="55" cy="46"/>
                </a:xfrm>
                <a:custGeom>
                  <a:avLst/>
                  <a:gdLst>
                    <a:gd name="T0" fmla="*/ 55 w 49"/>
                    <a:gd name="T1" fmla="*/ 24 h 39"/>
                    <a:gd name="T2" fmla="*/ 0 w 49"/>
                    <a:gd name="T3" fmla="*/ 0 h 39"/>
                    <a:gd name="T4" fmla="*/ 0 w 49"/>
                    <a:gd name="T5" fmla="*/ 46 h 39"/>
                    <a:gd name="T6" fmla="*/ 55 w 49"/>
                    <a:gd name="T7" fmla="*/ 24 h 3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49" h="39">
                      <a:moveTo>
                        <a:pt x="49" y="20"/>
                      </a:moveTo>
                      <a:lnTo>
                        <a:pt x="0" y="0"/>
                      </a:lnTo>
                      <a:lnTo>
                        <a:pt x="0" y="39"/>
                      </a:lnTo>
                      <a:lnTo>
                        <a:pt x="49" y="20"/>
                      </a:lnTo>
                      <a:close/>
                    </a:path>
                  </a:pathLst>
                </a:custGeom>
                <a:solidFill>
                  <a:schemeClr val="hlink"/>
                </a:solidFill>
                <a:ln w="28575">
                  <a:solidFill>
                    <a:schemeClr val="hlink"/>
                  </a:solidFill>
                  <a:prstDash val="solid"/>
                  <a:round/>
                  <a:headEnd/>
                  <a:tailEnd/>
                </a:ln>
              </p:spPr>
              <p:txBody>
                <a:bodyPr/>
                <a:lstStyle/>
                <a:p>
                  <a:endParaRPr lang="ru-RU"/>
                </a:p>
              </p:txBody>
            </p:sp>
          </p:grpSp>
        </p:grpSp>
      </p:grpSp>
      <p:grpSp>
        <p:nvGrpSpPr>
          <p:cNvPr id="55339" name="Group 43"/>
          <p:cNvGrpSpPr>
            <a:grpSpLocks/>
          </p:cNvGrpSpPr>
          <p:nvPr/>
        </p:nvGrpSpPr>
        <p:grpSpPr bwMode="auto">
          <a:xfrm>
            <a:off x="2284413" y="4735513"/>
            <a:ext cx="5303837" cy="1862137"/>
            <a:chOff x="1439" y="2847"/>
            <a:chExt cx="3341" cy="1173"/>
          </a:xfrm>
        </p:grpSpPr>
        <p:sp>
          <p:nvSpPr>
            <p:cNvPr id="55340" name="Rectangle 44"/>
            <p:cNvSpPr>
              <a:spLocks noChangeArrowheads="1"/>
            </p:cNvSpPr>
            <p:nvPr/>
          </p:nvSpPr>
          <p:spPr bwMode="auto">
            <a:xfrm>
              <a:off x="1439" y="3575"/>
              <a:ext cx="1043" cy="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wrap="none" lIns="0" tIns="0" rIns="0" bIns="0">
              <a:spAutoFit/>
            </a:bodyPr>
            <a:lstStyle/>
            <a:p>
              <a:pPr eaLnBrk="1" hangingPunct="1">
                <a:defRPr/>
              </a:pPr>
              <a:r>
                <a:rPr lang="ru-RU" sz="1800">
                  <a:solidFill>
                    <a:schemeClr val="hlink"/>
                  </a:solidFill>
                  <a:effectLst>
                    <a:outerShdw blurRad="38100" dist="38100" dir="2700000" algn="tl">
                      <a:srgbClr val="000000"/>
                    </a:outerShdw>
                  </a:effectLst>
                  <a:latin typeface="Arial" pitchFamily="34" charset="0"/>
                </a:rPr>
                <a:t>Администратор</a:t>
              </a:r>
            </a:p>
          </p:txBody>
        </p:sp>
        <p:sp>
          <p:nvSpPr>
            <p:cNvPr id="55341" name="Rectangle 45"/>
            <p:cNvSpPr>
              <a:spLocks noChangeArrowheads="1"/>
            </p:cNvSpPr>
            <p:nvPr/>
          </p:nvSpPr>
          <p:spPr bwMode="auto">
            <a:xfrm>
              <a:off x="3280" y="3575"/>
              <a:ext cx="1500" cy="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wrap="none" lIns="0" tIns="0" rIns="0" bIns="0">
              <a:spAutoFit/>
            </a:bodyPr>
            <a:lstStyle/>
            <a:p>
              <a:pPr eaLnBrk="1" hangingPunct="1">
                <a:defRPr/>
              </a:pPr>
              <a:r>
                <a:rPr lang="ru-RU" sz="1800">
                  <a:solidFill>
                    <a:schemeClr val="hlink"/>
                  </a:solidFill>
                  <a:effectLst>
                    <a:outerShdw blurRad="38100" dist="38100" dir="2700000" algn="tl">
                      <a:srgbClr val="000000"/>
                    </a:outerShdw>
                  </a:effectLst>
                  <a:latin typeface="Arial" pitchFamily="34" charset="0"/>
                </a:rPr>
                <a:t>Социальный работник</a:t>
              </a:r>
            </a:p>
          </p:txBody>
        </p:sp>
        <p:grpSp>
          <p:nvGrpSpPr>
            <p:cNvPr id="16405" name="Group 46"/>
            <p:cNvGrpSpPr>
              <a:grpSpLocks/>
            </p:cNvGrpSpPr>
            <p:nvPr/>
          </p:nvGrpSpPr>
          <p:grpSpPr bwMode="auto">
            <a:xfrm>
              <a:off x="2477" y="2847"/>
              <a:ext cx="39" cy="1173"/>
              <a:chOff x="2477" y="2847"/>
              <a:chExt cx="39" cy="1173"/>
            </a:xfrm>
          </p:grpSpPr>
          <p:sp>
            <p:nvSpPr>
              <p:cNvPr id="16409" name="Line 47"/>
              <p:cNvSpPr>
                <a:spLocks noChangeShapeType="1"/>
              </p:cNvSpPr>
              <p:nvPr/>
            </p:nvSpPr>
            <p:spPr bwMode="auto">
              <a:xfrm flipV="1">
                <a:off x="2497" y="2901"/>
                <a:ext cx="1" cy="1119"/>
              </a:xfrm>
              <a:prstGeom prst="line">
                <a:avLst/>
              </a:prstGeom>
              <a:noFill/>
              <a:ln w="28575">
                <a:solidFill>
                  <a:schemeClr val="hlink"/>
                </a:solidFill>
                <a:round/>
                <a:headEnd/>
                <a:tailEnd/>
              </a:ln>
              <a:extLst>
                <a:ext uri="{909E8E84-426E-40DD-AFC4-6F175D3DCCD1}">
                  <a14:hiddenFill xmlns:a14="http://schemas.microsoft.com/office/drawing/2010/main">
                    <a:noFill/>
                  </a14:hiddenFill>
                </a:ext>
              </a:extLst>
            </p:spPr>
            <p:txBody>
              <a:bodyPr/>
              <a:lstStyle/>
              <a:p>
                <a:endParaRPr lang="ru-RU"/>
              </a:p>
            </p:txBody>
          </p:sp>
          <p:sp>
            <p:nvSpPr>
              <p:cNvPr id="16410" name="Freeform 48"/>
              <p:cNvSpPr>
                <a:spLocks/>
              </p:cNvSpPr>
              <p:nvPr/>
            </p:nvSpPr>
            <p:spPr bwMode="auto">
              <a:xfrm>
                <a:off x="2477" y="2847"/>
                <a:ext cx="39" cy="62"/>
              </a:xfrm>
              <a:custGeom>
                <a:avLst/>
                <a:gdLst>
                  <a:gd name="T0" fmla="*/ 20 w 35"/>
                  <a:gd name="T1" fmla="*/ 0 h 53"/>
                  <a:gd name="T2" fmla="*/ 0 w 35"/>
                  <a:gd name="T3" fmla="*/ 62 h 53"/>
                  <a:gd name="T4" fmla="*/ 39 w 35"/>
                  <a:gd name="T5" fmla="*/ 62 h 53"/>
                  <a:gd name="T6" fmla="*/ 20 w 35"/>
                  <a:gd name="T7" fmla="*/ 0 h 53"/>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35" h="53">
                    <a:moveTo>
                      <a:pt x="18" y="0"/>
                    </a:moveTo>
                    <a:lnTo>
                      <a:pt x="0" y="53"/>
                    </a:lnTo>
                    <a:lnTo>
                      <a:pt x="35" y="53"/>
                    </a:lnTo>
                    <a:lnTo>
                      <a:pt x="18" y="0"/>
                    </a:lnTo>
                    <a:close/>
                  </a:path>
                </a:pathLst>
              </a:custGeom>
              <a:solidFill>
                <a:schemeClr val="hlink"/>
              </a:solidFill>
              <a:ln w="28575">
                <a:solidFill>
                  <a:schemeClr val="hlink"/>
                </a:solidFill>
                <a:prstDash val="solid"/>
                <a:round/>
                <a:headEnd/>
                <a:tailEnd/>
              </a:ln>
            </p:spPr>
            <p:txBody>
              <a:bodyPr/>
              <a:lstStyle/>
              <a:p>
                <a:endParaRPr lang="ru-RU"/>
              </a:p>
            </p:txBody>
          </p:sp>
        </p:grpSp>
        <p:grpSp>
          <p:nvGrpSpPr>
            <p:cNvPr id="16406" name="Group 49"/>
            <p:cNvGrpSpPr>
              <a:grpSpLocks/>
            </p:cNvGrpSpPr>
            <p:nvPr/>
          </p:nvGrpSpPr>
          <p:grpSpPr bwMode="auto">
            <a:xfrm>
              <a:off x="3174" y="2847"/>
              <a:ext cx="39" cy="1173"/>
              <a:chOff x="3174" y="2847"/>
              <a:chExt cx="39" cy="1173"/>
            </a:xfrm>
          </p:grpSpPr>
          <p:sp>
            <p:nvSpPr>
              <p:cNvPr id="16407" name="Line 50"/>
              <p:cNvSpPr>
                <a:spLocks noChangeShapeType="1"/>
              </p:cNvSpPr>
              <p:nvPr/>
            </p:nvSpPr>
            <p:spPr bwMode="auto">
              <a:xfrm flipV="1">
                <a:off x="3193" y="2901"/>
                <a:ext cx="1" cy="1119"/>
              </a:xfrm>
              <a:prstGeom prst="line">
                <a:avLst/>
              </a:prstGeom>
              <a:noFill/>
              <a:ln w="28575">
                <a:solidFill>
                  <a:schemeClr val="hlink"/>
                </a:solidFill>
                <a:round/>
                <a:headEnd/>
                <a:tailEnd/>
              </a:ln>
              <a:extLst>
                <a:ext uri="{909E8E84-426E-40DD-AFC4-6F175D3DCCD1}">
                  <a14:hiddenFill xmlns:a14="http://schemas.microsoft.com/office/drawing/2010/main">
                    <a:noFill/>
                  </a14:hiddenFill>
                </a:ext>
              </a:extLst>
            </p:spPr>
            <p:txBody>
              <a:bodyPr/>
              <a:lstStyle/>
              <a:p>
                <a:endParaRPr lang="ru-RU"/>
              </a:p>
            </p:txBody>
          </p:sp>
          <p:sp>
            <p:nvSpPr>
              <p:cNvPr id="16408" name="Freeform 51"/>
              <p:cNvSpPr>
                <a:spLocks/>
              </p:cNvSpPr>
              <p:nvPr/>
            </p:nvSpPr>
            <p:spPr bwMode="auto">
              <a:xfrm>
                <a:off x="3174" y="2847"/>
                <a:ext cx="39" cy="62"/>
              </a:xfrm>
              <a:custGeom>
                <a:avLst/>
                <a:gdLst>
                  <a:gd name="T0" fmla="*/ 19 w 35"/>
                  <a:gd name="T1" fmla="*/ 0 h 53"/>
                  <a:gd name="T2" fmla="*/ 0 w 35"/>
                  <a:gd name="T3" fmla="*/ 62 h 53"/>
                  <a:gd name="T4" fmla="*/ 39 w 35"/>
                  <a:gd name="T5" fmla="*/ 62 h 53"/>
                  <a:gd name="T6" fmla="*/ 19 w 35"/>
                  <a:gd name="T7" fmla="*/ 0 h 53"/>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35" h="53">
                    <a:moveTo>
                      <a:pt x="17" y="0"/>
                    </a:moveTo>
                    <a:lnTo>
                      <a:pt x="0" y="53"/>
                    </a:lnTo>
                    <a:lnTo>
                      <a:pt x="35" y="53"/>
                    </a:lnTo>
                    <a:lnTo>
                      <a:pt x="17" y="0"/>
                    </a:lnTo>
                    <a:close/>
                  </a:path>
                </a:pathLst>
              </a:custGeom>
              <a:solidFill>
                <a:schemeClr val="hlink"/>
              </a:solidFill>
              <a:ln w="28575">
                <a:solidFill>
                  <a:schemeClr val="hlink"/>
                </a:solidFill>
                <a:prstDash val="solid"/>
                <a:round/>
                <a:headEnd/>
                <a:tailEnd/>
              </a:ln>
            </p:spPr>
            <p:txBody>
              <a:bodyPr/>
              <a:lstStyle/>
              <a:p>
                <a:endParaRPr lang="ru-RU"/>
              </a:p>
            </p:txBody>
          </p:sp>
        </p:grpSp>
      </p:grpSp>
      <p:grpSp>
        <p:nvGrpSpPr>
          <p:cNvPr id="55348" name="Group 52"/>
          <p:cNvGrpSpPr>
            <a:grpSpLocks/>
          </p:cNvGrpSpPr>
          <p:nvPr/>
        </p:nvGrpSpPr>
        <p:grpSpPr bwMode="auto">
          <a:xfrm>
            <a:off x="2571750" y="1268413"/>
            <a:ext cx="3895725" cy="1519237"/>
            <a:chOff x="1620" y="755"/>
            <a:chExt cx="2454" cy="957"/>
          </a:xfrm>
        </p:grpSpPr>
        <p:sp>
          <p:nvSpPr>
            <p:cNvPr id="55349" name="Rectangle 53"/>
            <p:cNvSpPr>
              <a:spLocks noChangeArrowheads="1"/>
            </p:cNvSpPr>
            <p:nvPr/>
          </p:nvSpPr>
          <p:spPr bwMode="auto">
            <a:xfrm>
              <a:off x="1620" y="1208"/>
              <a:ext cx="855"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wrap="none" lIns="0" tIns="0" rIns="0" bIns="0">
              <a:spAutoFit/>
            </a:bodyPr>
            <a:lstStyle/>
            <a:p>
              <a:pPr eaLnBrk="1" hangingPunct="1">
                <a:defRPr/>
              </a:pPr>
              <a:r>
                <a:rPr lang="ru-RU" sz="2000">
                  <a:solidFill>
                    <a:schemeClr val="hlink"/>
                  </a:solidFill>
                  <a:effectLst>
                    <a:outerShdw blurRad="38100" dist="38100" dir="2700000" algn="tl">
                      <a:srgbClr val="000000"/>
                    </a:outerShdw>
                  </a:effectLst>
                  <a:latin typeface="Arial" pitchFamily="34" charset="0"/>
                </a:rPr>
                <a:t>Нормативы</a:t>
              </a:r>
            </a:p>
          </p:txBody>
        </p:sp>
        <p:sp>
          <p:nvSpPr>
            <p:cNvPr id="55350" name="Rectangle 54"/>
            <p:cNvSpPr>
              <a:spLocks noChangeArrowheads="1"/>
            </p:cNvSpPr>
            <p:nvPr/>
          </p:nvSpPr>
          <p:spPr bwMode="auto">
            <a:xfrm>
              <a:off x="3253" y="1208"/>
              <a:ext cx="821"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wrap="none" lIns="0" tIns="0" rIns="0" bIns="0">
              <a:spAutoFit/>
            </a:bodyPr>
            <a:lstStyle/>
            <a:p>
              <a:pPr eaLnBrk="1" hangingPunct="1">
                <a:defRPr/>
              </a:pPr>
              <a:r>
                <a:rPr lang="ru-RU" sz="2000">
                  <a:solidFill>
                    <a:schemeClr val="hlink"/>
                  </a:solidFill>
                  <a:effectLst>
                    <a:outerShdw blurRad="38100" dist="38100" dir="2700000" algn="tl">
                      <a:srgbClr val="000000"/>
                    </a:outerShdw>
                  </a:effectLst>
                  <a:latin typeface="Arial" pitchFamily="34" charset="0"/>
                </a:rPr>
                <a:t>Законы РФ</a:t>
              </a:r>
            </a:p>
          </p:txBody>
        </p:sp>
        <p:grpSp>
          <p:nvGrpSpPr>
            <p:cNvPr id="16397" name="Group 55"/>
            <p:cNvGrpSpPr>
              <a:grpSpLocks/>
            </p:cNvGrpSpPr>
            <p:nvPr/>
          </p:nvGrpSpPr>
          <p:grpSpPr bwMode="auto">
            <a:xfrm>
              <a:off x="2502" y="755"/>
              <a:ext cx="39" cy="957"/>
              <a:chOff x="2502" y="755"/>
              <a:chExt cx="39" cy="957"/>
            </a:xfrm>
          </p:grpSpPr>
          <p:sp>
            <p:nvSpPr>
              <p:cNvPr id="16401" name="Line 56"/>
              <p:cNvSpPr>
                <a:spLocks noChangeShapeType="1"/>
              </p:cNvSpPr>
              <p:nvPr/>
            </p:nvSpPr>
            <p:spPr bwMode="auto">
              <a:xfrm>
                <a:off x="2522" y="755"/>
                <a:ext cx="1" cy="895"/>
              </a:xfrm>
              <a:prstGeom prst="line">
                <a:avLst/>
              </a:prstGeom>
              <a:noFill/>
              <a:ln w="28575">
                <a:solidFill>
                  <a:schemeClr val="hlink"/>
                </a:solidFill>
                <a:round/>
                <a:headEnd/>
                <a:tailEnd/>
              </a:ln>
              <a:extLst>
                <a:ext uri="{909E8E84-426E-40DD-AFC4-6F175D3DCCD1}">
                  <a14:hiddenFill xmlns:a14="http://schemas.microsoft.com/office/drawing/2010/main">
                    <a:noFill/>
                  </a14:hiddenFill>
                </a:ext>
              </a:extLst>
            </p:spPr>
            <p:txBody>
              <a:bodyPr/>
              <a:lstStyle/>
              <a:p>
                <a:endParaRPr lang="ru-RU"/>
              </a:p>
            </p:txBody>
          </p:sp>
          <p:sp>
            <p:nvSpPr>
              <p:cNvPr id="16402" name="Freeform 57"/>
              <p:cNvSpPr>
                <a:spLocks/>
              </p:cNvSpPr>
              <p:nvPr/>
            </p:nvSpPr>
            <p:spPr bwMode="auto">
              <a:xfrm>
                <a:off x="2502" y="1650"/>
                <a:ext cx="39" cy="62"/>
              </a:xfrm>
              <a:custGeom>
                <a:avLst/>
                <a:gdLst>
                  <a:gd name="T0" fmla="*/ 20 w 35"/>
                  <a:gd name="T1" fmla="*/ 62 h 53"/>
                  <a:gd name="T2" fmla="*/ 0 w 35"/>
                  <a:gd name="T3" fmla="*/ 0 h 53"/>
                  <a:gd name="T4" fmla="*/ 39 w 35"/>
                  <a:gd name="T5" fmla="*/ 0 h 53"/>
                  <a:gd name="T6" fmla="*/ 20 w 35"/>
                  <a:gd name="T7" fmla="*/ 62 h 53"/>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35" h="53">
                    <a:moveTo>
                      <a:pt x="18" y="53"/>
                    </a:moveTo>
                    <a:lnTo>
                      <a:pt x="0" y="0"/>
                    </a:lnTo>
                    <a:lnTo>
                      <a:pt x="35" y="0"/>
                    </a:lnTo>
                    <a:lnTo>
                      <a:pt x="18" y="53"/>
                    </a:lnTo>
                    <a:close/>
                  </a:path>
                </a:pathLst>
              </a:custGeom>
              <a:solidFill>
                <a:schemeClr val="hlink"/>
              </a:solidFill>
              <a:ln w="28575">
                <a:solidFill>
                  <a:schemeClr val="hlink"/>
                </a:solidFill>
                <a:prstDash val="solid"/>
                <a:round/>
                <a:headEnd/>
                <a:tailEnd/>
              </a:ln>
            </p:spPr>
            <p:txBody>
              <a:bodyPr/>
              <a:lstStyle/>
              <a:p>
                <a:endParaRPr lang="ru-RU"/>
              </a:p>
            </p:txBody>
          </p:sp>
        </p:grpSp>
        <p:grpSp>
          <p:nvGrpSpPr>
            <p:cNvPr id="16398" name="Group 58"/>
            <p:cNvGrpSpPr>
              <a:grpSpLocks/>
            </p:cNvGrpSpPr>
            <p:nvPr/>
          </p:nvGrpSpPr>
          <p:grpSpPr bwMode="auto">
            <a:xfrm>
              <a:off x="3174" y="755"/>
              <a:ext cx="39" cy="957"/>
              <a:chOff x="3174" y="755"/>
              <a:chExt cx="39" cy="957"/>
            </a:xfrm>
          </p:grpSpPr>
          <p:sp>
            <p:nvSpPr>
              <p:cNvPr id="16399" name="Line 59"/>
              <p:cNvSpPr>
                <a:spLocks noChangeShapeType="1"/>
              </p:cNvSpPr>
              <p:nvPr/>
            </p:nvSpPr>
            <p:spPr bwMode="auto">
              <a:xfrm>
                <a:off x="3193" y="755"/>
                <a:ext cx="1" cy="895"/>
              </a:xfrm>
              <a:prstGeom prst="line">
                <a:avLst/>
              </a:prstGeom>
              <a:noFill/>
              <a:ln w="28575">
                <a:solidFill>
                  <a:schemeClr val="hlink"/>
                </a:solidFill>
                <a:round/>
                <a:headEnd/>
                <a:tailEnd/>
              </a:ln>
              <a:extLst>
                <a:ext uri="{909E8E84-426E-40DD-AFC4-6F175D3DCCD1}">
                  <a14:hiddenFill xmlns:a14="http://schemas.microsoft.com/office/drawing/2010/main">
                    <a:noFill/>
                  </a14:hiddenFill>
                </a:ext>
              </a:extLst>
            </p:spPr>
            <p:txBody>
              <a:bodyPr/>
              <a:lstStyle/>
              <a:p>
                <a:endParaRPr lang="ru-RU"/>
              </a:p>
            </p:txBody>
          </p:sp>
          <p:sp>
            <p:nvSpPr>
              <p:cNvPr id="16400" name="Freeform 60"/>
              <p:cNvSpPr>
                <a:spLocks/>
              </p:cNvSpPr>
              <p:nvPr/>
            </p:nvSpPr>
            <p:spPr bwMode="auto">
              <a:xfrm>
                <a:off x="3174" y="1650"/>
                <a:ext cx="39" cy="62"/>
              </a:xfrm>
              <a:custGeom>
                <a:avLst/>
                <a:gdLst>
                  <a:gd name="T0" fmla="*/ 19 w 35"/>
                  <a:gd name="T1" fmla="*/ 62 h 53"/>
                  <a:gd name="T2" fmla="*/ 0 w 35"/>
                  <a:gd name="T3" fmla="*/ 0 h 53"/>
                  <a:gd name="T4" fmla="*/ 39 w 35"/>
                  <a:gd name="T5" fmla="*/ 0 h 53"/>
                  <a:gd name="T6" fmla="*/ 19 w 35"/>
                  <a:gd name="T7" fmla="*/ 62 h 53"/>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35" h="53">
                    <a:moveTo>
                      <a:pt x="17" y="53"/>
                    </a:moveTo>
                    <a:lnTo>
                      <a:pt x="0" y="0"/>
                    </a:lnTo>
                    <a:lnTo>
                      <a:pt x="35" y="0"/>
                    </a:lnTo>
                    <a:lnTo>
                      <a:pt x="17" y="53"/>
                    </a:lnTo>
                    <a:close/>
                  </a:path>
                </a:pathLst>
              </a:custGeom>
              <a:solidFill>
                <a:schemeClr val="hlink"/>
              </a:solidFill>
              <a:ln w="28575">
                <a:solidFill>
                  <a:schemeClr val="hlink"/>
                </a:solidFill>
                <a:prstDash val="solid"/>
                <a:round/>
                <a:headEnd/>
                <a:tailEnd/>
              </a:ln>
            </p:spPr>
            <p:txBody>
              <a:bodyPr/>
              <a:lstStyle/>
              <a:p>
                <a:endParaRPr lang="ru-RU"/>
              </a:p>
            </p:txBody>
          </p:sp>
        </p:grpSp>
      </p:grpSp>
      <p:sp>
        <p:nvSpPr>
          <p:cNvPr id="55357" name="AutoShape 61"/>
          <p:cNvSpPr>
            <a:spLocks noChangeArrowheads="1"/>
          </p:cNvSpPr>
          <p:nvPr/>
        </p:nvSpPr>
        <p:spPr bwMode="auto">
          <a:xfrm>
            <a:off x="3060700" y="2781300"/>
            <a:ext cx="3024188" cy="1944688"/>
          </a:xfrm>
          <a:prstGeom prst="cube">
            <a:avLst>
              <a:gd name="adj" fmla="val 5222"/>
            </a:avLst>
          </a:prstGeom>
          <a:gradFill rotWithShape="1">
            <a:gsLst>
              <a:gs pos="0">
                <a:schemeClr val="hlink"/>
              </a:gs>
              <a:gs pos="100000">
                <a:schemeClr val="hlink">
                  <a:gamma/>
                  <a:shade val="56078"/>
                  <a:invGamma/>
                </a:schemeClr>
              </a:gs>
            </a:gsLst>
            <a:path path="rect">
              <a:fillToRect l="50000" t="50000" r="50000" b="50000"/>
            </a:path>
          </a:gradFill>
          <a:ln w="9525">
            <a:solidFill>
              <a:schemeClr val="tx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defRPr/>
            </a:pPr>
            <a:endParaRPr lang="ru-RU" sz="2000" b="1">
              <a:solidFill>
                <a:schemeClr val="bg1"/>
              </a:solidFill>
              <a:latin typeface="Arial" pitchFamily="34" charset="0"/>
            </a:endParaRPr>
          </a:p>
          <a:p>
            <a:pPr algn="ctr" eaLnBrk="1" hangingPunct="1">
              <a:defRPr/>
            </a:pPr>
            <a:r>
              <a:rPr lang="ru-RU" sz="1800" b="1">
                <a:solidFill>
                  <a:schemeClr val="bg1"/>
                </a:solidFill>
                <a:latin typeface="Arial" pitchFamily="34" charset="0"/>
              </a:rPr>
              <a:t> Учет </a:t>
            </a:r>
          </a:p>
          <a:p>
            <a:pPr algn="ctr" eaLnBrk="1" hangingPunct="1">
              <a:defRPr/>
            </a:pPr>
            <a:r>
              <a:rPr lang="ru-RU" sz="1800" b="1">
                <a:solidFill>
                  <a:schemeClr val="bg1"/>
                </a:solidFill>
                <a:latin typeface="Arial" pitchFamily="34" charset="0"/>
              </a:rPr>
              <a:t>социальной помощи </a:t>
            </a:r>
          </a:p>
          <a:p>
            <a:pPr algn="ctr" eaLnBrk="1" hangingPunct="1">
              <a:defRPr/>
            </a:pPr>
            <a:r>
              <a:rPr lang="ru-RU" sz="1800" b="1">
                <a:solidFill>
                  <a:schemeClr val="bg1"/>
                </a:solidFill>
                <a:latin typeface="Arial" pitchFamily="34" charset="0"/>
              </a:rPr>
              <a:t>населению</a:t>
            </a:r>
          </a:p>
          <a:p>
            <a:pPr algn="ctr" eaLnBrk="1" hangingPunct="1">
              <a:defRPr/>
            </a:pPr>
            <a:endParaRPr lang="ru-RU" sz="1800">
              <a:solidFill>
                <a:schemeClr val="bg1"/>
              </a:solidFill>
              <a:latin typeface="Arial" pitchFamily="34" charset="0"/>
            </a:endParaRPr>
          </a:p>
        </p:txBody>
      </p:sp>
      <p:sp>
        <p:nvSpPr>
          <p:cNvPr id="16392" name="Text Box 62"/>
          <p:cNvSpPr txBox="1">
            <a:spLocks noChangeArrowheads="1"/>
          </p:cNvSpPr>
          <p:nvPr/>
        </p:nvSpPr>
        <p:spPr bwMode="auto">
          <a:xfrm>
            <a:off x="1371600" y="304800"/>
            <a:ext cx="70104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spcBef>
                <a:spcPct val="50000"/>
              </a:spcBef>
            </a:pPr>
            <a:endParaRPr lang="ru-RU" altLang="ru-RU"/>
          </a:p>
        </p:txBody>
      </p:sp>
      <p:sp>
        <p:nvSpPr>
          <p:cNvPr id="16393" name="Text Box 63"/>
          <p:cNvSpPr txBox="1">
            <a:spLocks noChangeArrowheads="1"/>
          </p:cNvSpPr>
          <p:nvPr/>
        </p:nvSpPr>
        <p:spPr bwMode="auto">
          <a:xfrm>
            <a:off x="1905000" y="304800"/>
            <a:ext cx="6248400" cy="822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lgn="ctr">
              <a:spcBef>
                <a:spcPct val="50000"/>
              </a:spcBef>
            </a:pPr>
            <a:r>
              <a:rPr lang="ru-RU" altLang="ru-RU">
                <a:solidFill>
                  <a:schemeClr val="bg1"/>
                </a:solidFill>
              </a:rPr>
              <a:t>Рис. 4. Пример  3. Контекстная диаграмма. Учет социальной помощи населению.</a:t>
            </a:r>
          </a:p>
        </p:txBody>
      </p:sp>
      <p:sp>
        <p:nvSpPr>
          <p:cNvPr id="16394" name="Text Box 65"/>
          <p:cNvSpPr txBox="1">
            <a:spLocks noChangeArrowheads="1"/>
          </p:cNvSpPr>
          <p:nvPr/>
        </p:nvSpPr>
        <p:spPr bwMode="auto">
          <a:xfrm>
            <a:off x="5257800" y="4191000"/>
            <a:ext cx="609600" cy="4270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spcBef>
                <a:spcPct val="50000"/>
              </a:spcBef>
            </a:pPr>
            <a:r>
              <a:rPr lang="ru-RU" altLang="ru-RU" sz="2200">
                <a:solidFill>
                  <a:schemeClr val="bg1"/>
                </a:solidFill>
              </a:rPr>
              <a:t>А0</a:t>
            </a:r>
          </a:p>
        </p:txBody>
      </p:sp>
    </p:spTree>
  </p:cSld>
  <p:clrMapOvr>
    <a:masterClrMapping/>
  </p:clrMapOvr>
  <p:transition>
    <p:wheel spokes="8"/>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entr" presetSubtype="0" fill="hold" grpId="0" nodeType="afterEffect">
                                  <p:stCondLst>
                                    <p:cond delay="0"/>
                                  </p:stCondLst>
                                  <p:childTnLst>
                                    <p:set>
                                      <p:cBhvr>
                                        <p:cTn id="6" dur="1" fill="hold">
                                          <p:stCondLst>
                                            <p:cond delay="499"/>
                                          </p:stCondLst>
                                        </p:cTn>
                                        <p:tgtEl>
                                          <p:spTgt spid="55357"/>
                                        </p:tgtEl>
                                        <p:attrNameLst>
                                          <p:attrName>style.visibility</p:attrName>
                                        </p:attrNameLst>
                                      </p:cBhvr>
                                      <p:to>
                                        <p:strVal val="visible"/>
                                      </p:to>
                                    </p:set>
                                  </p:childTnLst>
                                </p:cTn>
                              </p:par>
                            </p:childTnLst>
                          </p:cTn>
                        </p:par>
                        <p:par>
                          <p:cTn id="7" fill="hold" nodeType="afterGroup">
                            <p:stCondLst>
                              <p:cond delay="500"/>
                            </p:stCondLst>
                            <p:childTnLst>
                              <p:par>
                                <p:cTn id="8" presetID="22" presetClass="entr" presetSubtype="4" fill="hold" nodeType="afterEffect">
                                  <p:stCondLst>
                                    <p:cond delay="0"/>
                                  </p:stCondLst>
                                  <p:childTnLst>
                                    <p:set>
                                      <p:cBhvr>
                                        <p:cTn id="9" dur="1" fill="hold">
                                          <p:stCondLst>
                                            <p:cond delay="0"/>
                                          </p:stCondLst>
                                        </p:cTn>
                                        <p:tgtEl>
                                          <p:spTgt spid="55339"/>
                                        </p:tgtEl>
                                        <p:attrNameLst>
                                          <p:attrName>style.visibility</p:attrName>
                                        </p:attrNameLst>
                                      </p:cBhvr>
                                      <p:to>
                                        <p:strVal val="visible"/>
                                      </p:to>
                                    </p:set>
                                    <p:animEffect transition="in" filter="wipe(down)">
                                      <p:cBhvr>
                                        <p:cTn id="10" dur="500"/>
                                        <p:tgtEl>
                                          <p:spTgt spid="55339"/>
                                        </p:tgtEl>
                                      </p:cBhvr>
                                    </p:animEffect>
                                  </p:childTnLst>
                                </p:cTn>
                              </p:par>
                            </p:childTnLst>
                          </p:cTn>
                        </p:par>
                        <p:par>
                          <p:cTn id="11" fill="hold" nodeType="afterGroup">
                            <p:stCondLst>
                              <p:cond delay="1000"/>
                            </p:stCondLst>
                            <p:childTnLst>
                              <p:par>
                                <p:cTn id="12" presetID="22" presetClass="entr" presetSubtype="1" fill="hold" nodeType="afterEffect">
                                  <p:stCondLst>
                                    <p:cond delay="0"/>
                                  </p:stCondLst>
                                  <p:childTnLst>
                                    <p:set>
                                      <p:cBhvr>
                                        <p:cTn id="13" dur="1" fill="hold">
                                          <p:stCondLst>
                                            <p:cond delay="0"/>
                                          </p:stCondLst>
                                        </p:cTn>
                                        <p:tgtEl>
                                          <p:spTgt spid="55348"/>
                                        </p:tgtEl>
                                        <p:attrNameLst>
                                          <p:attrName>style.visibility</p:attrName>
                                        </p:attrNameLst>
                                      </p:cBhvr>
                                      <p:to>
                                        <p:strVal val="visible"/>
                                      </p:to>
                                    </p:set>
                                    <p:animEffect transition="in" filter="wipe(up)">
                                      <p:cBhvr>
                                        <p:cTn id="14" dur="500"/>
                                        <p:tgtEl>
                                          <p:spTgt spid="55348"/>
                                        </p:tgtEl>
                                      </p:cBhvr>
                                    </p:animEffect>
                                  </p:childTnLst>
                                </p:cTn>
                              </p:par>
                            </p:childTnLst>
                          </p:cTn>
                        </p:par>
                        <p:par>
                          <p:cTn id="15" fill="hold" nodeType="afterGroup">
                            <p:stCondLst>
                              <p:cond delay="1500"/>
                            </p:stCondLst>
                            <p:childTnLst>
                              <p:par>
                                <p:cTn id="16" presetID="22" presetClass="entr" presetSubtype="8" fill="hold" nodeType="afterEffect">
                                  <p:stCondLst>
                                    <p:cond delay="0"/>
                                  </p:stCondLst>
                                  <p:childTnLst>
                                    <p:set>
                                      <p:cBhvr>
                                        <p:cTn id="17" dur="1" fill="hold">
                                          <p:stCondLst>
                                            <p:cond delay="0"/>
                                          </p:stCondLst>
                                        </p:cTn>
                                        <p:tgtEl>
                                          <p:spTgt spid="55317"/>
                                        </p:tgtEl>
                                        <p:attrNameLst>
                                          <p:attrName>style.visibility</p:attrName>
                                        </p:attrNameLst>
                                      </p:cBhvr>
                                      <p:to>
                                        <p:strVal val="visible"/>
                                      </p:to>
                                    </p:set>
                                    <p:animEffect transition="in" filter="wipe(left)">
                                      <p:cBhvr>
                                        <p:cTn id="18" dur="500"/>
                                        <p:tgtEl>
                                          <p:spTgt spid="55317"/>
                                        </p:tgtEl>
                                      </p:cBhvr>
                                    </p:animEffect>
                                  </p:childTnLst>
                                </p:cTn>
                              </p:par>
                            </p:childTnLst>
                          </p:cTn>
                        </p:par>
                        <p:par>
                          <p:cTn id="19" fill="hold" nodeType="afterGroup">
                            <p:stCondLst>
                              <p:cond delay="2000"/>
                            </p:stCondLst>
                            <p:childTnLst>
                              <p:par>
                                <p:cTn id="20" presetID="22" presetClass="entr" presetSubtype="8" fill="hold" nodeType="afterEffect">
                                  <p:stCondLst>
                                    <p:cond delay="0"/>
                                  </p:stCondLst>
                                  <p:childTnLst>
                                    <p:set>
                                      <p:cBhvr>
                                        <p:cTn id="21" dur="1" fill="hold">
                                          <p:stCondLst>
                                            <p:cond delay="0"/>
                                          </p:stCondLst>
                                        </p:cTn>
                                        <p:tgtEl>
                                          <p:spTgt spid="55298"/>
                                        </p:tgtEl>
                                        <p:attrNameLst>
                                          <p:attrName>style.visibility</p:attrName>
                                        </p:attrNameLst>
                                      </p:cBhvr>
                                      <p:to>
                                        <p:strVal val="visible"/>
                                      </p:to>
                                    </p:set>
                                    <p:animEffect transition="in" filter="wipe(left)">
                                      <p:cBhvr>
                                        <p:cTn id="22" dur="500"/>
                                        <p:tgtEl>
                                          <p:spTgt spid="5529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357" grpId="0" animBg="1" autoUpdateAnimBg="0"/>
    </p:bldLst>
  </p:timing>
</p:sld>
</file>

<file path=ppt/slides/slide16.xml><?xml version="1.0" encoding="utf-8"?>
<p:sld xmlns:a="http://schemas.openxmlformats.org/drawingml/2006/main" xmlns:r="http://schemas.openxmlformats.org/officeDocument/2006/relationships" xmlns:p="http://schemas.openxmlformats.org/presentationml/2006/main">
  <p:cSld>
    <p:bg>
      <p:bgPr>
        <a:solidFill>
          <a:srgbClr val="CCECFF"/>
        </a:solidFill>
        <a:effectLst/>
      </p:bgPr>
    </p:bg>
    <p:spTree>
      <p:nvGrpSpPr>
        <p:cNvPr id="1" name=""/>
        <p:cNvGrpSpPr/>
        <p:nvPr/>
      </p:nvGrpSpPr>
      <p:grpSpPr>
        <a:xfrm>
          <a:off x="0" y="0"/>
          <a:ext cx="0" cy="0"/>
          <a:chOff x="0" y="0"/>
          <a:chExt cx="0" cy="0"/>
        </a:xfrm>
      </p:grpSpPr>
      <p:sp>
        <p:nvSpPr>
          <p:cNvPr id="17410" name="Номер слайда 5"/>
          <p:cNvSpPr>
            <a:spLocks noGrp="1"/>
          </p:cNvSpPr>
          <p:nvPr>
            <p:ph type="sldNum" sz="quarter" idx="12"/>
          </p:nvPr>
        </p:nvSpPr>
        <p:spPr>
          <a:noFill/>
        </p:spPr>
        <p:txBody>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fld id="{113A834C-B610-4F1C-A42A-2EF64293621C}" type="slidenum">
              <a:rPr lang="ru-RU" altLang="ru-RU" sz="1400"/>
              <a:pPr/>
              <a:t>16</a:t>
            </a:fld>
            <a:endParaRPr lang="ru-RU" altLang="ru-RU" sz="1400"/>
          </a:p>
        </p:txBody>
      </p:sp>
      <p:grpSp>
        <p:nvGrpSpPr>
          <p:cNvPr id="56332" name="Group 12"/>
          <p:cNvGrpSpPr>
            <a:grpSpLocks/>
          </p:cNvGrpSpPr>
          <p:nvPr/>
        </p:nvGrpSpPr>
        <p:grpSpPr bwMode="auto">
          <a:xfrm>
            <a:off x="2895600" y="2882900"/>
            <a:ext cx="2916238" cy="1995488"/>
            <a:chOff x="1848" y="1816"/>
            <a:chExt cx="1837" cy="1257"/>
          </a:xfrm>
        </p:grpSpPr>
        <p:sp>
          <p:nvSpPr>
            <p:cNvPr id="17426" name="Text Box 13"/>
            <p:cNvSpPr txBox="1">
              <a:spLocks noChangeArrowheads="1"/>
            </p:cNvSpPr>
            <p:nvPr/>
          </p:nvSpPr>
          <p:spPr bwMode="auto">
            <a:xfrm>
              <a:off x="2018" y="2251"/>
              <a:ext cx="1429" cy="4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lgn="ctr" eaLnBrk="1" hangingPunct="1"/>
              <a:r>
                <a:rPr lang="ru-RU" altLang="ru-RU" sz="1800">
                  <a:latin typeface="Tahoma" pitchFamily="34" charset="0"/>
                </a:rPr>
                <a:t> Контроль параметров энергоблока</a:t>
              </a:r>
            </a:p>
          </p:txBody>
        </p:sp>
        <p:sp>
          <p:nvSpPr>
            <p:cNvPr id="17427" name="Rectangle 14"/>
            <p:cNvSpPr>
              <a:spLocks noChangeArrowheads="1"/>
            </p:cNvSpPr>
            <p:nvPr/>
          </p:nvSpPr>
          <p:spPr bwMode="auto">
            <a:xfrm>
              <a:off x="1848" y="1816"/>
              <a:ext cx="1837" cy="1257"/>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endParaRPr lang="ru-RU" altLang="ru-RU"/>
            </a:p>
          </p:txBody>
        </p:sp>
      </p:grpSp>
      <p:grpSp>
        <p:nvGrpSpPr>
          <p:cNvPr id="56335" name="Group 15"/>
          <p:cNvGrpSpPr>
            <a:grpSpLocks/>
          </p:cNvGrpSpPr>
          <p:nvPr/>
        </p:nvGrpSpPr>
        <p:grpSpPr bwMode="auto">
          <a:xfrm>
            <a:off x="827088" y="3284538"/>
            <a:ext cx="2106612" cy="885825"/>
            <a:chOff x="521" y="2069"/>
            <a:chExt cx="1327" cy="558"/>
          </a:xfrm>
        </p:grpSpPr>
        <p:sp>
          <p:nvSpPr>
            <p:cNvPr id="17424" name="Line 16"/>
            <p:cNvSpPr>
              <a:spLocks noChangeShapeType="1"/>
            </p:cNvSpPr>
            <p:nvPr/>
          </p:nvSpPr>
          <p:spPr bwMode="auto">
            <a:xfrm>
              <a:off x="521" y="2514"/>
              <a:ext cx="1327" cy="0"/>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ru-RU"/>
            </a:p>
          </p:txBody>
        </p:sp>
        <p:sp>
          <p:nvSpPr>
            <p:cNvPr id="17425" name="Text Box 17"/>
            <p:cNvSpPr txBox="1">
              <a:spLocks noChangeArrowheads="1"/>
            </p:cNvSpPr>
            <p:nvPr/>
          </p:nvSpPr>
          <p:spPr bwMode="auto">
            <a:xfrm>
              <a:off x="612" y="2069"/>
              <a:ext cx="1021" cy="5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lgn="ctr" eaLnBrk="1" hangingPunct="1"/>
              <a:r>
                <a:rPr lang="ru-RU" altLang="ru-RU" sz="1600">
                  <a:latin typeface="Tahoma" pitchFamily="34" charset="0"/>
                </a:rPr>
                <a:t>Записи из базы данных</a:t>
              </a:r>
            </a:p>
          </p:txBody>
        </p:sp>
      </p:grpSp>
      <p:grpSp>
        <p:nvGrpSpPr>
          <p:cNvPr id="56338" name="Group 18"/>
          <p:cNvGrpSpPr>
            <a:grpSpLocks/>
          </p:cNvGrpSpPr>
          <p:nvPr/>
        </p:nvGrpSpPr>
        <p:grpSpPr bwMode="auto">
          <a:xfrm>
            <a:off x="5849938" y="3213100"/>
            <a:ext cx="2106612" cy="688975"/>
            <a:chOff x="3685" y="2024"/>
            <a:chExt cx="1327" cy="434"/>
          </a:xfrm>
        </p:grpSpPr>
        <p:sp>
          <p:nvSpPr>
            <p:cNvPr id="17422" name="Line 19"/>
            <p:cNvSpPr>
              <a:spLocks noChangeShapeType="1"/>
            </p:cNvSpPr>
            <p:nvPr/>
          </p:nvSpPr>
          <p:spPr bwMode="auto">
            <a:xfrm>
              <a:off x="3685" y="2458"/>
              <a:ext cx="1327" cy="0"/>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ru-RU"/>
            </a:p>
          </p:txBody>
        </p:sp>
        <p:sp>
          <p:nvSpPr>
            <p:cNvPr id="17423" name="Text Box 20"/>
            <p:cNvSpPr txBox="1">
              <a:spLocks noChangeArrowheads="1"/>
            </p:cNvSpPr>
            <p:nvPr/>
          </p:nvSpPr>
          <p:spPr bwMode="auto">
            <a:xfrm>
              <a:off x="3787" y="2024"/>
              <a:ext cx="1021" cy="4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lgn="ctr" eaLnBrk="1" hangingPunct="1"/>
              <a:r>
                <a:rPr lang="ru-RU" altLang="ru-RU" sz="1600">
                  <a:latin typeface="Tahoma" pitchFamily="34" charset="0"/>
                </a:rPr>
                <a:t>Информация на экране</a:t>
              </a:r>
            </a:p>
          </p:txBody>
        </p:sp>
      </p:grpSp>
      <p:grpSp>
        <p:nvGrpSpPr>
          <p:cNvPr id="56341" name="Group 21"/>
          <p:cNvGrpSpPr>
            <a:grpSpLocks/>
          </p:cNvGrpSpPr>
          <p:nvPr/>
        </p:nvGrpSpPr>
        <p:grpSpPr bwMode="auto">
          <a:xfrm>
            <a:off x="4343400" y="1773238"/>
            <a:ext cx="1312863" cy="1109662"/>
            <a:chOff x="2869" y="1117"/>
            <a:chExt cx="827" cy="699"/>
          </a:xfrm>
        </p:grpSpPr>
        <p:sp>
          <p:nvSpPr>
            <p:cNvPr id="17420" name="Line 22"/>
            <p:cNvSpPr>
              <a:spLocks noChangeShapeType="1"/>
            </p:cNvSpPr>
            <p:nvPr/>
          </p:nvSpPr>
          <p:spPr bwMode="auto">
            <a:xfrm flipH="1">
              <a:off x="2869" y="1117"/>
              <a:ext cx="0" cy="699"/>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ru-RU"/>
            </a:p>
          </p:txBody>
        </p:sp>
        <p:sp>
          <p:nvSpPr>
            <p:cNvPr id="17421" name="Text Box 23"/>
            <p:cNvSpPr txBox="1">
              <a:spLocks noChangeArrowheads="1"/>
            </p:cNvSpPr>
            <p:nvPr/>
          </p:nvSpPr>
          <p:spPr bwMode="auto">
            <a:xfrm>
              <a:off x="2880" y="1344"/>
              <a:ext cx="816" cy="2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lgn="ctr" eaLnBrk="1" hangingPunct="1"/>
              <a:r>
                <a:rPr lang="ru-RU" altLang="ru-RU" sz="1600">
                  <a:latin typeface="Tahoma" pitchFamily="34" charset="0"/>
                </a:rPr>
                <a:t>Запрос по таймеру</a:t>
              </a:r>
            </a:p>
          </p:txBody>
        </p:sp>
      </p:grpSp>
      <p:grpSp>
        <p:nvGrpSpPr>
          <p:cNvPr id="56344" name="Group 24"/>
          <p:cNvGrpSpPr>
            <a:grpSpLocks/>
          </p:cNvGrpSpPr>
          <p:nvPr/>
        </p:nvGrpSpPr>
        <p:grpSpPr bwMode="auto">
          <a:xfrm>
            <a:off x="4191000" y="4838700"/>
            <a:ext cx="1296988" cy="1109663"/>
            <a:chOff x="2758" y="3048"/>
            <a:chExt cx="817" cy="699"/>
          </a:xfrm>
        </p:grpSpPr>
        <p:sp>
          <p:nvSpPr>
            <p:cNvPr id="17418" name="Line 25"/>
            <p:cNvSpPr>
              <a:spLocks noChangeShapeType="1"/>
            </p:cNvSpPr>
            <p:nvPr/>
          </p:nvSpPr>
          <p:spPr bwMode="auto">
            <a:xfrm flipV="1">
              <a:off x="2869" y="3048"/>
              <a:ext cx="0" cy="699"/>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ru-RU"/>
            </a:p>
          </p:txBody>
        </p:sp>
        <p:sp>
          <p:nvSpPr>
            <p:cNvPr id="17419" name="Text Box 26"/>
            <p:cNvSpPr txBox="1">
              <a:spLocks noChangeArrowheads="1"/>
            </p:cNvSpPr>
            <p:nvPr/>
          </p:nvSpPr>
          <p:spPr bwMode="auto">
            <a:xfrm>
              <a:off x="2758" y="3328"/>
              <a:ext cx="817" cy="2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lgn="ctr" eaLnBrk="1" hangingPunct="1"/>
              <a:r>
                <a:rPr lang="ru-RU" altLang="ru-RU" sz="1600">
                  <a:latin typeface="Tahoma" pitchFamily="34" charset="0"/>
                </a:rPr>
                <a:t>Оператор</a:t>
              </a:r>
            </a:p>
          </p:txBody>
        </p:sp>
      </p:grpSp>
      <p:sp>
        <p:nvSpPr>
          <p:cNvPr id="17416" name="Text Box 28"/>
          <p:cNvSpPr txBox="1">
            <a:spLocks noChangeArrowheads="1"/>
          </p:cNvSpPr>
          <p:nvPr/>
        </p:nvSpPr>
        <p:spPr bwMode="auto">
          <a:xfrm>
            <a:off x="1524000" y="609600"/>
            <a:ext cx="6629400" cy="822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spcBef>
                <a:spcPct val="50000"/>
              </a:spcBef>
            </a:pPr>
            <a:r>
              <a:rPr lang="ru-RU" altLang="ru-RU">
                <a:solidFill>
                  <a:srgbClr val="000099"/>
                </a:solidFill>
              </a:rPr>
              <a:t>Рис. 5. Пример  4. Контекстная диаграмма. Подсистема сбора и отображения информации.</a:t>
            </a:r>
          </a:p>
        </p:txBody>
      </p:sp>
      <p:sp>
        <p:nvSpPr>
          <p:cNvPr id="17417" name="Text Box 29"/>
          <p:cNvSpPr txBox="1">
            <a:spLocks noChangeArrowheads="1"/>
          </p:cNvSpPr>
          <p:nvPr/>
        </p:nvSpPr>
        <p:spPr bwMode="auto">
          <a:xfrm>
            <a:off x="5181600" y="4343400"/>
            <a:ext cx="609600" cy="4270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spcBef>
                <a:spcPct val="50000"/>
              </a:spcBef>
            </a:pPr>
            <a:r>
              <a:rPr lang="ru-RU" altLang="ru-RU" sz="2200"/>
              <a:t>А0</a:t>
            </a:r>
          </a:p>
        </p:txBody>
      </p:sp>
    </p:spTree>
  </p:cSld>
  <p:clrMapOvr>
    <a:masterClrMapping/>
  </p:clrMapOvr>
  <p:transition>
    <p:randomBa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entr" presetSubtype="0" fill="hold" nodeType="afterEffect">
                                  <p:stCondLst>
                                    <p:cond delay="0"/>
                                  </p:stCondLst>
                                  <p:childTnLst>
                                    <p:set>
                                      <p:cBhvr>
                                        <p:cTn id="6" dur="1" fill="hold">
                                          <p:stCondLst>
                                            <p:cond delay="499"/>
                                          </p:stCondLst>
                                        </p:cTn>
                                        <p:tgtEl>
                                          <p:spTgt spid="56332"/>
                                        </p:tgtEl>
                                        <p:attrNameLst>
                                          <p:attrName>style.visibility</p:attrName>
                                        </p:attrNameLst>
                                      </p:cBhvr>
                                      <p:to>
                                        <p:strVal val="visible"/>
                                      </p:to>
                                    </p:set>
                                  </p:childTnLst>
                                </p:cTn>
                              </p:par>
                            </p:childTnLst>
                          </p:cTn>
                        </p:par>
                        <p:par>
                          <p:cTn id="7" fill="hold" nodeType="afterGroup">
                            <p:stCondLst>
                              <p:cond delay="500"/>
                            </p:stCondLst>
                            <p:childTnLst>
                              <p:par>
                                <p:cTn id="8" presetID="1" presetClass="entr" presetSubtype="0" fill="hold" nodeType="afterEffect">
                                  <p:stCondLst>
                                    <p:cond delay="0"/>
                                  </p:stCondLst>
                                  <p:childTnLst>
                                    <p:set>
                                      <p:cBhvr>
                                        <p:cTn id="9" dur="1" fill="hold">
                                          <p:stCondLst>
                                            <p:cond delay="499"/>
                                          </p:stCondLst>
                                        </p:cTn>
                                        <p:tgtEl>
                                          <p:spTgt spid="56335"/>
                                        </p:tgtEl>
                                        <p:attrNameLst>
                                          <p:attrName>style.visibility</p:attrName>
                                        </p:attrNameLst>
                                      </p:cBhvr>
                                      <p:to>
                                        <p:strVal val="visible"/>
                                      </p:to>
                                    </p:set>
                                  </p:childTnLst>
                                </p:cTn>
                              </p:par>
                            </p:childTnLst>
                          </p:cTn>
                        </p:par>
                        <p:par>
                          <p:cTn id="10" fill="hold" nodeType="afterGroup">
                            <p:stCondLst>
                              <p:cond delay="1000"/>
                            </p:stCondLst>
                            <p:childTnLst>
                              <p:par>
                                <p:cTn id="11" presetID="1" presetClass="entr" presetSubtype="0" fill="hold" nodeType="afterEffect">
                                  <p:stCondLst>
                                    <p:cond delay="0"/>
                                  </p:stCondLst>
                                  <p:childTnLst>
                                    <p:set>
                                      <p:cBhvr>
                                        <p:cTn id="12" dur="1" fill="hold">
                                          <p:stCondLst>
                                            <p:cond delay="499"/>
                                          </p:stCondLst>
                                        </p:cTn>
                                        <p:tgtEl>
                                          <p:spTgt spid="56341"/>
                                        </p:tgtEl>
                                        <p:attrNameLst>
                                          <p:attrName>style.visibility</p:attrName>
                                        </p:attrNameLst>
                                      </p:cBhvr>
                                      <p:to>
                                        <p:strVal val="visible"/>
                                      </p:to>
                                    </p:set>
                                  </p:childTnLst>
                                </p:cTn>
                              </p:par>
                            </p:childTnLst>
                          </p:cTn>
                        </p:par>
                        <p:par>
                          <p:cTn id="13" fill="hold" nodeType="afterGroup">
                            <p:stCondLst>
                              <p:cond delay="1500"/>
                            </p:stCondLst>
                            <p:childTnLst>
                              <p:par>
                                <p:cTn id="14" presetID="1" presetClass="entr" presetSubtype="0" fill="hold" nodeType="afterEffect">
                                  <p:stCondLst>
                                    <p:cond delay="0"/>
                                  </p:stCondLst>
                                  <p:childTnLst>
                                    <p:set>
                                      <p:cBhvr>
                                        <p:cTn id="15" dur="1" fill="hold">
                                          <p:stCondLst>
                                            <p:cond delay="499"/>
                                          </p:stCondLst>
                                        </p:cTn>
                                        <p:tgtEl>
                                          <p:spTgt spid="56344"/>
                                        </p:tgtEl>
                                        <p:attrNameLst>
                                          <p:attrName>style.visibility</p:attrName>
                                        </p:attrNameLst>
                                      </p:cBhvr>
                                      <p:to>
                                        <p:strVal val="visible"/>
                                      </p:to>
                                    </p:set>
                                  </p:childTnLst>
                                </p:cTn>
                              </p:par>
                            </p:childTnLst>
                          </p:cTn>
                        </p:par>
                        <p:par>
                          <p:cTn id="16" fill="hold" nodeType="afterGroup">
                            <p:stCondLst>
                              <p:cond delay="2000"/>
                            </p:stCondLst>
                            <p:childTnLst>
                              <p:par>
                                <p:cTn id="17" presetID="1" presetClass="entr" presetSubtype="0" fill="hold" nodeType="afterEffect">
                                  <p:stCondLst>
                                    <p:cond delay="0"/>
                                  </p:stCondLst>
                                  <p:childTnLst>
                                    <p:set>
                                      <p:cBhvr>
                                        <p:cTn id="18" dur="1" fill="hold">
                                          <p:stCondLst>
                                            <p:cond delay="499"/>
                                          </p:stCondLst>
                                        </p:cTn>
                                        <p:tgtEl>
                                          <p:spTgt spid="5633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solidFill>
          <a:srgbClr val="CCECFF"/>
        </a:solidFill>
        <a:effectLst/>
      </p:bgPr>
    </p:bg>
    <p:spTree>
      <p:nvGrpSpPr>
        <p:cNvPr id="1" name=""/>
        <p:cNvGrpSpPr/>
        <p:nvPr/>
      </p:nvGrpSpPr>
      <p:grpSpPr>
        <a:xfrm>
          <a:off x="0" y="0"/>
          <a:ext cx="0" cy="0"/>
          <a:chOff x="0" y="0"/>
          <a:chExt cx="0" cy="0"/>
        </a:xfrm>
      </p:grpSpPr>
      <p:sp>
        <p:nvSpPr>
          <p:cNvPr id="18434" name="Номер слайда 5"/>
          <p:cNvSpPr>
            <a:spLocks noGrp="1"/>
          </p:cNvSpPr>
          <p:nvPr>
            <p:ph type="sldNum" sz="quarter" idx="12"/>
          </p:nvPr>
        </p:nvSpPr>
        <p:spPr>
          <a:noFill/>
        </p:spPr>
        <p:txBody>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fld id="{79E245A6-37E4-420C-90F3-DA9901D31AB9}" type="slidenum">
              <a:rPr lang="ru-RU" altLang="ru-RU" sz="1400"/>
              <a:pPr/>
              <a:t>17</a:t>
            </a:fld>
            <a:endParaRPr lang="ru-RU" altLang="ru-RU" sz="1400"/>
          </a:p>
        </p:txBody>
      </p:sp>
      <p:grpSp>
        <p:nvGrpSpPr>
          <p:cNvPr id="57347" name="Group 3"/>
          <p:cNvGrpSpPr>
            <a:grpSpLocks/>
          </p:cNvGrpSpPr>
          <p:nvPr/>
        </p:nvGrpSpPr>
        <p:grpSpPr bwMode="auto">
          <a:xfrm>
            <a:off x="2879725" y="2722563"/>
            <a:ext cx="3240088" cy="2228850"/>
            <a:chOff x="1814" y="1715"/>
            <a:chExt cx="2041" cy="1404"/>
          </a:xfrm>
        </p:grpSpPr>
        <p:sp>
          <p:nvSpPr>
            <p:cNvPr id="18453" name="Text Box 4"/>
            <p:cNvSpPr txBox="1">
              <a:spLocks noChangeArrowheads="1"/>
            </p:cNvSpPr>
            <p:nvPr/>
          </p:nvSpPr>
          <p:spPr bwMode="auto">
            <a:xfrm>
              <a:off x="2064" y="2251"/>
              <a:ext cx="1587" cy="4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lgn="ctr" eaLnBrk="1" hangingPunct="1"/>
              <a:r>
                <a:rPr lang="ru-RU" altLang="ru-RU" sz="1800">
                  <a:latin typeface="Tahoma" pitchFamily="34" charset="0"/>
                </a:rPr>
                <a:t> Формирование отчетов</a:t>
              </a:r>
            </a:p>
          </p:txBody>
        </p:sp>
        <p:sp>
          <p:nvSpPr>
            <p:cNvPr id="18454" name="Rectangle 5"/>
            <p:cNvSpPr>
              <a:spLocks noChangeArrowheads="1"/>
            </p:cNvSpPr>
            <p:nvPr/>
          </p:nvSpPr>
          <p:spPr bwMode="auto">
            <a:xfrm>
              <a:off x="1814" y="1715"/>
              <a:ext cx="2041" cy="1404"/>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endParaRPr lang="ru-RU" altLang="ru-RU"/>
            </a:p>
          </p:txBody>
        </p:sp>
      </p:grpSp>
      <p:grpSp>
        <p:nvGrpSpPr>
          <p:cNvPr id="57350" name="Group 6"/>
          <p:cNvGrpSpPr>
            <a:grpSpLocks/>
          </p:cNvGrpSpPr>
          <p:nvPr/>
        </p:nvGrpSpPr>
        <p:grpSpPr bwMode="auto">
          <a:xfrm>
            <a:off x="539750" y="3284538"/>
            <a:ext cx="2339975" cy="819150"/>
            <a:chOff x="340" y="2069"/>
            <a:chExt cx="1474" cy="516"/>
          </a:xfrm>
        </p:grpSpPr>
        <p:sp>
          <p:nvSpPr>
            <p:cNvPr id="18451" name="Line 7"/>
            <p:cNvSpPr>
              <a:spLocks noChangeShapeType="1"/>
            </p:cNvSpPr>
            <p:nvPr/>
          </p:nvSpPr>
          <p:spPr bwMode="auto">
            <a:xfrm>
              <a:off x="340" y="2495"/>
              <a:ext cx="1474" cy="0"/>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ru-RU"/>
            </a:p>
          </p:txBody>
        </p:sp>
        <p:sp>
          <p:nvSpPr>
            <p:cNvPr id="18452" name="Text Box 8"/>
            <p:cNvSpPr txBox="1">
              <a:spLocks noChangeArrowheads="1"/>
            </p:cNvSpPr>
            <p:nvPr/>
          </p:nvSpPr>
          <p:spPr bwMode="auto">
            <a:xfrm>
              <a:off x="476" y="2069"/>
              <a:ext cx="1134" cy="5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lgn="ctr" eaLnBrk="1" hangingPunct="1"/>
              <a:r>
                <a:rPr lang="ru-RU" altLang="ru-RU" sz="1600">
                  <a:latin typeface="Tahoma" pitchFamily="34" charset="0"/>
                </a:rPr>
                <a:t>Записи из базы данных</a:t>
              </a:r>
            </a:p>
          </p:txBody>
        </p:sp>
      </p:grpSp>
      <p:grpSp>
        <p:nvGrpSpPr>
          <p:cNvPr id="57353" name="Group 9"/>
          <p:cNvGrpSpPr>
            <a:grpSpLocks/>
          </p:cNvGrpSpPr>
          <p:nvPr/>
        </p:nvGrpSpPr>
        <p:grpSpPr bwMode="auto">
          <a:xfrm>
            <a:off x="6119813" y="2565400"/>
            <a:ext cx="2339975" cy="696913"/>
            <a:chOff x="3855" y="1616"/>
            <a:chExt cx="1474" cy="439"/>
          </a:xfrm>
        </p:grpSpPr>
        <p:sp>
          <p:nvSpPr>
            <p:cNvPr id="18449" name="Line 10"/>
            <p:cNvSpPr>
              <a:spLocks noChangeShapeType="1"/>
            </p:cNvSpPr>
            <p:nvPr/>
          </p:nvSpPr>
          <p:spPr bwMode="auto">
            <a:xfrm>
              <a:off x="3855" y="2027"/>
              <a:ext cx="1474" cy="0"/>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ru-RU"/>
            </a:p>
          </p:txBody>
        </p:sp>
        <p:sp>
          <p:nvSpPr>
            <p:cNvPr id="18450" name="Text Box 11"/>
            <p:cNvSpPr txBox="1">
              <a:spLocks noChangeArrowheads="1"/>
            </p:cNvSpPr>
            <p:nvPr/>
          </p:nvSpPr>
          <p:spPr bwMode="auto">
            <a:xfrm>
              <a:off x="3969" y="1616"/>
              <a:ext cx="1134" cy="4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lgn="ctr" eaLnBrk="1" hangingPunct="1"/>
              <a:r>
                <a:rPr lang="ru-RU" altLang="ru-RU" sz="1600">
                  <a:latin typeface="Tahoma" pitchFamily="34" charset="0"/>
                </a:rPr>
                <a:t>Информация на экране</a:t>
              </a:r>
            </a:p>
          </p:txBody>
        </p:sp>
      </p:grpSp>
      <p:grpSp>
        <p:nvGrpSpPr>
          <p:cNvPr id="57356" name="Group 12"/>
          <p:cNvGrpSpPr>
            <a:grpSpLocks/>
          </p:cNvGrpSpPr>
          <p:nvPr/>
        </p:nvGrpSpPr>
        <p:grpSpPr bwMode="auto">
          <a:xfrm>
            <a:off x="4643438" y="1484313"/>
            <a:ext cx="1439862" cy="1238250"/>
            <a:chOff x="2925" y="935"/>
            <a:chExt cx="907" cy="780"/>
          </a:xfrm>
        </p:grpSpPr>
        <p:sp>
          <p:nvSpPr>
            <p:cNvPr id="18447" name="Line 13"/>
            <p:cNvSpPr>
              <a:spLocks noChangeShapeType="1"/>
            </p:cNvSpPr>
            <p:nvPr/>
          </p:nvSpPr>
          <p:spPr bwMode="auto">
            <a:xfrm flipH="1">
              <a:off x="2948" y="935"/>
              <a:ext cx="0" cy="780"/>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ru-RU"/>
            </a:p>
          </p:txBody>
        </p:sp>
        <p:sp>
          <p:nvSpPr>
            <p:cNvPr id="18448" name="Text Box 14"/>
            <p:cNvSpPr txBox="1">
              <a:spLocks noChangeArrowheads="1"/>
            </p:cNvSpPr>
            <p:nvPr/>
          </p:nvSpPr>
          <p:spPr bwMode="auto">
            <a:xfrm>
              <a:off x="2925" y="1026"/>
              <a:ext cx="907" cy="6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lgn="ctr" eaLnBrk="1" hangingPunct="1"/>
              <a:r>
                <a:rPr lang="ru-RU" altLang="ru-RU" sz="1600">
                  <a:latin typeface="Tahoma" pitchFamily="34" charset="0"/>
                </a:rPr>
                <a:t>Запрос оператора</a:t>
              </a:r>
            </a:p>
          </p:txBody>
        </p:sp>
      </p:grpSp>
      <p:grpSp>
        <p:nvGrpSpPr>
          <p:cNvPr id="57359" name="Group 15"/>
          <p:cNvGrpSpPr>
            <a:grpSpLocks/>
          </p:cNvGrpSpPr>
          <p:nvPr/>
        </p:nvGrpSpPr>
        <p:grpSpPr bwMode="auto">
          <a:xfrm>
            <a:off x="6119813" y="4208463"/>
            <a:ext cx="2339975" cy="990600"/>
            <a:chOff x="3855" y="2651"/>
            <a:chExt cx="1474" cy="624"/>
          </a:xfrm>
        </p:grpSpPr>
        <p:sp>
          <p:nvSpPr>
            <p:cNvPr id="18445" name="Line 16"/>
            <p:cNvSpPr>
              <a:spLocks noChangeShapeType="1"/>
            </p:cNvSpPr>
            <p:nvPr/>
          </p:nvSpPr>
          <p:spPr bwMode="auto">
            <a:xfrm>
              <a:off x="3855" y="2651"/>
              <a:ext cx="1474" cy="0"/>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ru-RU"/>
            </a:p>
          </p:txBody>
        </p:sp>
        <p:sp>
          <p:nvSpPr>
            <p:cNvPr id="18446" name="Text Box 17"/>
            <p:cNvSpPr txBox="1">
              <a:spLocks noChangeArrowheads="1"/>
            </p:cNvSpPr>
            <p:nvPr/>
          </p:nvSpPr>
          <p:spPr bwMode="auto">
            <a:xfrm>
              <a:off x="3968" y="2651"/>
              <a:ext cx="1361" cy="6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lgn="ctr" eaLnBrk="1" hangingPunct="1"/>
              <a:r>
                <a:rPr lang="ru-RU" altLang="ru-RU" sz="1600">
                  <a:latin typeface="Tahoma" pitchFamily="34" charset="0"/>
                </a:rPr>
                <a:t>Информация готовая для печати</a:t>
              </a:r>
            </a:p>
          </p:txBody>
        </p:sp>
      </p:grpSp>
      <p:grpSp>
        <p:nvGrpSpPr>
          <p:cNvPr id="57362" name="Group 18"/>
          <p:cNvGrpSpPr>
            <a:grpSpLocks/>
          </p:cNvGrpSpPr>
          <p:nvPr/>
        </p:nvGrpSpPr>
        <p:grpSpPr bwMode="auto">
          <a:xfrm>
            <a:off x="4500563" y="4999038"/>
            <a:ext cx="1439862" cy="1238250"/>
            <a:chOff x="2835" y="3149"/>
            <a:chExt cx="907" cy="780"/>
          </a:xfrm>
        </p:grpSpPr>
        <p:sp>
          <p:nvSpPr>
            <p:cNvPr id="18443" name="Line 19"/>
            <p:cNvSpPr>
              <a:spLocks noChangeShapeType="1"/>
            </p:cNvSpPr>
            <p:nvPr/>
          </p:nvSpPr>
          <p:spPr bwMode="auto">
            <a:xfrm flipV="1">
              <a:off x="2948" y="3149"/>
              <a:ext cx="0" cy="780"/>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ru-RU"/>
            </a:p>
          </p:txBody>
        </p:sp>
        <p:sp>
          <p:nvSpPr>
            <p:cNvPr id="18444" name="Text Box 20"/>
            <p:cNvSpPr txBox="1">
              <a:spLocks noChangeArrowheads="1"/>
            </p:cNvSpPr>
            <p:nvPr/>
          </p:nvSpPr>
          <p:spPr bwMode="auto">
            <a:xfrm>
              <a:off x="2835" y="3461"/>
              <a:ext cx="907" cy="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lgn="ctr" eaLnBrk="1" hangingPunct="1"/>
              <a:r>
                <a:rPr lang="ru-RU" altLang="ru-RU" sz="1600">
                  <a:latin typeface="Tahoma" pitchFamily="34" charset="0"/>
                </a:rPr>
                <a:t>Оператор</a:t>
              </a:r>
            </a:p>
          </p:txBody>
        </p:sp>
      </p:grpSp>
      <p:sp>
        <p:nvSpPr>
          <p:cNvPr id="18441" name="Text Box 22"/>
          <p:cNvSpPr txBox="1">
            <a:spLocks noChangeArrowheads="1"/>
          </p:cNvSpPr>
          <p:nvPr/>
        </p:nvSpPr>
        <p:spPr bwMode="auto">
          <a:xfrm>
            <a:off x="1752600" y="609600"/>
            <a:ext cx="62484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spcBef>
                <a:spcPct val="50000"/>
              </a:spcBef>
            </a:pPr>
            <a:r>
              <a:rPr lang="ru-RU" altLang="ru-RU">
                <a:solidFill>
                  <a:srgbClr val="000099"/>
                </a:solidFill>
              </a:rPr>
              <a:t>Рис. 6. Пример  5. Контекстная диаграмма.</a:t>
            </a:r>
          </a:p>
        </p:txBody>
      </p:sp>
      <p:sp>
        <p:nvSpPr>
          <p:cNvPr id="18442" name="Text Box 23"/>
          <p:cNvSpPr txBox="1">
            <a:spLocks noChangeArrowheads="1"/>
          </p:cNvSpPr>
          <p:nvPr/>
        </p:nvSpPr>
        <p:spPr bwMode="auto">
          <a:xfrm>
            <a:off x="5410200" y="4419600"/>
            <a:ext cx="609600" cy="4270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spcBef>
                <a:spcPct val="50000"/>
              </a:spcBef>
            </a:pPr>
            <a:r>
              <a:rPr lang="ru-RU" altLang="ru-RU" sz="2200"/>
              <a:t>А0</a:t>
            </a:r>
          </a:p>
        </p:txBody>
      </p:sp>
    </p:spTree>
  </p:cSld>
  <p:clrMapOvr>
    <a:masterClrMapping/>
  </p:clrMapOvr>
  <p:transition>
    <p:randomBa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entr" presetSubtype="0" fill="hold" nodeType="afterEffect">
                                  <p:stCondLst>
                                    <p:cond delay="0"/>
                                  </p:stCondLst>
                                  <p:childTnLst>
                                    <p:set>
                                      <p:cBhvr>
                                        <p:cTn id="6" dur="1" fill="hold">
                                          <p:stCondLst>
                                            <p:cond delay="499"/>
                                          </p:stCondLst>
                                        </p:cTn>
                                        <p:tgtEl>
                                          <p:spTgt spid="57347"/>
                                        </p:tgtEl>
                                        <p:attrNameLst>
                                          <p:attrName>style.visibility</p:attrName>
                                        </p:attrNameLst>
                                      </p:cBhvr>
                                      <p:to>
                                        <p:strVal val="visible"/>
                                      </p:to>
                                    </p:set>
                                  </p:childTnLst>
                                </p:cTn>
                              </p:par>
                            </p:childTnLst>
                          </p:cTn>
                        </p:par>
                        <p:par>
                          <p:cTn id="7" fill="hold" nodeType="afterGroup">
                            <p:stCondLst>
                              <p:cond delay="500"/>
                            </p:stCondLst>
                            <p:childTnLst>
                              <p:par>
                                <p:cTn id="8" presetID="1" presetClass="entr" presetSubtype="0" fill="hold" nodeType="afterEffect">
                                  <p:stCondLst>
                                    <p:cond delay="0"/>
                                  </p:stCondLst>
                                  <p:childTnLst>
                                    <p:set>
                                      <p:cBhvr>
                                        <p:cTn id="9" dur="1" fill="hold">
                                          <p:stCondLst>
                                            <p:cond delay="499"/>
                                          </p:stCondLst>
                                        </p:cTn>
                                        <p:tgtEl>
                                          <p:spTgt spid="57350"/>
                                        </p:tgtEl>
                                        <p:attrNameLst>
                                          <p:attrName>style.visibility</p:attrName>
                                        </p:attrNameLst>
                                      </p:cBhvr>
                                      <p:to>
                                        <p:strVal val="visible"/>
                                      </p:to>
                                    </p:set>
                                  </p:childTnLst>
                                </p:cTn>
                              </p:par>
                            </p:childTnLst>
                          </p:cTn>
                        </p:par>
                        <p:par>
                          <p:cTn id="10" fill="hold" nodeType="afterGroup">
                            <p:stCondLst>
                              <p:cond delay="1000"/>
                            </p:stCondLst>
                            <p:childTnLst>
                              <p:par>
                                <p:cTn id="11" presetID="1" presetClass="entr" presetSubtype="0" fill="hold" nodeType="afterEffect">
                                  <p:stCondLst>
                                    <p:cond delay="0"/>
                                  </p:stCondLst>
                                  <p:childTnLst>
                                    <p:set>
                                      <p:cBhvr>
                                        <p:cTn id="12" dur="1" fill="hold">
                                          <p:stCondLst>
                                            <p:cond delay="499"/>
                                          </p:stCondLst>
                                        </p:cTn>
                                        <p:tgtEl>
                                          <p:spTgt spid="57356"/>
                                        </p:tgtEl>
                                        <p:attrNameLst>
                                          <p:attrName>style.visibility</p:attrName>
                                        </p:attrNameLst>
                                      </p:cBhvr>
                                      <p:to>
                                        <p:strVal val="visible"/>
                                      </p:to>
                                    </p:set>
                                  </p:childTnLst>
                                </p:cTn>
                              </p:par>
                            </p:childTnLst>
                          </p:cTn>
                        </p:par>
                        <p:par>
                          <p:cTn id="13" fill="hold" nodeType="afterGroup">
                            <p:stCondLst>
                              <p:cond delay="1500"/>
                            </p:stCondLst>
                            <p:childTnLst>
                              <p:par>
                                <p:cTn id="14" presetID="1" presetClass="entr" presetSubtype="0" fill="hold" nodeType="afterEffect">
                                  <p:stCondLst>
                                    <p:cond delay="0"/>
                                  </p:stCondLst>
                                  <p:childTnLst>
                                    <p:set>
                                      <p:cBhvr>
                                        <p:cTn id="15" dur="1" fill="hold">
                                          <p:stCondLst>
                                            <p:cond delay="499"/>
                                          </p:stCondLst>
                                        </p:cTn>
                                        <p:tgtEl>
                                          <p:spTgt spid="57362"/>
                                        </p:tgtEl>
                                        <p:attrNameLst>
                                          <p:attrName>style.visibility</p:attrName>
                                        </p:attrNameLst>
                                      </p:cBhvr>
                                      <p:to>
                                        <p:strVal val="visible"/>
                                      </p:to>
                                    </p:set>
                                  </p:childTnLst>
                                </p:cTn>
                              </p:par>
                            </p:childTnLst>
                          </p:cTn>
                        </p:par>
                        <p:par>
                          <p:cTn id="16" fill="hold" nodeType="afterGroup">
                            <p:stCondLst>
                              <p:cond delay="2000"/>
                            </p:stCondLst>
                            <p:childTnLst>
                              <p:par>
                                <p:cTn id="17" presetID="1" presetClass="entr" presetSubtype="0" fill="hold" nodeType="afterEffect">
                                  <p:stCondLst>
                                    <p:cond delay="0"/>
                                  </p:stCondLst>
                                  <p:childTnLst>
                                    <p:set>
                                      <p:cBhvr>
                                        <p:cTn id="18" dur="1" fill="hold">
                                          <p:stCondLst>
                                            <p:cond delay="499"/>
                                          </p:stCondLst>
                                        </p:cTn>
                                        <p:tgtEl>
                                          <p:spTgt spid="57359"/>
                                        </p:tgtEl>
                                        <p:attrNameLst>
                                          <p:attrName>style.visibility</p:attrName>
                                        </p:attrNameLst>
                                      </p:cBhvr>
                                      <p:to>
                                        <p:strVal val="visible"/>
                                      </p:to>
                                    </p:set>
                                  </p:childTnLst>
                                </p:cTn>
                              </p:par>
                            </p:childTnLst>
                          </p:cTn>
                        </p:par>
                        <p:par>
                          <p:cTn id="19" fill="hold" nodeType="afterGroup">
                            <p:stCondLst>
                              <p:cond delay="2500"/>
                            </p:stCondLst>
                            <p:childTnLst>
                              <p:par>
                                <p:cTn id="20" presetID="1" presetClass="entr" presetSubtype="0" fill="hold" nodeType="afterEffect">
                                  <p:stCondLst>
                                    <p:cond delay="0"/>
                                  </p:stCondLst>
                                  <p:childTnLst>
                                    <p:set>
                                      <p:cBhvr>
                                        <p:cTn id="21" dur="1" fill="hold">
                                          <p:stCondLst>
                                            <p:cond delay="499"/>
                                          </p:stCondLst>
                                        </p:cTn>
                                        <p:tgtEl>
                                          <p:spTgt spid="5735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Номер слайда 4"/>
          <p:cNvSpPr>
            <a:spLocks noGrp="1"/>
          </p:cNvSpPr>
          <p:nvPr>
            <p:ph type="sldNum" sz="quarter" idx="12"/>
          </p:nvPr>
        </p:nvSpPr>
        <p:spPr>
          <a:noFill/>
        </p:spPr>
        <p:txBody>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fld id="{1E83E71A-DD96-4E7C-9077-F75B483247EE}" type="slidenum">
              <a:rPr lang="ru-RU" altLang="ru-RU" sz="1400"/>
              <a:pPr/>
              <a:t>18</a:t>
            </a:fld>
            <a:endParaRPr lang="ru-RU" altLang="ru-RU" sz="1400"/>
          </a:p>
        </p:txBody>
      </p:sp>
      <p:sp>
        <p:nvSpPr>
          <p:cNvPr id="19459" name="Text Box 3"/>
          <p:cNvSpPr txBox="1">
            <a:spLocks noChangeArrowheads="1"/>
          </p:cNvSpPr>
          <p:nvPr/>
        </p:nvSpPr>
        <p:spPr bwMode="auto">
          <a:xfrm>
            <a:off x="762000" y="533400"/>
            <a:ext cx="7620000" cy="6034088"/>
          </a:xfrm>
          <a:prstGeom prst="rect">
            <a:avLst/>
          </a:prstGeom>
          <a:noFill/>
          <a:ln w="38100" cmpd="dbl">
            <a:solidFill>
              <a:schemeClr val="bg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lgn="ctr">
              <a:spcBef>
                <a:spcPct val="50000"/>
              </a:spcBef>
            </a:pPr>
            <a:r>
              <a:rPr lang="ru-RU" altLang="ru-RU" sz="3200" b="1">
                <a:solidFill>
                  <a:srgbClr val="FFFF00"/>
                </a:solidFill>
                <a:latin typeface="Arial" pitchFamily="34" charset="0"/>
              </a:rPr>
              <a:t>Б) Метод функционального моделирования</a:t>
            </a:r>
            <a:r>
              <a:rPr lang="ru-RU" altLang="ru-RU" sz="3200" b="1">
                <a:solidFill>
                  <a:srgbClr val="FFFF00"/>
                </a:solidFill>
              </a:rPr>
              <a:t> </a:t>
            </a:r>
            <a:r>
              <a:rPr lang="en-US" altLang="ru-RU" sz="3200" b="1">
                <a:solidFill>
                  <a:srgbClr val="FFFF00"/>
                </a:solidFill>
                <a:latin typeface="Arial" pitchFamily="34" charset="0"/>
              </a:rPr>
              <a:t>SADT</a:t>
            </a:r>
          </a:p>
          <a:p>
            <a:pPr algn="just">
              <a:spcBef>
                <a:spcPct val="50000"/>
              </a:spcBef>
            </a:pPr>
            <a:r>
              <a:rPr lang="en-US" altLang="ru-RU" b="1">
                <a:solidFill>
                  <a:srgbClr val="FFFF00"/>
                </a:solidFill>
              </a:rPr>
              <a:t>	</a:t>
            </a:r>
          </a:p>
          <a:p>
            <a:pPr algn="just">
              <a:spcBef>
                <a:spcPct val="50000"/>
              </a:spcBef>
            </a:pPr>
            <a:r>
              <a:rPr lang="ru-RU" altLang="ru-RU" b="1">
                <a:solidFill>
                  <a:srgbClr val="FFFF00"/>
                </a:solidFill>
              </a:rPr>
              <a:t>	</a:t>
            </a:r>
            <a:r>
              <a:rPr lang="en-US" altLang="ru-RU" b="1">
                <a:solidFill>
                  <a:srgbClr val="FFFF00"/>
                </a:solidFill>
              </a:rPr>
              <a:t>SADT</a:t>
            </a:r>
            <a:r>
              <a:rPr lang="en-US" altLang="ru-RU">
                <a:solidFill>
                  <a:srgbClr val="FFFF00"/>
                </a:solidFill>
              </a:rPr>
              <a:t> - Structured Analysis and Design Technique.</a:t>
            </a:r>
          </a:p>
          <a:p>
            <a:pPr algn="just">
              <a:spcBef>
                <a:spcPct val="50000"/>
              </a:spcBef>
            </a:pPr>
            <a:r>
              <a:rPr lang="ru-RU" altLang="ru-RU">
                <a:solidFill>
                  <a:srgbClr val="FFFF00"/>
                </a:solidFill>
              </a:rPr>
              <a:t>	Разработан Дугласом Россом (</a:t>
            </a:r>
            <a:r>
              <a:rPr lang="en-US" altLang="ru-RU">
                <a:solidFill>
                  <a:srgbClr val="FFFF00"/>
                </a:solidFill>
              </a:rPr>
              <a:t>SoftTech, Inc), 1969 </a:t>
            </a:r>
            <a:r>
              <a:rPr lang="ru-RU" altLang="ru-RU">
                <a:solidFill>
                  <a:srgbClr val="FFFF00"/>
                </a:solidFill>
              </a:rPr>
              <a:t>г.</a:t>
            </a:r>
          </a:p>
          <a:p>
            <a:pPr algn="just">
              <a:spcBef>
                <a:spcPct val="50000"/>
              </a:spcBef>
            </a:pPr>
            <a:r>
              <a:rPr lang="ru-RU" altLang="ru-RU">
                <a:solidFill>
                  <a:srgbClr val="FFFF00"/>
                </a:solidFill>
              </a:rPr>
              <a:t>	Метод </a:t>
            </a:r>
            <a:r>
              <a:rPr lang="en-US" altLang="ru-RU" b="1">
                <a:solidFill>
                  <a:srgbClr val="FFFF00"/>
                </a:solidFill>
              </a:rPr>
              <a:t>SADT </a:t>
            </a:r>
            <a:r>
              <a:rPr lang="en-US" altLang="ru-RU">
                <a:solidFill>
                  <a:srgbClr val="FFFF00"/>
                </a:solidFill>
              </a:rPr>
              <a:t>в 1993 г.</a:t>
            </a:r>
            <a:r>
              <a:rPr lang="en-US" altLang="ru-RU" b="1">
                <a:solidFill>
                  <a:srgbClr val="FFFF00"/>
                </a:solidFill>
              </a:rPr>
              <a:t> </a:t>
            </a:r>
            <a:r>
              <a:rPr lang="ru-RU" altLang="ru-RU">
                <a:solidFill>
                  <a:srgbClr val="FFFF00"/>
                </a:solidFill>
              </a:rPr>
              <a:t>вошел в стандарт </a:t>
            </a:r>
            <a:r>
              <a:rPr lang="en-US" altLang="ru-RU" b="1">
                <a:solidFill>
                  <a:srgbClr val="FFFF00"/>
                </a:solidFill>
              </a:rPr>
              <a:t>IDEF0 </a:t>
            </a:r>
            <a:r>
              <a:rPr lang="en-US" altLang="ru-RU">
                <a:solidFill>
                  <a:srgbClr val="FFFF00"/>
                </a:solidFill>
              </a:rPr>
              <a:t>семейства стандартов </a:t>
            </a:r>
            <a:r>
              <a:rPr lang="en-US" altLang="ru-RU" b="1">
                <a:solidFill>
                  <a:srgbClr val="FFFF00"/>
                </a:solidFill>
              </a:rPr>
              <a:t>IDEF  </a:t>
            </a:r>
            <a:endParaRPr lang="ru-RU" altLang="ru-RU">
              <a:solidFill>
                <a:srgbClr val="FFFF00"/>
              </a:solidFill>
            </a:endParaRPr>
          </a:p>
          <a:p>
            <a:pPr algn="just">
              <a:spcBef>
                <a:spcPct val="50000"/>
              </a:spcBef>
            </a:pPr>
            <a:r>
              <a:rPr lang="ru-RU" altLang="ru-RU">
                <a:solidFill>
                  <a:srgbClr val="FFFF00"/>
                </a:solidFill>
              </a:rPr>
              <a:t>	В 2000 г. метод </a:t>
            </a:r>
            <a:r>
              <a:rPr lang="en-US" altLang="ru-RU">
                <a:solidFill>
                  <a:srgbClr val="FFFF00"/>
                </a:solidFill>
              </a:rPr>
              <a:t>SADT </a:t>
            </a:r>
            <a:r>
              <a:rPr lang="ru-RU" altLang="ru-RU">
                <a:solidFill>
                  <a:srgbClr val="FFFF00"/>
                </a:solidFill>
              </a:rPr>
              <a:t>принят в качестве стандарта в РФ.</a:t>
            </a:r>
          </a:p>
          <a:p>
            <a:pPr>
              <a:spcBef>
                <a:spcPct val="50000"/>
              </a:spcBef>
            </a:pPr>
            <a:endParaRPr lang="ru-RU" altLang="ru-RU">
              <a:solidFill>
                <a:srgbClr val="FFFF00"/>
              </a:solidFill>
            </a:endParaRPr>
          </a:p>
          <a:p>
            <a:pPr algn="ctr">
              <a:spcBef>
                <a:spcPct val="50000"/>
              </a:spcBef>
            </a:pPr>
            <a:r>
              <a:rPr lang="en-US" altLang="ru-RU" b="1" u="sng">
                <a:solidFill>
                  <a:schemeClr val="bg1"/>
                </a:solidFill>
              </a:rPr>
              <a:t>www.idef.com</a:t>
            </a:r>
            <a:endParaRPr lang="ru-RU" altLang="ru-RU">
              <a:solidFill>
                <a:schemeClr val="bg1"/>
              </a:solidFill>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Номер слайда 3"/>
          <p:cNvSpPr>
            <a:spLocks noGrp="1"/>
          </p:cNvSpPr>
          <p:nvPr>
            <p:ph type="sldNum" sz="quarter" idx="12"/>
          </p:nvPr>
        </p:nvSpPr>
        <p:spPr>
          <a:noFill/>
        </p:spPr>
        <p:txBody>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fld id="{B8186DF0-0874-4705-8A47-8D5FAB048BF2}" type="slidenum">
              <a:rPr lang="ru-RU" altLang="ru-RU" sz="1400"/>
              <a:pPr/>
              <a:t>19</a:t>
            </a:fld>
            <a:endParaRPr lang="ru-RU" altLang="ru-RU" sz="1400"/>
          </a:p>
        </p:txBody>
      </p:sp>
      <p:graphicFrame>
        <p:nvGraphicFramePr>
          <p:cNvPr id="20483" name="Object 2"/>
          <p:cNvGraphicFramePr>
            <a:graphicFrameLocks noChangeAspect="1"/>
          </p:cNvGraphicFramePr>
          <p:nvPr/>
        </p:nvGraphicFramePr>
        <p:xfrm>
          <a:off x="1295400" y="457200"/>
          <a:ext cx="6705600" cy="2389188"/>
        </p:xfrm>
        <a:graphic>
          <a:graphicData uri="http://schemas.openxmlformats.org/presentationml/2006/ole">
            <mc:AlternateContent xmlns:mc="http://schemas.openxmlformats.org/markup-compatibility/2006">
              <mc:Choice xmlns:v="urn:schemas-microsoft-com:vml" Requires="v">
                <p:oleObj spid="_x0000_s20493" name="Точечный рисунок BMP" r:id="rId4" imgW="4143049" imgH="1476309" progId="Paint.Picture">
                  <p:embed/>
                </p:oleObj>
              </mc:Choice>
              <mc:Fallback>
                <p:oleObj name="Точечный рисунок BMP" r:id="rId4" imgW="4143049" imgH="1476309" progId="Paint.Picture">
                  <p:embed/>
                  <p:pic>
                    <p:nvPicPr>
                      <p:cNvPr id="0" name="Object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295400" y="457200"/>
                        <a:ext cx="6705600" cy="2389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20484" name="Text Box 4"/>
          <p:cNvSpPr txBox="1">
            <a:spLocks noChangeArrowheads="1"/>
          </p:cNvSpPr>
          <p:nvPr/>
        </p:nvSpPr>
        <p:spPr bwMode="auto">
          <a:xfrm>
            <a:off x="685800" y="5867400"/>
            <a:ext cx="80772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spcBef>
                <a:spcPct val="50000"/>
              </a:spcBef>
            </a:pPr>
            <a:r>
              <a:rPr lang="ru-RU" altLang="ru-RU" i="1">
                <a:solidFill>
                  <a:schemeClr val="bg1"/>
                </a:solidFill>
              </a:rPr>
              <a:t>Рис. 7. </a:t>
            </a:r>
            <a:r>
              <a:rPr lang="en-US" altLang="ru-RU" i="1">
                <a:solidFill>
                  <a:schemeClr val="bg1"/>
                </a:solidFill>
              </a:rPr>
              <a:t>Структура SADT-модели. Декомпозиция диаграмм</a:t>
            </a:r>
            <a:endParaRPr lang="ru-RU" altLang="ru-RU" i="1">
              <a:solidFill>
                <a:schemeClr val="bg1"/>
              </a:solidFill>
            </a:endParaRPr>
          </a:p>
        </p:txBody>
      </p:sp>
      <p:graphicFrame>
        <p:nvGraphicFramePr>
          <p:cNvPr id="20485" name="Object 5"/>
          <p:cNvGraphicFramePr>
            <a:graphicFrameLocks noChangeAspect="1"/>
          </p:cNvGraphicFramePr>
          <p:nvPr/>
        </p:nvGraphicFramePr>
        <p:xfrm>
          <a:off x="1905000" y="2970213"/>
          <a:ext cx="6019800" cy="2973387"/>
        </p:xfrm>
        <a:graphic>
          <a:graphicData uri="http://schemas.openxmlformats.org/presentationml/2006/ole">
            <mc:AlternateContent xmlns:mc="http://schemas.openxmlformats.org/markup-compatibility/2006">
              <mc:Choice xmlns:v="urn:schemas-microsoft-com:vml" Requires="v">
                <p:oleObj spid="_x0000_s20494" name="Точечный рисунок" r:id="rId6" imgW="4629262" imgH="3191351" progId="Paint.Picture">
                  <p:embed/>
                </p:oleObj>
              </mc:Choice>
              <mc:Fallback>
                <p:oleObj name="Точечный рисунок" r:id="rId6" imgW="4629262" imgH="3191351" progId="Paint.Picture">
                  <p:embed/>
                  <p:pic>
                    <p:nvPicPr>
                      <p:cNvPr id="0" name="Object 5"/>
                      <p:cNvPicPr>
                        <a:picLocks noChangeAspect="1" noChangeArrowheads="1"/>
                      </p:cNvPicPr>
                      <p:nvPr/>
                    </p:nvPicPr>
                    <p:blipFill>
                      <a:blip r:embed="rId7">
                        <a:extLst>
                          <a:ext uri="{28A0092B-C50C-407E-A947-70E740481C1C}">
                            <a14:useLocalDpi xmlns:a14="http://schemas.microsoft.com/office/drawing/2010/main" val="0"/>
                          </a:ext>
                        </a:extLst>
                      </a:blip>
                      <a:srcRect l="13637" r="14546" b="48543"/>
                      <a:stretch>
                        <a:fillRect/>
                      </a:stretch>
                    </p:blipFill>
                    <p:spPr bwMode="auto">
                      <a:xfrm>
                        <a:off x="1905000" y="2970213"/>
                        <a:ext cx="6019800" cy="2973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20486" name="Text Box 6"/>
          <p:cNvSpPr txBox="1">
            <a:spLocks noChangeArrowheads="1"/>
          </p:cNvSpPr>
          <p:nvPr/>
        </p:nvSpPr>
        <p:spPr bwMode="auto">
          <a:xfrm>
            <a:off x="2971800" y="1752600"/>
            <a:ext cx="60960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spcBef>
                <a:spcPct val="50000"/>
              </a:spcBef>
            </a:pPr>
            <a:r>
              <a:rPr lang="ru-RU" altLang="ru-RU" sz="2000"/>
              <a:t>А0</a:t>
            </a:r>
          </a:p>
        </p:txBody>
      </p:sp>
      <p:sp>
        <p:nvSpPr>
          <p:cNvPr id="20487" name="Text Box 7"/>
          <p:cNvSpPr txBox="1">
            <a:spLocks noChangeArrowheads="1"/>
          </p:cNvSpPr>
          <p:nvPr/>
        </p:nvSpPr>
        <p:spPr bwMode="auto">
          <a:xfrm>
            <a:off x="2946400" y="3946525"/>
            <a:ext cx="609600" cy="396875"/>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spcBef>
                <a:spcPct val="50000"/>
              </a:spcBef>
            </a:pPr>
            <a:r>
              <a:rPr lang="ru-RU" altLang="ru-RU" sz="2000"/>
              <a:t>А1</a:t>
            </a:r>
          </a:p>
        </p:txBody>
      </p:sp>
      <p:sp>
        <p:nvSpPr>
          <p:cNvPr id="20488" name="Text Box 8"/>
          <p:cNvSpPr txBox="1">
            <a:spLocks noChangeArrowheads="1"/>
          </p:cNvSpPr>
          <p:nvPr/>
        </p:nvSpPr>
        <p:spPr bwMode="auto">
          <a:xfrm>
            <a:off x="4000500" y="4479925"/>
            <a:ext cx="609600" cy="396875"/>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spcBef>
                <a:spcPct val="50000"/>
              </a:spcBef>
            </a:pPr>
            <a:r>
              <a:rPr lang="ru-RU" altLang="ru-RU" sz="2000"/>
              <a:t>А2</a:t>
            </a:r>
          </a:p>
        </p:txBody>
      </p:sp>
      <p:sp>
        <p:nvSpPr>
          <p:cNvPr id="20489" name="Text Box 9"/>
          <p:cNvSpPr txBox="1">
            <a:spLocks noChangeArrowheads="1"/>
          </p:cNvSpPr>
          <p:nvPr/>
        </p:nvSpPr>
        <p:spPr bwMode="auto">
          <a:xfrm>
            <a:off x="5080000" y="4784725"/>
            <a:ext cx="609600" cy="396875"/>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spcBef>
                <a:spcPct val="50000"/>
              </a:spcBef>
            </a:pPr>
            <a:r>
              <a:rPr lang="ru-RU" altLang="ru-RU" sz="2000"/>
              <a:t>А3</a:t>
            </a:r>
          </a:p>
        </p:txBody>
      </p:sp>
      <p:sp>
        <p:nvSpPr>
          <p:cNvPr id="20490" name="Text Box 10"/>
          <p:cNvSpPr txBox="1">
            <a:spLocks noChangeArrowheads="1"/>
          </p:cNvSpPr>
          <p:nvPr/>
        </p:nvSpPr>
        <p:spPr bwMode="auto">
          <a:xfrm>
            <a:off x="6324600" y="5130800"/>
            <a:ext cx="609600" cy="396875"/>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spcBef>
                <a:spcPct val="50000"/>
              </a:spcBef>
            </a:pPr>
            <a:r>
              <a:rPr lang="ru-RU" altLang="ru-RU" sz="2000"/>
              <a:t>А4</a:t>
            </a:r>
          </a:p>
        </p:txBody>
      </p:sp>
      <p:sp>
        <p:nvSpPr>
          <p:cNvPr id="20491" name="Text Box 11"/>
          <p:cNvSpPr txBox="1">
            <a:spLocks noChangeArrowheads="1"/>
          </p:cNvSpPr>
          <p:nvPr/>
        </p:nvSpPr>
        <p:spPr bwMode="auto">
          <a:xfrm>
            <a:off x="2057400" y="2286000"/>
            <a:ext cx="609600" cy="396875"/>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spcBef>
                <a:spcPct val="50000"/>
              </a:spcBef>
            </a:pPr>
            <a:r>
              <a:rPr lang="ru-RU" altLang="ru-RU" sz="2000"/>
              <a:t>А0</a:t>
            </a:r>
          </a:p>
        </p:txBody>
      </p:sp>
      <p:sp>
        <p:nvSpPr>
          <p:cNvPr id="20492" name="Text Box 12"/>
          <p:cNvSpPr txBox="1">
            <a:spLocks noChangeArrowheads="1"/>
          </p:cNvSpPr>
          <p:nvPr/>
        </p:nvSpPr>
        <p:spPr bwMode="auto">
          <a:xfrm>
            <a:off x="2057400" y="5334000"/>
            <a:ext cx="685800" cy="396875"/>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spcBef>
                <a:spcPct val="50000"/>
              </a:spcBef>
            </a:pPr>
            <a:r>
              <a:rPr lang="ru-RU" altLang="ru-RU" sz="2000"/>
              <a:t>A1</a:t>
            </a:r>
            <a:endParaRPr lang="ru-RU" altLang="ru-RU"/>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Номер слайда 3"/>
          <p:cNvSpPr>
            <a:spLocks noGrp="1"/>
          </p:cNvSpPr>
          <p:nvPr>
            <p:ph type="sldNum" sz="quarter" idx="12"/>
          </p:nvPr>
        </p:nvSpPr>
        <p:spPr>
          <a:noFill/>
        </p:spPr>
        <p:txBody>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fld id="{7C2696D0-AF10-4F4A-841B-EB0079956134}" type="slidenum">
              <a:rPr lang="ru-RU" altLang="ru-RU" sz="1400"/>
              <a:pPr/>
              <a:t>2</a:t>
            </a:fld>
            <a:endParaRPr lang="ru-RU" altLang="ru-RU" sz="1400"/>
          </a:p>
        </p:txBody>
      </p:sp>
      <p:sp>
        <p:nvSpPr>
          <p:cNvPr id="47106" name="Text Box 2"/>
          <p:cNvSpPr txBox="1">
            <a:spLocks noChangeArrowheads="1"/>
          </p:cNvSpPr>
          <p:nvPr/>
        </p:nvSpPr>
        <p:spPr bwMode="auto">
          <a:xfrm>
            <a:off x="533400" y="2438400"/>
            <a:ext cx="8305800" cy="3781425"/>
          </a:xfrm>
          <a:prstGeom prst="rect">
            <a:avLst/>
          </a:prstGeom>
          <a:solidFill>
            <a:srgbClr val="CCECFF"/>
          </a:solidFill>
          <a:ln w="38100" cmpd="dbl">
            <a:solidFill>
              <a:srgbClr val="FF33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lgn="just">
              <a:spcBef>
                <a:spcPct val="50000"/>
              </a:spcBef>
            </a:pPr>
            <a:r>
              <a:rPr lang="ru-RU" altLang="ru-RU">
                <a:solidFill>
                  <a:srgbClr val="000099"/>
                </a:solidFill>
              </a:rPr>
              <a:t>Выделяют </a:t>
            </a:r>
            <a:r>
              <a:rPr lang="ru-RU" altLang="ru-RU" b="1">
                <a:solidFill>
                  <a:srgbClr val="FF0000"/>
                </a:solidFill>
              </a:rPr>
              <a:t>две задачи</a:t>
            </a:r>
            <a:r>
              <a:rPr lang="ru-RU" altLang="ru-RU" b="1">
                <a:solidFill>
                  <a:srgbClr val="000099"/>
                </a:solidFill>
              </a:rPr>
              <a:t> </a:t>
            </a:r>
            <a:r>
              <a:rPr lang="ru-RU" altLang="ru-RU">
                <a:solidFill>
                  <a:srgbClr val="000099"/>
                </a:solidFill>
              </a:rPr>
              <a:t>при</a:t>
            </a:r>
            <a:r>
              <a:rPr lang="ru-RU" altLang="ru-RU" b="1">
                <a:solidFill>
                  <a:srgbClr val="000099"/>
                </a:solidFill>
              </a:rPr>
              <a:t> </a:t>
            </a:r>
            <a:r>
              <a:rPr lang="ru-RU" altLang="ru-RU">
                <a:solidFill>
                  <a:srgbClr val="000099"/>
                </a:solidFill>
              </a:rPr>
              <a:t>разработке </a:t>
            </a:r>
            <a:r>
              <a:rPr lang="ru-RU" altLang="ru-RU" b="1">
                <a:solidFill>
                  <a:srgbClr val="FF0000"/>
                </a:solidFill>
              </a:rPr>
              <a:t>модели </a:t>
            </a:r>
            <a:r>
              <a:rPr lang="ru-RU" altLang="ru-RU">
                <a:solidFill>
                  <a:srgbClr val="000099"/>
                </a:solidFill>
              </a:rPr>
              <a:t>фирмы:</a:t>
            </a:r>
          </a:p>
          <a:p>
            <a:pPr algn="just">
              <a:spcBef>
                <a:spcPct val="50000"/>
              </a:spcBef>
            </a:pPr>
            <a:r>
              <a:rPr lang="ru-RU" altLang="ru-RU" b="1">
                <a:solidFill>
                  <a:srgbClr val="FF0000"/>
                </a:solidFill>
              </a:rPr>
              <a:t>1.</a:t>
            </a:r>
            <a:r>
              <a:rPr lang="ru-RU" altLang="ru-RU">
                <a:solidFill>
                  <a:srgbClr val="000099"/>
                </a:solidFill>
              </a:rPr>
              <a:t> П</a:t>
            </a:r>
            <a:r>
              <a:rPr lang="ru-RU" altLang="ru-RU">
                <a:solidFill>
                  <a:srgbClr val="000099"/>
                </a:solidFill>
                <a:cs typeface="Times New Roman" pitchFamily="18" charset="0"/>
              </a:rPr>
              <a:t>е</a:t>
            </a:r>
            <a:r>
              <a:rPr lang="ru-RU" altLang="ru-RU">
                <a:solidFill>
                  <a:srgbClr val="000099"/>
                </a:solidFill>
              </a:rPr>
              <a:t>речислить все </a:t>
            </a:r>
            <a:r>
              <a:rPr lang="ru-RU" altLang="ru-RU">
                <a:solidFill>
                  <a:srgbClr val="000099"/>
                </a:solidFill>
                <a:cs typeface="Times New Roman" pitchFamily="18" charset="0"/>
              </a:rPr>
              <a:t> бизнесы, а </a:t>
            </a:r>
            <a:r>
              <a:rPr lang="ru-RU" altLang="ru-RU">
                <a:solidFill>
                  <a:srgbClr val="000099"/>
                </a:solidFill>
              </a:rPr>
              <a:t>также </a:t>
            </a:r>
            <a:r>
              <a:rPr lang="ru-RU" altLang="ru-RU">
                <a:solidFill>
                  <a:srgbClr val="000099"/>
                </a:solidFill>
                <a:cs typeface="Times New Roman" pitchFamily="18" charset="0"/>
              </a:rPr>
              <a:t>определить их взаимодействие, по возможности оптимальным образом.</a:t>
            </a:r>
            <a:r>
              <a:rPr lang="ru-RU" altLang="ru-RU">
                <a:solidFill>
                  <a:srgbClr val="000099"/>
                </a:solidFill>
              </a:rPr>
              <a:t>  Т.е. и общих чертах создать функциональную структуру фирмы.</a:t>
            </a:r>
            <a:endParaRPr lang="ru-RU" altLang="ru-RU">
              <a:solidFill>
                <a:srgbClr val="000099"/>
              </a:solidFill>
              <a:latin typeface="Arial Unicode MS" pitchFamily="34" charset="-128"/>
            </a:endParaRPr>
          </a:p>
          <a:p>
            <a:pPr algn="just">
              <a:spcBef>
                <a:spcPct val="50000"/>
              </a:spcBef>
            </a:pPr>
            <a:r>
              <a:rPr lang="ru-RU" altLang="ru-RU">
                <a:solidFill>
                  <a:srgbClr val="FF0000"/>
                </a:solidFill>
              </a:rPr>
              <a:t>2.</a:t>
            </a:r>
            <a:r>
              <a:rPr lang="ru-RU" altLang="ru-RU">
                <a:solidFill>
                  <a:srgbClr val="000099"/>
                </a:solidFill>
              </a:rPr>
              <a:t> П</a:t>
            </a:r>
            <a:r>
              <a:rPr lang="ru-RU" altLang="ru-RU">
                <a:solidFill>
                  <a:srgbClr val="000099"/>
                </a:solidFill>
                <a:cs typeface="Times New Roman" pitchFamily="18" charset="0"/>
              </a:rPr>
              <a:t>опытаться графически изобразить взаимосвязи между различными элементами ранее определенной структуры. Для этого использ</a:t>
            </a:r>
            <a:r>
              <a:rPr lang="ru-RU" altLang="ru-RU">
                <a:solidFill>
                  <a:srgbClr val="000099"/>
                </a:solidFill>
              </a:rPr>
              <a:t>уются</a:t>
            </a:r>
            <a:r>
              <a:rPr lang="ru-RU" altLang="ru-RU">
                <a:solidFill>
                  <a:srgbClr val="000099"/>
                </a:solidFill>
                <a:cs typeface="Times New Roman" pitchFamily="18" charset="0"/>
              </a:rPr>
              <a:t> простейшие графические средства, или специальное программное обеспечение (</a:t>
            </a:r>
            <a:r>
              <a:rPr lang="en-US" altLang="ru-RU" b="1">
                <a:solidFill>
                  <a:srgbClr val="FF0000"/>
                </a:solidFill>
                <a:cs typeface="Times New Roman" pitchFamily="18" charset="0"/>
              </a:rPr>
              <a:t>Rational Rose</a:t>
            </a:r>
            <a:r>
              <a:rPr lang="en-US" altLang="ru-RU">
                <a:solidFill>
                  <a:srgbClr val="000099"/>
                </a:solidFill>
                <a:cs typeface="Times New Roman" pitchFamily="18" charset="0"/>
              </a:rPr>
              <a:t>, </a:t>
            </a:r>
            <a:r>
              <a:rPr lang="en-US" altLang="ru-RU" b="1">
                <a:solidFill>
                  <a:srgbClr val="FF0000"/>
                </a:solidFill>
                <a:cs typeface="Times New Roman" pitchFamily="18" charset="0"/>
              </a:rPr>
              <a:t>Enterprise Architect</a:t>
            </a:r>
            <a:r>
              <a:rPr lang="ru-RU" altLang="ru-RU" b="1">
                <a:solidFill>
                  <a:srgbClr val="000099"/>
                </a:solidFill>
                <a:cs typeface="Times New Roman" pitchFamily="18" charset="0"/>
              </a:rPr>
              <a:t>,</a:t>
            </a:r>
            <a:r>
              <a:rPr lang="ru-RU" altLang="ru-RU" b="1">
                <a:solidFill>
                  <a:srgbClr val="FF0000"/>
                </a:solidFill>
                <a:cs typeface="Times New Roman" pitchFamily="18" charset="0"/>
              </a:rPr>
              <a:t> </a:t>
            </a:r>
            <a:r>
              <a:rPr lang="en-US" altLang="ru-RU" b="1">
                <a:solidFill>
                  <a:srgbClr val="FF0000"/>
                </a:solidFill>
                <a:cs typeface="Times New Roman" pitchFamily="18" charset="0"/>
              </a:rPr>
              <a:t>Microsoft Visio</a:t>
            </a:r>
            <a:r>
              <a:rPr lang="ru-RU" altLang="ru-RU" b="1">
                <a:solidFill>
                  <a:srgbClr val="000099"/>
                </a:solidFill>
                <a:cs typeface="Times New Roman" pitchFamily="18" charset="0"/>
              </a:rPr>
              <a:t>,</a:t>
            </a:r>
            <a:r>
              <a:rPr lang="ru-RU" altLang="ru-RU" b="1">
                <a:solidFill>
                  <a:srgbClr val="FF0000"/>
                </a:solidFill>
                <a:cs typeface="Times New Roman" pitchFamily="18" charset="0"/>
              </a:rPr>
              <a:t> </a:t>
            </a:r>
            <a:r>
              <a:rPr lang="en-US" altLang="ru-RU" b="1">
                <a:solidFill>
                  <a:srgbClr val="FF0000"/>
                </a:solidFill>
                <a:cs typeface="Times New Roman" pitchFamily="18" charset="0"/>
              </a:rPr>
              <a:t>ERWin</a:t>
            </a:r>
            <a:r>
              <a:rPr lang="ru-RU" altLang="ru-RU" b="1">
                <a:solidFill>
                  <a:srgbClr val="000099"/>
                </a:solidFill>
                <a:cs typeface="Times New Roman" pitchFamily="18" charset="0"/>
              </a:rPr>
              <a:t>,</a:t>
            </a:r>
            <a:r>
              <a:rPr lang="ru-RU" altLang="ru-RU" b="1">
                <a:solidFill>
                  <a:srgbClr val="FF0000"/>
                </a:solidFill>
                <a:cs typeface="Times New Roman" pitchFamily="18" charset="0"/>
              </a:rPr>
              <a:t> </a:t>
            </a:r>
            <a:r>
              <a:rPr lang="en-US" altLang="ru-RU" b="1">
                <a:solidFill>
                  <a:srgbClr val="FF0000"/>
                </a:solidFill>
                <a:cs typeface="Times New Roman" pitchFamily="18" charset="0"/>
              </a:rPr>
              <a:t>BPWin</a:t>
            </a:r>
            <a:r>
              <a:rPr lang="ru-RU" altLang="ru-RU">
                <a:solidFill>
                  <a:srgbClr val="000099"/>
                </a:solidFill>
                <a:cs typeface="Times New Roman" pitchFamily="18" charset="0"/>
              </a:rPr>
              <a:t> и т.п).</a:t>
            </a:r>
            <a:endParaRPr lang="ru-RU" altLang="ru-RU">
              <a:solidFill>
                <a:srgbClr val="000099"/>
              </a:solidFill>
            </a:endParaRPr>
          </a:p>
        </p:txBody>
      </p:sp>
      <p:sp>
        <p:nvSpPr>
          <p:cNvPr id="3076" name="Text Box 3"/>
          <p:cNvSpPr txBox="1">
            <a:spLocks noChangeArrowheads="1"/>
          </p:cNvSpPr>
          <p:nvPr/>
        </p:nvSpPr>
        <p:spPr bwMode="auto">
          <a:xfrm>
            <a:off x="4724400" y="152400"/>
            <a:ext cx="4267200" cy="366713"/>
          </a:xfrm>
          <a:prstGeom prst="rect">
            <a:avLst/>
          </a:prstGeom>
          <a:noFill/>
          <a:ln>
            <a:noFill/>
          </a:ln>
          <a:effectLst/>
          <a:extLst>
            <a:ext uri="{909E8E84-426E-40DD-AFC4-6F175D3DCCD1}">
              <a14:hiddenFill xmlns:a14="http://schemas.microsoft.com/office/drawing/2010/main">
                <a:solidFill>
                  <a:srgbClr val="66CCFF"/>
                </a:solidFill>
              </a14:hiddenFill>
            </a:ext>
            <a:ext uri="{91240B29-F687-4F45-9708-019B960494DF}">
              <a14:hiddenLine xmlns:a14="http://schemas.microsoft.com/office/drawing/2010/main" w="38100" cmpd="dbl">
                <a:solidFill>
                  <a:schemeClr val="bg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spcBef>
                <a:spcPct val="50000"/>
              </a:spcBef>
            </a:pPr>
            <a:r>
              <a:rPr lang="ru-RU" altLang="ru-RU" sz="1800" i="1" u="sng">
                <a:solidFill>
                  <a:srgbClr val="FFFF00"/>
                </a:solidFill>
                <a:latin typeface="Tahoma" pitchFamily="34" charset="0"/>
                <a:cs typeface="Tahoma" pitchFamily="34" charset="0"/>
              </a:rPr>
              <a:t>Бумага и карандаш - </a:t>
            </a:r>
            <a:r>
              <a:rPr lang="ru-RU" altLang="ru-RU" sz="1800" i="1" u="sng">
                <a:solidFill>
                  <a:srgbClr val="FFFF00"/>
                </a:solidFill>
                <a:latin typeface="Tahoma" pitchFamily="34" charset="0"/>
              </a:rPr>
              <a:t> </a:t>
            </a:r>
            <a:r>
              <a:rPr lang="ru-RU" altLang="ru-RU" sz="1800" i="1" u="sng">
                <a:solidFill>
                  <a:srgbClr val="FFFF00"/>
                </a:solidFill>
                <a:latin typeface="Tahoma" pitchFamily="34" charset="0"/>
                <a:cs typeface="Tahoma" pitchFamily="34" charset="0"/>
              </a:rPr>
              <a:t>уже инструмент</a:t>
            </a:r>
            <a:r>
              <a:rPr lang="ru-RU" altLang="ru-RU" sz="1800" u="sng">
                <a:solidFill>
                  <a:srgbClr val="FFFF00"/>
                </a:solidFill>
              </a:rPr>
              <a:t> </a:t>
            </a:r>
          </a:p>
        </p:txBody>
      </p:sp>
      <p:sp>
        <p:nvSpPr>
          <p:cNvPr id="3077" name="Text Box 4"/>
          <p:cNvSpPr txBox="1">
            <a:spLocks noChangeArrowheads="1"/>
          </p:cNvSpPr>
          <p:nvPr/>
        </p:nvSpPr>
        <p:spPr bwMode="auto">
          <a:xfrm>
            <a:off x="533400" y="1066800"/>
            <a:ext cx="8305800" cy="1225550"/>
          </a:xfrm>
          <a:prstGeom prst="rect">
            <a:avLst/>
          </a:prstGeom>
          <a:solidFill>
            <a:srgbClr val="CCECFF"/>
          </a:solidFill>
          <a:ln w="38100" cmpd="dbl">
            <a:solidFill>
              <a:srgbClr val="FF33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lgn="just">
              <a:spcBef>
                <a:spcPct val="50000"/>
              </a:spcBef>
            </a:pPr>
            <a:r>
              <a:rPr lang="ru-RU" altLang="ru-RU">
                <a:solidFill>
                  <a:srgbClr val="000099"/>
                </a:solidFill>
              </a:rPr>
              <a:t> С</a:t>
            </a:r>
            <a:r>
              <a:rPr lang="ru-RU" altLang="ru-RU">
                <a:solidFill>
                  <a:srgbClr val="000099"/>
                </a:solidFill>
                <a:cs typeface="Times New Roman" pitchFamily="18" charset="0"/>
              </a:rPr>
              <a:t> первой попытки даже опытному руководителю трудно сосчитать "количество бизнесов" в рамках одного предприятия (фирмы). </a:t>
            </a:r>
            <a:endParaRPr lang="ru-RU" altLang="ru-RU">
              <a:solidFill>
                <a:srgbClr val="000099"/>
              </a:solidFill>
            </a:endParaRPr>
          </a:p>
        </p:txBody>
      </p:sp>
      <p:sp>
        <p:nvSpPr>
          <p:cNvPr id="3078" name="Text Box 5"/>
          <p:cNvSpPr txBox="1">
            <a:spLocks noChangeArrowheads="1"/>
          </p:cNvSpPr>
          <p:nvPr/>
        </p:nvSpPr>
        <p:spPr bwMode="auto">
          <a:xfrm>
            <a:off x="3657600" y="533400"/>
            <a:ext cx="19812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spcBef>
                <a:spcPct val="50000"/>
              </a:spcBef>
            </a:pPr>
            <a:r>
              <a:rPr lang="ru-RU" altLang="ru-RU" b="1">
                <a:solidFill>
                  <a:schemeClr val="bg1"/>
                </a:solidFill>
              </a:rPr>
              <a:t>ВВЕДЕНИЕ</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32" fill="hold" grpId="0" nodeType="clickEffect">
                                  <p:stCondLst>
                                    <p:cond delay="0"/>
                                  </p:stCondLst>
                                  <p:childTnLst>
                                    <p:set>
                                      <p:cBhvr>
                                        <p:cTn id="6" dur="1" fill="hold">
                                          <p:stCondLst>
                                            <p:cond delay="0"/>
                                          </p:stCondLst>
                                        </p:cTn>
                                        <p:tgtEl>
                                          <p:spTgt spid="47106"/>
                                        </p:tgtEl>
                                        <p:attrNameLst>
                                          <p:attrName>style.visibility</p:attrName>
                                        </p:attrNameLst>
                                      </p:cBhvr>
                                      <p:to>
                                        <p:strVal val="visible"/>
                                      </p:to>
                                    </p:set>
                                    <p:animEffect transition="in" filter="box(out)">
                                      <p:cBhvr>
                                        <p:cTn id="7" dur="500"/>
                                        <p:tgtEl>
                                          <p:spTgt spid="4710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106" grpId="0" animBg="1" autoUpdateAnimBg="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Номер слайда 3"/>
          <p:cNvSpPr>
            <a:spLocks noGrp="1"/>
          </p:cNvSpPr>
          <p:nvPr>
            <p:ph type="sldNum" sz="quarter" idx="12"/>
          </p:nvPr>
        </p:nvSpPr>
        <p:spPr>
          <a:noFill/>
        </p:spPr>
        <p:txBody>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fld id="{3566EBF1-EFFB-4102-903E-E55FA365F82D}" type="slidenum">
              <a:rPr lang="ru-RU" altLang="ru-RU" sz="1400"/>
              <a:pPr/>
              <a:t>20</a:t>
            </a:fld>
            <a:endParaRPr lang="ru-RU" altLang="ru-RU" sz="1400"/>
          </a:p>
        </p:txBody>
      </p:sp>
      <p:graphicFrame>
        <p:nvGraphicFramePr>
          <p:cNvPr id="21507" name="Object 2"/>
          <p:cNvGraphicFramePr>
            <a:graphicFrameLocks noChangeAspect="1"/>
          </p:cNvGraphicFramePr>
          <p:nvPr/>
        </p:nvGraphicFramePr>
        <p:xfrm>
          <a:off x="609600" y="76200"/>
          <a:ext cx="6019800" cy="4433888"/>
        </p:xfrm>
        <a:graphic>
          <a:graphicData uri="http://schemas.openxmlformats.org/presentationml/2006/ole">
            <mc:AlternateContent xmlns:mc="http://schemas.openxmlformats.org/markup-compatibility/2006">
              <mc:Choice xmlns:v="urn:schemas-microsoft-com:vml" Requires="v">
                <p:oleObj spid="_x0000_s21515" name="Точечный рисунок" r:id="rId3" imgW="4629262" imgH="3191351" progId="Paint.Picture">
                  <p:embed/>
                </p:oleObj>
              </mc:Choice>
              <mc:Fallback>
                <p:oleObj name="Точечный рисунок" r:id="rId3" imgW="4629262" imgH="3191351" progId="Paint.Picture">
                  <p:embed/>
                  <p:pic>
                    <p:nvPicPr>
                      <p:cNvPr id="0" name="Object 2"/>
                      <p:cNvPicPr>
                        <a:picLocks noChangeAspect="1" noChangeArrowheads="1"/>
                      </p:cNvPicPr>
                      <p:nvPr/>
                    </p:nvPicPr>
                    <p:blipFill>
                      <a:blip r:embed="rId4">
                        <a:extLst>
                          <a:ext uri="{28A0092B-C50C-407E-A947-70E740481C1C}">
                            <a14:useLocalDpi xmlns:a14="http://schemas.microsoft.com/office/drawing/2010/main" val="0"/>
                          </a:ext>
                        </a:extLst>
                      </a:blip>
                      <a:srcRect l="6410"/>
                      <a:stretch>
                        <a:fillRect/>
                      </a:stretch>
                    </p:blipFill>
                    <p:spPr bwMode="auto">
                      <a:xfrm>
                        <a:off x="609600" y="76200"/>
                        <a:ext cx="6019800" cy="4433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21508" name="Object 3"/>
          <p:cNvGraphicFramePr>
            <a:graphicFrameLocks noChangeAspect="1"/>
          </p:cNvGraphicFramePr>
          <p:nvPr/>
        </p:nvGraphicFramePr>
        <p:xfrm>
          <a:off x="3581400" y="4602163"/>
          <a:ext cx="4572000" cy="2255837"/>
        </p:xfrm>
        <a:graphic>
          <a:graphicData uri="http://schemas.openxmlformats.org/presentationml/2006/ole">
            <mc:AlternateContent xmlns:mc="http://schemas.openxmlformats.org/markup-compatibility/2006">
              <mc:Choice xmlns:v="urn:schemas-microsoft-com:vml" Requires="v">
                <p:oleObj spid="_x0000_s21516" name="Точечный рисунок" r:id="rId5" imgW="3552440" imgH="1524073" progId="Paint.Picture">
                  <p:embed/>
                </p:oleObj>
              </mc:Choice>
              <mc:Fallback>
                <p:oleObj name="Точечный рисунок" r:id="rId5" imgW="3552440" imgH="1524073" progId="Paint.Picture">
                  <p:embed/>
                  <p:pic>
                    <p:nvPicPr>
                      <p:cNvPr id="0" name="Object 3"/>
                      <p:cNvPicPr>
                        <a:picLocks noChangeAspect="1" noChangeArrowheads="1"/>
                      </p:cNvPicPr>
                      <p:nvPr/>
                    </p:nvPicPr>
                    <p:blipFill>
                      <a:blip r:embed="rId6">
                        <a:extLst>
                          <a:ext uri="{28A0092B-C50C-407E-A947-70E740481C1C}">
                            <a14:useLocalDpi xmlns:a14="http://schemas.microsoft.com/office/drawing/2010/main" val="0"/>
                          </a:ext>
                        </a:extLst>
                      </a:blip>
                      <a:srcRect l="7246" r="5797"/>
                      <a:stretch>
                        <a:fillRect/>
                      </a:stretch>
                    </p:blipFill>
                    <p:spPr bwMode="auto">
                      <a:xfrm>
                        <a:off x="3581400" y="4602163"/>
                        <a:ext cx="4572000" cy="2255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21509" name="Text Box 4"/>
          <p:cNvSpPr txBox="1">
            <a:spLocks noChangeArrowheads="1"/>
          </p:cNvSpPr>
          <p:nvPr/>
        </p:nvSpPr>
        <p:spPr bwMode="auto">
          <a:xfrm>
            <a:off x="1871663" y="857250"/>
            <a:ext cx="457200" cy="336550"/>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spcBef>
                <a:spcPct val="50000"/>
              </a:spcBef>
            </a:pPr>
            <a:r>
              <a:rPr lang="ru-RU" altLang="ru-RU" sz="1600"/>
              <a:t>А1</a:t>
            </a:r>
          </a:p>
        </p:txBody>
      </p:sp>
      <p:sp>
        <p:nvSpPr>
          <p:cNvPr id="21510" name="Text Box 5"/>
          <p:cNvSpPr txBox="1">
            <a:spLocks noChangeArrowheads="1"/>
          </p:cNvSpPr>
          <p:nvPr/>
        </p:nvSpPr>
        <p:spPr bwMode="auto">
          <a:xfrm>
            <a:off x="2698750" y="1276350"/>
            <a:ext cx="457200" cy="336550"/>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spcBef>
                <a:spcPct val="50000"/>
              </a:spcBef>
            </a:pPr>
            <a:r>
              <a:rPr lang="ru-RU" altLang="ru-RU" sz="1600"/>
              <a:t>А2</a:t>
            </a:r>
          </a:p>
        </p:txBody>
      </p:sp>
      <p:sp>
        <p:nvSpPr>
          <p:cNvPr id="21511" name="Text Box 6"/>
          <p:cNvSpPr txBox="1">
            <a:spLocks noChangeArrowheads="1"/>
          </p:cNvSpPr>
          <p:nvPr/>
        </p:nvSpPr>
        <p:spPr bwMode="auto">
          <a:xfrm>
            <a:off x="3502025" y="1530350"/>
            <a:ext cx="457200" cy="336550"/>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spcBef>
                <a:spcPct val="50000"/>
              </a:spcBef>
            </a:pPr>
            <a:r>
              <a:rPr lang="ru-RU" altLang="ru-RU" sz="1600"/>
              <a:t>А3</a:t>
            </a:r>
          </a:p>
        </p:txBody>
      </p:sp>
      <p:sp>
        <p:nvSpPr>
          <p:cNvPr id="21512" name="Text Box 7"/>
          <p:cNvSpPr txBox="1">
            <a:spLocks noChangeArrowheads="1"/>
          </p:cNvSpPr>
          <p:nvPr/>
        </p:nvSpPr>
        <p:spPr bwMode="auto">
          <a:xfrm>
            <a:off x="4505325" y="1790700"/>
            <a:ext cx="457200" cy="336550"/>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spcBef>
                <a:spcPct val="50000"/>
              </a:spcBef>
            </a:pPr>
            <a:r>
              <a:rPr lang="ru-RU" altLang="ru-RU" sz="1600"/>
              <a:t>А4</a:t>
            </a:r>
          </a:p>
        </p:txBody>
      </p:sp>
      <p:sp>
        <p:nvSpPr>
          <p:cNvPr id="21513" name="Text Box 8"/>
          <p:cNvSpPr txBox="1">
            <a:spLocks noChangeArrowheads="1"/>
          </p:cNvSpPr>
          <p:nvPr/>
        </p:nvSpPr>
        <p:spPr bwMode="auto">
          <a:xfrm>
            <a:off x="152400" y="5410200"/>
            <a:ext cx="3657600" cy="7794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spcBef>
                <a:spcPct val="50000"/>
              </a:spcBef>
            </a:pPr>
            <a:r>
              <a:rPr lang="ru-RU" altLang="ru-RU" sz="1800" i="1">
                <a:solidFill>
                  <a:schemeClr val="bg1"/>
                </a:solidFill>
              </a:rPr>
              <a:t>Рис. 8. </a:t>
            </a:r>
            <a:r>
              <a:rPr lang="en-US" altLang="ru-RU" sz="1800" i="1">
                <a:solidFill>
                  <a:schemeClr val="bg1"/>
                </a:solidFill>
              </a:rPr>
              <a:t>Структура SADT-модели. </a:t>
            </a:r>
          </a:p>
          <a:p>
            <a:pPr>
              <a:spcBef>
                <a:spcPct val="50000"/>
              </a:spcBef>
            </a:pPr>
            <a:r>
              <a:rPr lang="en-US" altLang="ru-RU" sz="1800" i="1">
                <a:solidFill>
                  <a:schemeClr val="bg1"/>
                </a:solidFill>
              </a:rPr>
              <a:t>Декомпозиция диаграмм</a:t>
            </a:r>
            <a:endParaRPr lang="ru-RU" altLang="ru-RU" sz="1800" i="1">
              <a:solidFill>
                <a:schemeClr val="bg1"/>
              </a:solidFill>
            </a:endParaRPr>
          </a:p>
        </p:txBody>
      </p:sp>
      <p:sp>
        <p:nvSpPr>
          <p:cNvPr id="21514" name="Text Box 9"/>
          <p:cNvSpPr txBox="1">
            <a:spLocks noChangeArrowheads="1"/>
          </p:cNvSpPr>
          <p:nvPr/>
        </p:nvSpPr>
        <p:spPr bwMode="auto">
          <a:xfrm>
            <a:off x="1181100" y="1803400"/>
            <a:ext cx="685800" cy="396875"/>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spcBef>
                <a:spcPct val="50000"/>
              </a:spcBef>
            </a:pPr>
            <a:r>
              <a:rPr lang="ru-RU" altLang="ru-RU" sz="2000"/>
              <a:t>A1</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Номер слайда 5"/>
          <p:cNvSpPr>
            <a:spLocks noGrp="1"/>
          </p:cNvSpPr>
          <p:nvPr>
            <p:ph type="sldNum" sz="quarter" idx="12"/>
          </p:nvPr>
        </p:nvSpPr>
        <p:spPr>
          <a:noFill/>
        </p:spPr>
        <p:txBody>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fld id="{16E3F645-7329-4A6B-9E52-2AEEA4D9C5E6}" type="slidenum">
              <a:rPr lang="ru-RU" altLang="ru-RU" sz="1400"/>
              <a:pPr/>
              <a:t>21</a:t>
            </a:fld>
            <a:endParaRPr lang="ru-RU" altLang="ru-RU" sz="1400"/>
          </a:p>
        </p:txBody>
      </p:sp>
      <p:grpSp>
        <p:nvGrpSpPr>
          <p:cNvPr id="58371" name="Group 3"/>
          <p:cNvGrpSpPr>
            <a:grpSpLocks/>
          </p:cNvGrpSpPr>
          <p:nvPr/>
        </p:nvGrpSpPr>
        <p:grpSpPr bwMode="auto">
          <a:xfrm>
            <a:off x="98425" y="692150"/>
            <a:ext cx="9369425" cy="6121400"/>
            <a:chOff x="22" y="436"/>
            <a:chExt cx="5902" cy="3856"/>
          </a:xfrm>
        </p:grpSpPr>
        <p:sp>
          <p:nvSpPr>
            <p:cNvPr id="22539" name="Rectangle 4"/>
            <p:cNvSpPr>
              <a:spLocks noChangeArrowheads="1"/>
            </p:cNvSpPr>
            <p:nvPr/>
          </p:nvSpPr>
          <p:spPr bwMode="auto">
            <a:xfrm>
              <a:off x="1512" y="2341"/>
              <a:ext cx="552" cy="2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hlink"/>
                  </a:solidFill>
                  <a:miter lim="800000"/>
                  <a:headEnd/>
                  <a:tailEnd/>
                </a14:hiddenLine>
              </a:ext>
            </a:extLst>
          </p:spPr>
          <p:txBody>
            <a:bodyPr wrap="none" lIns="0" tIns="0" rIns="0" bIns="0">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r>
                <a:rPr lang="ru-RU" altLang="ru-RU" sz="1200">
                  <a:solidFill>
                    <a:schemeClr val="hlink"/>
                  </a:solidFill>
                </a:rPr>
                <a:t>Информация </a:t>
              </a:r>
            </a:p>
            <a:p>
              <a:pPr eaLnBrk="1" hangingPunct="1"/>
              <a:r>
                <a:rPr lang="ru-RU" altLang="ru-RU" sz="1200">
                  <a:solidFill>
                    <a:schemeClr val="hlink"/>
                  </a:solidFill>
                </a:rPr>
                <a:t>о гражданах</a:t>
              </a:r>
            </a:p>
          </p:txBody>
        </p:sp>
        <p:grpSp>
          <p:nvGrpSpPr>
            <p:cNvPr id="22540" name="Group 5"/>
            <p:cNvGrpSpPr>
              <a:grpSpLocks/>
            </p:cNvGrpSpPr>
            <p:nvPr/>
          </p:nvGrpSpPr>
          <p:grpSpPr bwMode="auto">
            <a:xfrm>
              <a:off x="5284" y="3406"/>
              <a:ext cx="640" cy="523"/>
              <a:chOff x="5284" y="3406"/>
              <a:chExt cx="640" cy="523"/>
            </a:xfrm>
          </p:grpSpPr>
          <p:grpSp>
            <p:nvGrpSpPr>
              <p:cNvPr id="22696" name="Group 6"/>
              <p:cNvGrpSpPr>
                <a:grpSpLocks/>
              </p:cNvGrpSpPr>
              <p:nvPr/>
            </p:nvGrpSpPr>
            <p:grpSpPr bwMode="auto">
              <a:xfrm>
                <a:off x="5330" y="3535"/>
                <a:ext cx="291" cy="303"/>
                <a:chOff x="5064" y="3077"/>
                <a:chExt cx="291" cy="303"/>
              </a:xfrm>
            </p:grpSpPr>
            <p:sp>
              <p:nvSpPr>
                <p:cNvPr id="22700" name="Line 7"/>
                <p:cNvSpPr>
                  <a:spLocks noChangeShapeType="1"/>
                </p:cNvSpPr>
                <p:nvPr/>
              </p:nvSpPr>
              <p:spPr bwMode="auto">
                <a:xfrm>
                  <a:off x="5064" y="3094"/>
                  <a:ext cx="242" cy="1"/>
                </a:xfrm>
                <a:prstGeom prst="line">
                  <a:avLst/>
                </a:prstGeom>
                <a:noFill/>
                <a:ln w="6350">
                  <a:solidFill>
                    <a:schemeClr val="hlink"/>
                  </a:solidFill>
                  <a:round/>
                  <a:headEnd/>
                  <a:tailEnd/>
                </a:ln>
                <a:extLst>
                  <a:ext uri="{909E8E84-426E-40DD-AFC4-6F175D3DCCD1}">
                    <a14:hiddenFill xmlns:a14="http://schemas.microsoft.com/office/drawing/2010/main">
                      <a:noFill/>
                    </a14:hiddenFill>
                  </a:ext>
                </a:extLst>
              </p:spPr>
              <p:txBody>
                <a:bodyPr/>
                <a:lstStyle/>
                <a:p>
                  <a:endParaRPr lang="ru-RU"/>
                </a:p>
              </p:txBody>
            </p:sp>
            <p:sp>
              <p:nvSpPr>
                <p:cNvPr id="22701" name="Freeform 8"/>
                <p:cNvSpPr>
                  <a:spLocks/>
                </p:cNvSpPr>
                <p:nvPr/>
              </p:nvSpPr>
              <p:spPr bwMode="auto">
                <a:xfrm>
                  <a:off x="5306" y="3077"/>
                  <a:ext cx="49" cy="35"/>
                </a:xfrm>
                <a:custGeom>
                  <a:avLst/>
                  <a:gdLst>
                    <a:gd name="T0" fmla="*/ 49 w 42"/>
                    <a:gd name="T1" fmla="*/ 18 h 30"/>
                    <a:gd name="T2" fmla="*/ 0 w 42"/>
                    <a:gd name="T3" fmla="*/ 0 h 30"/>
                    <a:gd name="T4" fmla="*/ 0 w 42"/>
                    <a:gd name="T5" fmla="*/ 35 h 30"/>
                    <a:gd name="T6" fmla="*/ 49 w 42"/>
                    <a:gd name="T7" fmla="*/ 18 h 3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42" h="30">
                      <a:moveTo>
                        <a:pt x="42" y="15"/>
                      </a:moveTo>
                      <a:lnTo>
                        <a:pt x="0" y="0"/>
                      </a:lnTo>
                      <a:lnTo>
                        <a:pt x="0" y="30"/>
                      </a:lnTo>
                      <a:lnTo>
                        <a:pt x="42" y="15"/>
                      </a:lnTo>
                      <a:close/>
                    </a:path>
                  </a:pathLst>
                </a:custGeom>
                <a:solidFill>
                  <a:schemeClr val="hlink"/>
                </a:solidFill>
                <a:ln w="6350">
                  <a:solidFill>
                    <a:schemeClr val="hlink"/>
                  </a:solidFill>
                  <a:prstDash val="solid"/>
                  <a:round/>
                  <a:headEnd/>
                  <a:tailEnd/>
                </a:ln>
              </p:spPr>
              <p:txBody>
                <a:bodyPr/>
                <a:lstStyle/>
                <a:p>
                  <a:endParaRPr lang="ru-RU"/>
                </a:p>
              </p:txBody>
            </p:sp>
            <p:sp>
              <p:nvSpPr>
                <p:cNvPr id="22702" name="Line 9"/>
                <p:cNvSpPr>
                  <a:spLocks noChangeShapeType="1"/>
                </p:cNvSpPr>
                <p:nvPr/>
              </p:nvSpPr>
              <p:spPr bwMode="auto">
                <a:xfrm>
                  <a:off x="5064" y="3251"/>
                  <a:ext cx="242" cy="1"/>
                </a:xfrm>
                <a:prstGeom prst="line">
                  <a:avLst/>
                </a:prstGeom>
                <a:noFill/>
                <a:ln w="6350">
                  <a:solidFill>
                    <a:schemeClr val="hlink"/>
                  </a:solidFill>
                  <a:round/>
                  <a:headEnd/>
                  <a:tailEnd/>
                </a:ln>
                <a:extLst>
                  <a:ext uri="{909E8E84-426E-40DD-AFC4-6F175D3DCCD1}">
                    <a14:hiddenFill xmlns:a14="http://schemas.microsoft.com/office/drawing/2010/main">
                      <a:noFill/>
                    </a14:hiddenFill>
                  </a:ext>
                </a:extLst>
              </p:spPr>
              <p:txBody>
                <a:bodyPr/>
                <a:lstStyle/>
                <a:p>
                  <a:endParaRPr lang="ru-RU"/>
                </a:p>
              </p:txBody>
            </p:sp>
            <p:sp>
              <p:nvSpPr>
                <p:cNvPr id="22703" name="Freeform 10"/>
                <p:cNvSpPr>
                  <a:spLocks/>
                </p:cNvSpPr>
                <p:nvPr/>
              </p:nvSpPr>
              <p:spPr bwMode="auto">
                <a:xfrm>
                  <a:off x="5306" y="3233"/>
                  <a:ext cx="49" cy="36"/>
                </a:xfrm>
                <a:custGeom>
                  <a:avLst/>
                  <a:gdLst>
                    <a:gd name="T0" fmla="*/ 49 w 42"/>
                    <a:gd name="T1" fmla="*/ 17 h 31"/>
                    <a:gd name="T2" fmla="*/ 0 w 42"/>
                    <a:gd name="T3" fmla="*/ 0 h 31"/>
                    <a:gd name="T4" fmla="*/ 0 w 42"/>
                    <a:gd name="T5" fmla="*/ 36 h 31"/>
                    <a:gd name="T6" fmla="*/ 49 w 42"/>
                    <a:gd name="T7" fmla="*/ 17 h 3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42" h="31">
                      <a:moveTo>
                        <a:pt x="42" y="15"/>
                      </a:moveTo>
                      <a:lnTo>
                        <a:pt x="0" y="0"/>
                      </a:lnTo>
                      <a:lnTo>
                        <a:pt x="0" y="31"/>
                      </a:lnTo>
                      <a:lnTo>
                        <a:pt x="42" y="15"/>
                      </a:lnTo>
                      <a:close/>
                    </a:path>
                  </a:pathLst>
                </a:custGeom>
                <a:solidFill>
                  <a:schemeClr val="hlink"/>
                </a:solidFill>
                <a:ln w="6350">
                  <a:solidFill>
                    <a:schemeClr val="hlink"/>
                  </a:solidFill>
                  <a:prstDash val="solid"/>
                  <a:round/>
                  <a:headEnd/>
                  <a:tailEnd/>
                </a:ln>
              </p:spPr>
              <p:txBody>
                <a:bodyPr/>
                <a:lstStyle/>
                <a:p>
                  <a:endParaRPr lang="ru-RU"/>
                </a:p>
              </p:txBody>
            </p:sp>
            <p:sp>
              <p:nvSpPr>
                <p:cNvPr id="22704" name="Line 11"/>
                <p:cNvSpPr>
                  <a:spLocks noChangeShapeType="1"/>
                </p:cNvSpPr>
                <p:nvPr/>
              </p:nvSpPr>
              <p:spPr bwMode="auto">
                <a:xfrm>
                  <a:off x="5064" y="3363"/>
                  <a:ext cx="242" cy="1"/>
                </a:xfrm>
                <a:prstGeom prst="line">
                  <a:avLst/>
                </a:prstGeom>
                <a:noFill/>
                <a:ln w="6350">
                  <a:solidFill>
                    <a:schemeClr val="hlink"/>
                  </a:solidFill>
                  <a:round/>
                  <a:headEnd/>
                  <a:tailEnd/>
                </a:ln>
                <a:extLst>
                  <a:ext uri="{909E8E84-426E-40DD-AFC4-6F175D3DCCD1}">
                    <a14:hiddenFill xmlns:a14="http://schemas.microsoft.com/office/drawing/2010/main">
                      <a:noFill/>
                    </a14:hiddenFill>
                  </a:ext>
                </a:extLst>
              </p:spPr>
              <p:txBody>
                <a:bodyPr/>
                <a:lstStyle/>
                <a:p>
                  <a:endParaRPr lang="ru-RU"/>
                </a:p>
              </p:txBody>
            </p:sp>
            <p:sp>
              <p:nvSpPr>
                <p:cNvPr id="22705" name="Freeform 12"/>
                <p:cNvSpPr>
                  <a:spLocks/>
                </p:cNvSpPr>
                <p:nvPr/>
              </p:nvSpPr>
              <p:spPr bwMode="auto">
                <a:xfrm>
                  <a:off x="5306" y="3344"/>
                  <a:ext cx="49" cy="36"/>
                </a:xfrm>
                <a:custGeom>
                  <a:avLst/>
                  <a:gdLst>
                    <a:gd name="T0" fmla="*/ 49 w 42"/>
                    <a:gd name="T1" fmla="*/ 19 h 31"/>
                    <a:gd name="T2" fmla="*/ 0 w 42"/>
                    <a:gd name="T3" fmla="*/ 0 h 31"/>
                    <a:gd name="T4" fmla="*/ 0 w 42"/>
                    <a:gd name="T5" fmla="*/ 36 h 31"/>
                    <a:gd name="T6" fmla="*/ 49 w 42"/>
                    <a:gd name="T7" fmla="*/ 19 h 3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42" h="31">
                      <a:moveTo>
                        <a:pt x="42" y="16"/>
                      </a:moveTo>
                      <a:lnTo>
                        <a:pt x="0" y="0"/>
                      </a:lnTo>
                      <a:lnTo>
                        <a:pt x="0" y="31"/>
                      </a:lnTo>
                      <a:lnTo>
                        <a:pt x="42" y="16"/>
                      </a:lnTo>
                      <a:close/>
                    </a:path>
                  </a:pathLst>
                </a:custGeom>
                <a:solidFill>
                  <a:schemeClr val="hlink"/>
                </a:solidFill>
                <a:ln w="6350">
                  <a:solidFill>
                    <a:schemeClr val="hlink"/>
                  </a:solidFill>
                  <a:prstDash val="solid"/>
                  <a:round/>
                  <a:headEnd/>
                  <a:tailEnd/>
                </a:ln>
              </p:spPr>
              <p:txBody>
                <a:bodyPr/>
                <a:lstStyle/>
                <a:p>
                  <a:endParaRPr lang="ru-RU"/>
                </a:p>
              </p:txBody>
            </p:sp>
          </p:grpSp>
          <p:sp>
            <p:nvSpPr>
              <p:cNvPr id="22697" name="Rectangle 13"/>
              <p:cNvSpPr>
                <a:spLocks noChangeArrowheads="1"/>
              </p:cNvSpPr>
              <p:nvPr/>
            </p:nvSpPr>
            <p:spPr bwMode="auto">
              <a:xfrm>
                <a:off x="5329" y="3406"/>
                <a:ext cx="595"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hlink"/>
                    </a:solidFill>
                    <a:miter lim="800000"/>
                    <a:headEnd/>
                    <a:tailEnd/>
                  </a14:hiddenLine>
                </a:ext>
              </a:extLst>
            </p:spPr>
            <p:txBody>
              <a:bodyPr lIns="0" tIns="0" rIns="0" bIns="0">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r>
                  <a:rPr lang="ru-RU" altLang="ru-RU" sz="1200">
                    <a:solidFill>
                      <a:schemeClr val="hlink"/>
                    </a:solidFill>
                  </a:rPr>
                  <a:t>Выплаты</a:t>
                </a:r>
              </a:p>
            </p:txBody>
          </p:sp>
          <p:sp>
            <p:nvSpPr>
              <p:cNvPr id="22698" name="Rectangle 14"/>
              <p:cNvSpPr>
                <a:spLocks noChangeArrowheads="1"/>
              </p:cNvSpPr>
              <p:nvPr/>
            </p:nvSpPr>
            <p:spPr bwMode="auto">
              <a:xfrm>
                <a:off x="5284" y="3587"/>
                <a:ext cx="595"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hlink"/>
                    </a:solidFill>
                    <a:miter lim="800000"/>
                    <a:headEnd/>
                    <a:tailEnd/>
                  </a14:hiddenLine>
                </a:ext>
              </a:extLst>
            </p:spPr>
            <p:txBody>
              <a:bodyPr lIns="0" tIns="0" rIns="0" bIns="0">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r>
                  <a:rPr lang="ru-RU" altLang="ru-RU" sz="1200">
                    <a:solidFill>
                      <a:schemeClr val="hlink"/>
                    </a:solidFill>
                  </a:rPr>
                  <a:t>Отчетность</a:t>
                </a:r>
              </a:p>
            </p:txBody>
          </p:sp>
          <p:sp>
            <p:nvSpPr>
              <p:cNvPr id="22699" name="Rectangle 15"/>
              <p:cNvSpPr>
                <a:spLocks noChangeArrowheads="1"/>
              </p:cNvSpPr>
              <p:nvPr/>
            </p:nvSpPr>
            <p:spPr bwMode="auto">
              <a:xfrm>
                <a:off x="5329" y="3699"/>
                <a:ext cx="595" cy="2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hlink"/>
                    </a:solidFill>
                    <a:miter lim="800000"/>
                    <a:headEnd/>
                    <a:tailEnd/>
                  </a14:hiddenLine>
                </a:ext>
              </a:extLst>
            </p:spPr>
            <p:txBody>
              <a:bodyPr lIns="0" tIns="0" rIns="0" bIns="0">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r>
                  <a:rPr lang="ru-RU" altLang="ru-RU" sz="1200">
                    <a:solidFill>
                      <a:schemeClr val="hlink"/>
                    </a:solidFill>
                  </a:rPr>
                  <a:t>Списки льготников</a:t>
                </a:r>
              </a:p>
            </p:txBody>
          </p:sp>
        </p:grpSp>
        <p:grpSp>
          <p:nvGrpSpPr>
            <p:cNvPr id="22541" name="Group 16"/>
            <p:cNvGrpSpPr>
              <a:grpSpLocks/>
            </p:cNvGrpSpPr>
            <p:nvPr/>
          </p:nvGrpSpPr>
          <p:grpSpPr bwMode="auto">
            <a:xfrm>
              <a:off x="22" y="436"/>
              <a:ext cx="5378" cy="3856"/>
              <a:chOff x="22" y="436"/>
              <a:chExt cx="5378" cy="3856"/>
            </a:xfrm>
          </p:grpSpPr>
          <p:grpSp>
            <p:nvGrpSpPr>
              <p:cNvPr id="22542" name="Group 17"/>
              <p:cNvGrpSpPr>
                <a:grpSpLocks/>
              </p:cNvGrpSpPr>
              <p:nvPr/>
            </p:nvGrpSpPr>
            <p:grpSpPr bwMode="auto">
              <a:xfrm>
                <a:off x="1339" y="1208"/>
                <a:ext cx="136" cy="590"/>
                <a:chOff x="1816" y="1323"/>
                <a:chExt cx="110" cy="549"/>
              </a:xfrm>
            </p:grpSpPr>
            <p:sp>
              <p:nvSpPr>
                <p:cNvPr id="22692" name="Arc 18"/>
                <p:cNvSpPr>
                  <a:spLocks/>
                </p:cNvSpPr>
                <p:nvPr/>
              </p:nvSpPr>
              <p:spPr bwMode="auto">
                <a:xfrm>
                  <a:off x="1868" y="1323"/>
                  <a:ext cx="35" cy="35"/>
                </a:xfrm>
                <a:custGeom>
                  <a:avLst/>
                  <a:gdLst>
                    <a:gd name="T0" fmla="*/ 0 w 21600"/>
                    <a:gd name="T1" fmla="*/ 0 h 21600"/>
                    <a:gd name="T2" fmla="*/ 35 w 21600"/>
                    <a:gd name="T3" fmla="*/ 35 h 21600"/>
                    <a:gd name="T4" fmla="*/ 0 w 21600"/>
                    <a:gd name="T5" fmla="*/ 35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9525">
                  <a:solidFill>
                    <a:schemeClr val="hlink"/>
                  </a:solidFill>
                  <a:round/>
                  <a:headEnd/>
                  <a:tailEnd/>
                </a:ln>
                <a:extLst>
                  <a:ext uri="{909E8E84-426E-40DD-AFC4-6F175D3DCCD1}">
                    <a14:hiddenFill xmlns:a14="http://schemas.microsoft.com/office/drawing/2010/main">
                      <a:solidFill>
                        <a:srgbClr val="FFFFFF"/>
                      </a:solidFill>
                    </a14:hiddenFill>
                  </a:ext>
                </a:extLst>
              </p:spPr>
              <p:txBody>
                <a:bodyPr/>
                <a:lstStyle/>
                <a:p>
                  <a:endParaRPr lang="ru-RU"/>
                </a:p>
              </p:txBody>
            </p:sp>
            <p:sp>
              <p:nvSpPr>
                <p:cNvPr id="22693" name="Line 19"/>
                <p:cNvSpPr>
                  <a:spLocks noChangeShapeType="1"/>
                </p:cNvSpPr>
                <p:nvPr/>
              </p:nvSpPr>
              <p:spPr bwMode="auto">
                <a:xfrm>
                  <a:off x="1816" y="1323"/>
                  <a:ext cx="52" cy="1"/>
                </a:xfrm>
                <a:prstGeom prst="line">
                  <a:avLst/>
                </a:prstGeom>
                <a:noFill/>
                <a:ln w="9525">
                  <a:solidFill>
                    <a:schemeClr val="hlink"/>
                  </a:solidFill>
                  <a:round/>
                  <a:headEnd/>
                  <a:tailEnd/>
                </a:ln>
                <a:extLst>
                  <a:ext uri="{909E8E84-426E-40DD-AFC4-6F175D3DCCD1}">
                    <a14:hiddenFill xmlns:a14="http://schemas.microsoft.com/office/drawing/2010/main">
                      <a:noFill/>
                    </a14:hiddenFill>
                  </a:ext>
                </a:extLst>
              </p:spPr>
              <p:txBody>
                <a:bodyPr/>
                <a:lstStyle/>
                <a:p>
                  <a:endParaRPr lang="ru-RU"/>
                </a:p>
              </p:txBody>
            </p:sp>
            <p:sp>
              <p:nvSpPr>
                <p:cNvPr id="22694" name="Line 20"/>
                <p:cNvSpPr>
                  <a:spLocks noChangeShapeType="1"/>
                </p:cNvSpPr>
                <p:nvPr/>
              </p:nvSpPr>
              <p:spPr bwMode="auto">
                <a:xfrm>
                  <a:off x="1903" y="1358"/>
                  <a:ext cx="1" cy="451"/>
                </a:xfrm>
                <a:prstGeom prst="line">
                  <a:avLst/>
                </a:prstGeom>
                <a:noFill/>
                <a:ln w="9525">
                  <a:solidFill>
                    <a:schemeClr val="hlink"/>
                  </a:solidFill>
                  <a:round/>
                  <a:headEnd/>
                  <a:tailEnd/>
                </a:ln>
                <a:extLst>
                  <a:ext uri="{909E8E84-426E-40DD-AFC4-6F175D3DCCD1}">
                    <a14:hiddenFill xmlns:a14="http://schemas.microsoft.com/office/drawing/2010/main">
                      <a:noFill/>
                    </a14:hiddenFill>
                  </a:ext>
                </a:extLst>
              </p:spPr>
              <p:txBody>
                <a:bodyPr/>
                <a:lstStyle/>
                <a:p>
                  <a:endParaRPr lang="ru-RU"/>
                </a:p>
              </p:txBody>
            </p:sp>
            <p:sp>
              <p:nvSpPr>
                <p:cNvPr id="22695" name="Freeform 21"/>
                <p:cNvSpPr>
                  <a:spLocks/>
                </p:cNvSpPr>
                <p:nvPr/>
              </p:nvSpPr>
              <p:spPr bwMode="auto">
                <a:xfrm>
                  <a:off x="1880" y="1809"/>
                  <a:ext cx="46" cy="63"/>
                </a:xfrm>
                <a:custGeom>
                  <a:avLst/>
                  <a:gdLst>
                    <a:gd name="T0" fmla="*/ 23 w 46"/>
                    <a:gd name="T1" fmla="*/ 63 h 63"/>
                    <a:gd name="T2" fmla="*/ 0 w 46"/>
                    <a:gd name="T3" fmla="*/ 0 h 63"/>
                    <a:gd name="T4" fmla="*/ 46 w 46"/>
                    <a:gd name="T5" fmla="*/ 0 h 63"/>
                    <a:gd name="T6" fmla="*/ 23 w 46"/>
                    <a:gd name="T7" fmla="*/ 63 h 63"/>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46" h="63">
                      <a:moveTo>
                        <a:pt x="23" y="63"/>
                      </a:moveTo>
                      <a:lnTo>
                        <a:pt x="0" y="0"/>
                      </a:lnTo>
                      <a:lnTo>
                        <a:pt x="46" y="0"/>
                      </a:lnTo>
                      <a:lnTo>
                        <a:pt x="23" y="63"/>
                      </a:lnTo>
                      <a:close/>
                    </a:path>
                  </a:pathLst>
                </a:custGeom>
                <a:solidFill>
                  <a:schemeClr val="hlink"/>
                </a:solidFill>
                <a:ln w="9525">
                  <a:solidFill>
                    <a:schemeClr val="hlink"/>
                  </a:solidFill>
                  <a:prstDash val="solid"/>
                  <a:round/>
                  <a:headEnd/>
                  <a:tailEnd/>
                </a:ln>
              </p:spPr>
              <p:txBody>
                <a:bodyPr/>
                <a:lstStyle/>
                <a:p>
                  <a:endParaRPr lang="ru-RU"/>
                </a:p>
              </p:txBody>
            </p:sp>
          </p:grpSp>
          <p:grpSp>
            <p:nvGrpSpPr>
              <p:cNvPr id="22543" name="Group 22"/>
              <p:cNvGrpSpPr>
                <a:grpSpLocks/>
              </p:cNvGrpSpPr>
              <p:nvPr/>
            </p:nvGrpSpPr>
            <p:grpSpPr bwMode="auto">
              <a:xfrm>
                <a:off x="22" y="436"/>
                <a:ext cx="5378" cy="3856"/>
                <a:chOff x="22" y="436"/>
                <a:chExt cx="5378" cy="3856"/>
              </a:xfrm>
            </p:grpSpPr>
            <p:grpSp>
              <p:nvGrpSpPr>
                <p:cNvPr id="22544" name="Group 23"/>
                <p:cNvGrpSpPr>
                  <a:grpSpLocks/>
                </p:cNvGrpSpPr>
                <p:nvPr/>
              </p:nvGrpSpPr>
              <p:grpSpPr bwMode="auto">
                <a:xfrm>
                  <a:off x="1882" y="2160"/>
                  <a:ext cx="2540" cy="1406"/>
                  <a:chOff x="1882" y="2160"/>
                  <a:chExt cx="2540" cy="1406"/>
                </a:xfrm>
              </p:grpSpPr>
              <p:grpSp>
                <p:nvGrpSpPr>
                  <p:cNvPr id="22670" name="Group 24"/>
                  <p:cNvGrpSpPr>
                    <a:grpSpLocks/>
                  </p:cNvGrpSpPr>
                  <p:nvPr/>
                </p:nvGrpSpPr>
                <p:grpSpPr bwMode="auto">
                  <a:xfrm>
                    <a:off x="1882" y="2160"/>
                    <a:ext cx="2540" cy="1406"/>
                    <a:chOff x="1837" y="2024"/>
                    <a:chExt cx="2540" cy="1406"/>
                  </a:xfrm>
                </p:grpSpPr>
                <p:sp>
                  <p:nvSpPr>
                    <p:cNvPr id="22679" name="Line 25"/>
                    <p:cNvSpPr>
                      <a:spLocks noChangeShapeType="1"/>
                    </p:cNvSpPr>
                    <p:nvPr/>
                  </p:nvSpPr>
                  <p:spPr bwMode="auto">
                    <a:xfrm>
                      <a:off x="2064" y="2523"/>
                      <a:ext cx="59" cy="2"/>
                    </a:xfrm>
                    <a:prstGeom prst="line">
                      <a:avLst/>
                    </a:prstGeom>
                    <a:noFill/>
                    <a:ln w="9525">
                      <a:solidFill>
                        <a:schemeClr val="hlink"/>
                      </a:solidFill>
                      <a:round/>
                      <a:headEnd/>
                      <a:tailEnd/>
                    </a:ln>
                    <a:extLst>
                      <a:ext uri="{909E8E84-426E-40DD-AFC4-6F175D3DCCD1}">
                        <a14:hiddenFill xmlns:a14="http://schemas.microsoft.com/office/drawing/2010/main">
                          <a:noFill/>
                        </a14:hiddenFill>
                      </a:ext>
                    </a:extLst>
                  </p:spPr>
                  <p:txBody>
                    <a:bodyPr/>
                    <a:lstStyle/>
                    <a:p>
                      <a:endParaRPr lang="ru-RU"/>
                    </a:p>
                  </p:txBody>
                </p:sp>
                <p:grpSp>
                  <p:nvGrpSpPr>
                    <p:cNvPr id="22680" name="Group 26"/>
                    <p:cNvGrpSpPr>
                      <a:grpSpLocks/>
                    </p:cNvGrpSpPr>
                    <p:nvPr/>
                  </p:nvGrpSpPr>
                  <p:grpSpPr bwMode="auto">
                    <a:xfrm>
                      <a:off x="1837" y="2024"/>
                      <a:ext cx="2540" cy="1406"/>
                      <a:chOff x="1927" y="1933"/>
                      <a:chExt cx="2541" cy="1225"/>
                    </a:xfrm>
                  </p:grpSpPr>
                  <p:sp>
                    <p:nvSpPr>
                      <p:cNvPr id="22681" name="Arc 27"/>
                      <p:cNvSpPr>
                        <a:spLocks/>
                      </p:cNvSpPr>
                      <p:nvPr/>
                    </p:nvSpPr>
                    <p:spPr bwMode="auto">
                      <a:xfrm>
                        <a:off x="2083" y="1933"/>
                        <a:ext cx="33" cy="62"/>
                      </a:xfrm>
                      <a:custGeom>
                        <a:avLst/>
                        <a:gdLst>
                          <a:gd name="T0" fmla="*/ 0 w 21600"/>
                          <a:gd name="T1" fmla="*/ 0 h 21600"/>
                          <a:gd name="T2" fmla="*/ 33 w 21600"/>
                          <a:gd name="T3" fmla="*/ 62 h 21600"/>
                          <a:gd name="T4" fmla="*/ 0 w 21600"/>
                          <a:gd name="T5" fmla="*/ 62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solidFill>
                        <a:schemeClr val="hlink"/>
                      </a:solidFill>
                      <a:ln w="9525">
                        <a:solidFill>
                          <a:schemeClr val="hlink"/>
                        </a:solidFill>
                        <a:round/>
                        <a:headEnd/>
                        <a:tailEnd/>
                      </a:ln>
                    </p:spPr>
                    <p:txBody>
                      <a:bodyPr/>
                      <a:lstStyle/>
                      <a:p>
                        <a:endParaRPr lang="ru-RU"/>
                      </a:p>
                    </p:txBody>
                  </p:sp>
                  <p:sp>
                    <p:nvSpPr>
                      <p:cNvPr id="22682" name="Line 28"/>
                      <p:cNvSpPr>
                        <a:spLocks noChangeShapeType="1"/>
                      </p:cNvSpPr>
                      <p:nvPr/>
                    </p:nvSpPr>
                    <p:spPr bwMode="auto">
                      <a:xfrm>
                        <a:off x="1927" y="1933"/>
                        <a:ext cx="196" cy="2"/>
                      </a:xfrm>
                      <a:prstGeom prst="line">
                        <a:avLst/>
                      </a:prstGeom>
                      <a:noFill/>
                      <a:ln w="9525">
                        <a:solidFill>
                          <a:schemeClr val="hlink"/>
                        </a:solidFill>
                        <a:round/>
                        <a:headEnd/>
                        <a:tailEnd/>
                      </a:ln>
                      <a:extLst>
                        <a:ext uri="{909E8E84-426E-40DD-AFC4-6F175D3DCCD1}">
                          <a14:hiddenFill xmlns:a14="http://schemas.microsoft.com/office/drawing/2010/main">
                            <a:noFill/>
                          </a14:hiddenFill>
                        </a:ext>
                      </a:extLst>
                    </p:spPr>
                    <p:txBody>
                      <a:bodyPr/>
                      <a:lstStyle/>
                      <a:p>
                        <a:endParaRPr lang="ru-RU"/>
                      </a:p>
                    </p:txBody>
                  </p:sp>
                  <p:sp>
                    <p:nvSpPr>
                      <p:cNvPr id="22683" name="Line 29"/>
                      <p:cNvSpPr>
                        <a:spLocks noChangeShapeType="1"/>
                      </p:cNvSpPr>
                      <p:nvPr/>
                    </p:nvSpPr>
                    <p:spPr bwMode="auto">
                      <a:xfrm>
                        <a:off x="2123" y="1933"/>
                        <a:ext cx="2220" cy="2"/>
                      </a:xfrm>
                      <a:prstGeom prst="line">
                        <a:avLst/>
                      </a:prstGeom>
                      <a:noFill/>
                      <a:ln w="9525">
                        <a:solidFill>
                          <a:schemeClr val="hlink"/>
                        </a:solidFill>
                        <a:round/>
                        <a:headEnd/>
                        <a:tailEnd/>
                      </a:ln>
                      <a:extLst>
                        <a:ext uri="{909E8E84-426E-40DD-AFC4-6F175D3DCCD1}">
                          <a14:hiddenFill xmlns:a14="http://schemas.microsoft.com/office/drawing/2010/main">
                            <a:noFill/>
                          </a14:hiddenFill>
                        </a:ext>
                      </a:extLst>
                    </p:spPr>
                    <p:txBody>
                      <a:bodyPr/>
                      <a:lstStyle/>
                      <a:p>
                        <a:endParaRPr lang="ru-RU"/>
                      </a:p>
                    </p:txBody>
                  </p:sp>
                  <p:sp>
                    <p:nvSpPr>
                      <p:cNvPr id="22684" name="Freeform 30"/>
                      <p:cNvSpPr>
                        <a:spLocks/>
                      </p:cNvSpPr>
                      <p:nvPr/>
                    </p:nvSpPr>
                    <p:spPr bwMode="auto">
                      <a:xfrm>
                        <a:off x="2217" y="2350"/>
                        <a:ext cx="60" cy="81"/>
                      </a:xfrm>
                      <a:custGeom>
                        <a:avLst/>
                        <a:gdLst>
                          <a:gd name="T0" fmla="*/ 60 w 64"/>
                          <a:gd name="T1" fmla="*/ 41 h 46"/>
                          <a:gd name="T2" fmla="*/ 0 w 64"/>
                          <a:gd name="T3" fmla="*/ 0 h 46"/>
                          <a:gd name="T4" fmla="*/ 0 w 64"/>
                          <a:gd name="T5" fmla="*/ 81 h 46"/>
                          <a:gd name="T6" fmla="*/ 60 w 64"/>
                          <a:gd name="T7" fmla="*/ 41 h 46"/>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64" h="46">
                            <a:moveTo>
                              <a:pt x="64" y="23"/>
                            </a:moveTo>
                            <a:lnTo>
                              <a:pt x="0" y="0"/>
                            </a:lnTo>
                            <a:lnTo>
                              <a:pt x="0" y="46"/>
                            </a:lnTo>
                            <a:lnTo>
                              <a:pt x="64" y="23"/>
                            </a:lnTo>
                            <a:close/>
                          </a:path>
                        </a:pathLst>
                      </a:custGeom>
                      <a:solidFill>
                        <a:schemeClr val="hlink"/>
                      </a:solidFill>
                      <a:ln w="9525">
                        <a:solidFill>
                          <a:schemeClr val="hlink"/>
                        </a:solidFill>
                        <a:prstDash val="solid"/>
                        <a:round/>
                        <a:headEnd/>
                        <a:tailEnd/>
                      </a:ln>
                    </p:spPr>
                    <p:txBody>
                      <a:bodyPr/>
                      <a:lstStyle/>
                      <a:p>
                        <a:endParaRPr lang="ru-RU"/>
                      </a:p>
                    </p:txBody>
                  </p:sp>
                  <p:sp>
                    <p:nvSpPr>
                      <p:cNvPr id="22685" name="Arc 31"/>
                      <p:cNvSpPr>
                        <a:spLocks/>
                      </p:cNvSpPr>
                      <p:nvPr/>
                    </p:nvSpPr>
                    <p:spPr bwMode="auto">
                      <a:xfrm>
                        <a:off x="2115" y="2329"/>
                        <a:ext cx="33" cy="61"/>
                      </a:xfrm>
                      <a:custGeom>
                        <a:avLst/>
                        <a:gdLst>
                          <a:gd name="T0" fmla="*/ 33 w 21600"/>
                          <a:gd name="T1" fmla="*/ 61 h 22226"/>
                          <a:gd name="T2" fmla="*/ 0 w 21600"/>
                          <a:gd name="T3" fmla="*/ 0 h 22226"/>
                          <a:gd name="T4" fmla="*/ 33 w 21600"/>
                          <a:gd name="T5" fmla="*/ 2 h 22226"/>
                          <a:gd name="T6" fmla="*/ 0 60000 65536"/>
                          <a:gd name="T7" fmla="*/ 0 60000 65536"/>
                          <a:gd name="T8" fmla="*/ 0 60000 65536"/>
                        </a:gdLst>
                        <a:ahLst/>
                        <a:cxnLst>
                          <a:cxn ang="T6">
                            <a:pos x="T0" y="T1"/>
                          </a:cxn>
                          <a:cxn ang="T7">
                            <a:pos x="T2" y="T3"/>
                          </a:cxn>
                          <a:cxn ang="T8">
                            <a:pos x="T4" y="T5"/>
                          </a:cxn>
                        </a:cxnLst>
                        <a:rect l="0" t="0" r="r" b="b"/>
                        <a:pathLst>
                          <a:path w="21600" h="22226" fill="none" extrusionOk="0">
                            <a:moveTo>
                              <a:pt x="21600" y="22226"/>
                            </a:moveTo>
                            <a:cubicBezTo>
                              <a:pt x="9670" y="22226"/>
                              <a:pt x="0" y="12555"/>
                              <a:pt x="0" y="626"/>
                            </a:cubicBezTo>
                            <a:cubicBezTo>
                              <a:pt x="-1" y="417"/>
                              <a:pt x="3" y="208"/>
                              <a:pt x="9" y="0"/>
                            </a:cubicBezTo>
                          </a:path>
                          <a:path w="21600" h="22226" stroke="0" extrusionOk="0">
                            <a:moveTo>
                              <a:pt x="21600" y="22226"/>
                            </a:moveTo>
                            <a:cubicBezTo>
                              <a:pt x="9670" y="22226"/>
                              <a:pt x="0" y="12555"/>
                              <a:pt x="0" y="626"/>
                            </a:cubicBezTo>
                            <a:cubicBezTo>
                              <a:pt x="-1" y="417"/>
                              <a:pt x="3" y="208"/>
                              <a:pt x="9" y="0"/>
                            </a:cubicBezTo>
                            <a:lnTo>
                              <a:pt x="21600" y="626"/>
                            </a:lnTo>
                            <a:lnTo>
                              <a:pt x="21600" y="22226"/>
                            </a:lnTo>
                            <a:close/>
                          </a:path>
                        </a:pathLst>
                      </a:custGeom>
                      <a:solidFill>
                        <a:schemeClr val="hlink"/>
                      </a:solidFill>
                      <a:ln w="9525">
                        <a:solidFill>
                          <a:schemeClr val="hlink"/>
                        </a:solidFill>
                        <a:round/>
                        <a:headEnd/>
                        <a:tailEnd/>
                      </a:ln>
                    </p:spPr>
                    <p:txBody>
                      <a:bodyPr/>
                      <a:lstStyle/>
                      <a:p>
                        <a:endParaRPr lang="ru-RU"/>
                      </a:p>
                    </p:txBody>
                  </p:sp>
                  <p:sp>
                    <p:nvSpPr>
                      <p:cNvPr id="22686" name="Line 32"/>
                      <p:cNvSpPr>
                        <a:spLocks noChangeShapeType="1"/>
                      </p:cNvSpPr>
                      <p:nvPr/>
                    </p:nvSpPr>
                    <p:spPr bwMode="auto">
                      <a:xfrm>
                        <a:off x="2115" y="2017"/>
                        <a:ext cx="1" cy="312"/>
                      </a:xfrm>
                      <a:prstGeom prst="line">
                        <a:avLst/>
                      </a:prstGeom>
                      <a:noFill/>
                      <a:ln w="9525">
                        <a:solidFill>
                          <a:schemeClr val="hlink"/>
                        </a:solidFill>
                        <a:round/>
                        <a:headEnd/>
                        <a:tailEnd/>
                      </a:ln>
                      <a:extLst>
                        <a:ext uri="{909E8E84-426E-40DD-AFC4-6F175D3DCCD1}">
                          <a14:hiddenFill xmlns:a14="http://schemas.microsoft.com/office/drawing/2010/main">
                            <a:noFill/>
                          </a14:hiddenFill>
                        </a:ext>
                      </a:extLst>
                    </p:spPr>
                    <p:txBody>
                      <a:bodyPr/>
                      <a:lstStyle/>
                      <a:p>
                        <a:endParaRPr lang="ru-RU"/>
                      </a:p>
                    </p:txBody>
                  </p:sp>
                  <p:grpSp>
                    <p:nvGrpSpPr>
                      <p:cNvPr id="22687" name="Group 33"/>
                      <p:cNvGrpSpPr>
                        <a:grpSpLocks/>
                      </p:cNvGrpSpPr>
                      <p:nvPr/>
                    </p:nvGrpSpPr>
                    <p:grpSpPr bwMode="auto">
                      <a:xfrm>
                        <a:off x="4377" y="1933"/>
                        <a:ext cx="91" cy="1225"/>
                        <a:chOff x="4343" y="1933"/>
                        <a:chExt cx="125" cy="1679"/>
                      </a:xfrm>
                    </p:grpSpPr>
                    <p:sp>
                      <p:nvSpPr>
                        <p:cNvPr id="22688" name="Arc 34"/>
                        <p:cNvSpPr>
                          <a:spLocks/>
                        </p:cNvSpPr>
                        <p:nvPr/>
                      </p:nvSpPr>
                      <p:spPr bwMode="auto">
                        <a:xfrm>
                          <a:off x="4343" y="1933"/>
                          <a:ext cx="32" cy="62"/>
                        </a:xfrm>
                        <a:custGeom>
                          <a:avLst/>
                          <a:gdLst>
                            <a:gd name="T0" fmla="*/ 0 w 21600"/>
                            <a:gd name="T1" fmla="*/ 0 h 21600"/>
                            <a:gd name="T2" fmla="*/ 32 w 21600"/>
                            <a:gd name="T3" fmla="*/ 62 h 21600"/>
                            <a:gd name="T4" fmla="*/ 0 w 21600"/>
                            <a:gd name="T5" fmla="*/ 62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solidFill>
                          <a:schemeClr val="hlink"/>
                        </a:solidFill>
                        <a:ln w="9525">
                          <a:solidFill>
                            <a:schemeClr val="hlink"/>
                          </a:solidFill>
                          <a:round/>
                          <a:headEnd/>
                          <a:tailEnd/>
                        </a:ln>
                      </p:spPr>
                      <p:txBody>
                        <a:bodyPr/>
                        <a:lstStyle/>
                        <a:p>
                          <a:endParaRPr lang="ru-RU"/>
                        </a:p>
                      </p:txBody>
                    </p:sp>
                    <p:sp>
                      <p:nvSpPr>
                        <p:cNvPr id="22689" name="Arc 35"/>
                        <p:cNvSpPr>
                          <a:spLocks/>
                        </p:cNvSpPr>
                        <p:nvPr/>
                      </p:nvSpPr>
                      <p:spPr bwMode="auto">
                        <a:xfrm>
                          <a:off x="4375" y="3549"/>
                          <a:ext cx="33" cy="62"/>
                        </a:xfrm>
                        <a:custGeom>
                          <a:avLst/>
                          <a:gdLst>
                            <a:gd name="T0" fmla="*/ 32 w 21600"/>
                            <a:gd name="T1" fmla="*/ 62 h 21591"/>
                            <a:gd name="T2" fmla="*/ 0 w 21600"/>
                            <a:gd name="T3" fmla="*/ 0 h 21591"/>
                            <a:gd name="T4" fmla="*/ 33 w 21600"/>
                            <a:gd name="T5" fmla="*/ 0 h 21591"/>
                            <a:gd name="T6" fmla="*/ 0 60000 65536"/>
                            <a:gd name="T7" fmla="*/ 0 60000 65536"/>
                            <a:gd name="T8" fmla="*/ 0 60000 65536"/>
                          </a:gdLst>
                          <a:ahLst/>
                          <a:cxnLst>
                            <a:cxn ang="T6">
                              <a:pos x="T0" y="T1"/>
                            </a:cxn>
                            <a:cxn ang="T7">
                              <a:pos x="T2" y="T3"/>
                            </a:cxn>
                            <a:cxn ang="T8">
                              <a:pos x="T4" y="T5"/>
                            </a:cxn>
                          </a:cxnLst>
                          <a:rect l="0" t="0" r="r" b="b"/>
                          <a:pathLst>
                            <a:path w="21600" h="21591" fill="none" extrusionOk="0">
                              <a:moveTo>
                                <a:pt x="20974" y="21590"/>
                              </a:moveTo>
                              <a:cubicBezTo>
                                <a:pt x="9293" y="21252"/>
                                <a:pt x="0" y="11685"/>
                                <a:pt x="0" y="0"/>
                              </a:cubicBezTo>
                            </a:path>
                            <a:path w="21600" h="21591" stroke="0" extrusionOk="0">
                              <a:moveTo>
                                <a:pt x="20974" y="21590"/>
                              </a:moveTo>
                              <a:cubicBezTo>
                                <a:pt x="9293" y="21252"/>
                                <a:pt x="0" y="11685"/>
                                <a:pt x="0" y="0"/>
                              </a:cubicBezTo>
                              <a:lnTo>
                                <a:pt x="21600" y="0"/>
                              </a:lnTo>
                              <a:lnTo>
                                <a:pt x="20974" y="21590"/>
                              </a:lnTo>
                              <a:close/>
                            </a:path>
                          </a:pathLst>
                        </a:custGeom>
                        <a:solidFill>
                          <a:schemeClr val="hlink"/>
                        </a:solidFill>
                        <a:ln w="9525">
                          <a:solidFill>
                            <a:schemeClr val="hlink"/>
                          </a:solidFill>
                          <a:round/>
                          <a:headEnd/>
                          <a:tailEnd/>
                        </a:ln>
                      </p:spPr>
                      <p:txBody>
                        <a:bodyPr/>
                        <a:lstStyle/>
                        <a:p>
                          <a:endParaRPr lang="ru-RU"/>
                        </a:p>
                      </p:txBody>
                    </p:sp>
                    <p:sp>
                      <p:nvSpPr>
                        <p:cNvPr id="22690" name="Line 36"/>
                        <p:cNvSpPr>
                          <a:spLocks noChangeShapeType="1"/>
                        </p:cNvSpPr>
                        <p:nvPr/>
                      </p:nvSpPr>
                      <p:spPr bwMode="auto">
                        <a:xfrm>
                          <a:off x="4375" y="1995"/>
                          <a:ext cx="1" cy="1554"/>
                        </a:xfrm>
                        <a:prstGeom prst="line">
                          <a:avLst/>
                        </a:prstGeom>
                        <a:noFill/>
                        <a:ln w="9525">
                          <a:solidFill>
                            <a:schemeClr val="hlink"/>
                          </a:solidFill>
                          <a:round/>
                          <a:headEnd/>
                          <a:tailEnd/>
                        </a:ln>
                        <a:extLst>
                          <a:ext uri="{909E8E84-426E-40DD-AFC4-6F175D3DCCD1}">
                            <a14:hiddenFill xmlns:a14="http://schemas.microsoft.com/office/drawing/2010/main">
                              <a:noFill/>
                            </a14:hiddenFill>
                          </a:ext>
                        </a:extLst>
                      </p:spPr>
                      <p:txBody>
                        <a:bodyPr/>
                        <a:lstStyle/>
                        <a:p>
                          <a:endParaRPr lang="ru-RU"/>
                        </a:p>
                      </p:txBody>
                    </p:sp>
                    <p:sp>
                      <p:nvSpPr>
                        <p:cNvPr id="22691" name="Freeform 37"/>
                        <p:cNvSpPr>
                          <a:spLocks/>
                        </p:cNvSpPr>
                        <p:nvPr/>
                      </p:nvSpPr>
                      <p:spPr bwMode="auto">
                        <a:xfrm>
                          <a:off x="4409" y="3552"/>
                          <a:ext cx="59" cy="60"/>
                        </a:xfrm>
                        <a:custGeom>
                          <a:avLst/>
                          <a:gdLst>
                            <a:gd name="T0" fmla="*/ 59 w 63"/>
                            <a:gd name="T1" fmla="*/ 31 h 47"/>
                            <a:gd name="T2" fmla="*/ 0 w 63"/>
                            <a:gd name="T3" fmla="*/ 0 h 47"/>
                            <a:gd name="T4" fmla="*/ 0 w 63"/>
                            <a:gd name="T5" fmla="*/ 60 h 47"/>
                            <a:gd name="T6" fmla="*/ 59 w 63"/>
                            <a:gd name="T7" fmla="*/ 31 h 47"/>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63" h="47">
                              <a:moveTo>
                                <a:pt x="63" y="24"/>
                              </a:moveTo>
                              <a:lnTo>
                                <a:pt x="0" y="0"/>
                              </a:lnTo>
                              <a:lnTo>
                                <a:pt x="0" y="47"/>
                              </a:lnTo>
                              <a:lnTo>
                                <a:pt x="63" y="24"/>
                              </a:lnTo>
                              <a:close/>
                            </a:path>
                          </a:pathLst>
                        </a:custGeom>
                        <a:solidFill>
                          <a:schemeClr val="hlink"/>
                        </a:solidFill>
                        <a:ln w="9525">
                          <a:solidFill>
                            <a:schemeClr val="hlink"/>
                          </a:solidFill>
                          <a:prstDash val="solid"/>
                          <a:round/>
                          <a:headEnd/>
                          <a:tailEnd/>
                        </a:ln>
                      </p:spPr>
                      <p:txBody>
                        <a:bodyPr/>
                        <a:lstStyle/>
                        <a:p>
                          <a:endParaRPr lang="ru-RU"/>
                        </a:p>
                      </p:txBody>
                    </p:sp>
                  </p:grpSp>
                </p:grpSp>
              </p:grpSp>
              <p:sp>
                <p:nvSpPr>
                  <p:cNvPr id="22671" name="Rectangle 38"/>
                  <p:cNvSpPr>
                    <a:spLocks noChangeArrowheads="1"/>
                  </p:cNvSpPr>
                  <p:nvPr/>
                </p:nvSpPr>
                <p:spPr bwMode="auto">
                  <a:xfrm>
                    <a:off x="2608" y="3249"/>
                    <a:ext cx="552" cy="2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hlink"/>
                        </a:solidFill>
                        <a:miter lim="800000"/>
                        <a:headEnd/>
                        <a:tailEnd/>
                      </a14:hiddenLine>
                    </a:ext>
                  </a:extLst>
                </p:spPr>
                <p:txBody>
                  <a:bodyPr wrap="none" lIns="0" tIns="0" rIns="0" bIns="0">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r>
                      <a:rPr lang="ru-RU" altLang="ru-RU" sz="1200">
                        <a:solidFill>
                          <a:schemeClr val="hlink"/>
                        </a:solidFill>
                      </a:rPr>
                      <a:t>Информация </a:t>
                    </a:r>
                  </a:p>
                  <a:p>
                    <a:pPr eaLnBrk="1" hangingPunct="1"/>
                    <a:r>
                      <a:rPr lang="ru-RU" altLang="ru-RU" sz="1200">
                        <a:solidFill>
                          <a:schemeClr val="hlink"/>
                        </a:solidFill>
                      </a:rPr>
                      <a:t>о льготниках</a:t>
                    </a:r>
                  </a:p>
                </p:txBody>
              </p:sp>
              <p:grpSp>
                <p:nvGrpSpPr>
                  <p:cNvPr id="22672" name="Group 39"/>
                  <p:cNvGrpSpPr>
                    <a:grpSpLocks/>
                  </p:cNvGrpSpPr>
                  <p:nvPr/>
                </p:nvGrpSpPr>
                <p:grpSpPr bwMode="auto">
                  <a:xfrm>
                    <a:off x="3062" y="2795"/>
                    <a:ext cx="227" cy="545"/>
                    <a:chOff x="3550" y="2652"/>
                    <a:chExt cx="289" cy="486"/>
                  </a:xfrm>
                </p:grpSpPr>
                <p:sp>
                  <p:nvSpPr>
                    <p:cNvPr id="22673" name="Arc 40"/>
                    <p:cNvSpPr>
                      <a:spLocks/>
                    </p:cNvSpPr>
                    <p:nvPr/>
                  </p:nvSpPr>
                  <p:spPr bwMode="auto">
                    <a:xfrm>
                      <a:off x="3631" y="2652"/>
                      <a:ext cx="35" cy="35"/>
                    </a:xfrm>
                    <a:custGeom>
                      <a:avLst/>
                      <a:gdLst>
                        <a:gd name="T0" fmla="*/ 0 w 21600"/>
                        <a:gd name="T1" fmla="*/ 0 h 21600"/>
                        <a:gd name="T2" fmla="*/ 35 w 21600"/>
                        <a:gd name="T3" fmla="*/ 35 h 21600"/>
                        <a:gd name="T4" fmla="*/ 0 w 21600"/>
                        <a:gd name="T5" fmla="*/ 35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solidFill>
                      <a:schemeClr val="hlink"/>
                    </a:solidFill>
                    <a:ln w="9525">
                      <a:solidFill>
                        <a:schemeClr val="hlink"/>
                      </a:solidFill>
                      <a:round/>
                      <a:headEnd/>
                      <a:tailEnd/>
                    </a:ln>
                  </p:spPr>
                  <p:txBody>
                    <a:bodyPr/>
                    <a:lstStyle/>
                    <a:p>
                      <a:endParaRPr lang="ru-RU"/>
                    </a:p>
                  </p:txBody>
                </p:sp>
                <p:sp>
                  <p:nvSpPr>
                    <p:cNvPr id="22674" name="Line 41"/>
                    <p:cNvSpPr>
                      <a:spLocks noChangeShapeType="1"/>
                    </p:cNvSpPr>
                    <p:nvPr/>
                  </p:nvSpPr>
                  <p:spPr bwMode="auto">
                    <a:xfrm>
                      <a:off x="3550" y="2652"/>
                      <a:ext cx="81" cy="1"/>
                    </a:xfrm>
                    <a:prstGeom prst="line">
                      <a:avLst/>
                    </a:prstGeom>
                    <a:noFill/>
                    <a:ln w="9525">
                      <a:solidFill>
                        <a:schemeClr val="hlink"/>
                      </a:solidFill>
                      <a:round/>
                      <a:headEnd/>
                      <a:tailEnd/>
                    </a:ln>
                    <a:extLst>
                      <a:ext uri="{909E8E84-426E-40DD-AFC4-6F175D3DCCD1}">
                        <a14:hiddenFill xmlns:a14="http://schemas.microsoft.com/office/drawing/2010/main">
                          <a:noFill/>
                        </a14:hiddenFill>
                      </a:ext>
                    </a:extLst>
                  </p:spPr>
                  <p:txBody>
                    <a:bodyPr/>
                    <a:lstStyle/>
                    <a:p>
                      <a:endParaRPr lang="ru-RU"/>
                    </a:p>
                  </p:txBody>
                </p:sp>
                <p:sp>
                  <p:nvSpPr>
                    <p:cNvPr id="22675" name="Line 42"/>
                    <p:cNvSpPr>
                      <a:spLocks noChangeShapeType="1"/>
                    </p:cNvSpPr>
                    <p:nvPr/>
                  </p:nvSpPr>
                  <p:spPr bwMode="auto">
                    <a:xfrm>
                      <a:off x="3700" y="3115"/>
                      <a:ext cx="75" cy="1"/>
                    </a:xfrm>
                    <a:prstGeom prst="line">
                      <a:avLst/>
                    </a:prstGeom>
                    <a:noFill/>
                    <a:ln w="9525">
                      <a:solidFill>
                        <a:schemeClr val="hlink"/>
                      </a:solidFill>
                      <a:round/>
                      <a:headEnd/>
                      <a:tailEnd/>
                    </a:ln>
                    <a:extLst>
                      <a:ext uri="{909E8E84-426E-40DD-AFC4-6F175D3DCCD1}">
                        <a14:hiddenFill xmlns:a14="http://schemas.microsoft.com/office/drawing/2010/main">
                          <a:noFill/>
                        </a14:hiddenFill>
                      </a:ext>
                    </a:extLst>
                  </p:spPr>
                  <p:txBody>
                    <a:bodyPr/>
                    <a:lstStyle/>
                    <a:p>
                      <a:endParaRPr lang="ru-RU"/>
                    </a:p>
                  </p:txBody>
                </p:sp>
                <p:sp>
                  <p:nvSpPr>
                    <p:cNvPr id="22676" name="Freeform 43"/>
                    <p:cNvSpPr>
                      <a:spLocks/>
                    </p:cNvSpPr>
                    <p:nvPr/>
                  </p:nvSpPr>
                  <p:spPr bwMode="auto">
                    <a:xfrm>
                      <a:off x="3775" y="3092"/>
                      <a:ext cx="64" cy="46"/>
                    </a:xfrm>
                    <a:custGeom>
                      <a:avLst/>
                      <a:gdLst>
                        <a:gd name="T0" fmla="*/ 64 w 64"/>
                        <a:gd name="T1" fmla="*/ 23 h 46"/>
                        <a:gd name="T2" fmla="*/ 0 w 64"/>
                        <a:gd name="T3" fmla="*/ 0 h 46"/>
                        <a:gd name="T4" fmla="*/ 0 w 64"/>
                        <a:gd name="T5" fmla="*/ 46 h 46"/>
                        <a:gd name="T6" fmla="*/ 64 w 64"/>
                        <a:gd name="T7" fmla="*/ 23 h 46"/>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64" h="46">
                          <a:moveTo>
                            <a:pt x="64" y="23"/>
                          </a:moveTo>
                          <a:lnTo>
                            <a:pt x="0" y="0"/>
                          </a:lnTo>
                          <a:lnTo>
                            <a:pt x="0" y="46"/>
                          </a:lnTo>
                          <a:lnTo>
                            <a:pt x="64" y="23"/>
                          </a:lnTo>
                          <a:close/>
                        </a:path>
                      </a:pathLst>
                    </a:custGeom>
                    <a:solidFill>
                      <a:schemeClr val="hlink"/>
                    </a:solidFill>
                    <a:ln w="9525">
                      <a:solidFill>
                        <a:schemeClr val="hlink"/>
                      </a:solidFill>
                      <a:prstDash val="solid"/>
                      <a:round/>
                      <a:headEnd/>
                      <a:tailEnd/>
                    </a:ln>
                  </p:spPr>
                  <p:txBody>
                    <a:bodyPr/>
                    <a:lstStyle/>
                    <a:p>
                      <a:endParaRPr lang="ru-RU"/>
                    </a:p>
                  </p:txBody>
                </p:sp>
                <p:sp>
                  <p:nvSpPr>
                    <p:cNvPr id="22677" name="Arc 44"/>
                    <p:cNvSpPr>
                      <a:spLocks/>
                    </p:cNvSpPr>
                    <p:nvPr/>
                  </p:nvSpPr>
                  <p:spPr bwMode="auto">
                    <a:xfrm>
                      <a:off x="3665" y="3080"/>
                      <a:ext cx="35" cy="35"/>
                    </a:xfrm>
                    <a:custGeom>
                      <a:avLst/>
                      <a:gdLst>
                        <a:gd name="T0" fmla="*/ 35 w 21600"/>
                        <a:gd name="T1" fmla="*/ 35 h 21600"/>
                        <a:gd name="T2" fmla="*/ 0 w 21600"/>
                        <a:gd name="T3" fmla="*/ 0 h 21600"/>
                        <a:gd name="T4" fmla="*/ 35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21600" y="21600"/>
                          </a:moveTo>
                          <a:cubicBezTo>
                            <a:pt x="9670" y="21600"/>
                            <a:pt x="0" y="11929"/>
                            <a:pt x="0" y="0"/>
                          </a:cubicBezTo>
                        </a:path>
                        <a:path w="21600" h="21600" stroke="0" extrusionOk="0">
                          <a:moveTo>
                            <a:pt x="21600" y="21600"/>
                          </a:moveTo>
                          <a:cubicBezTo>
                            <a:pt x="9670" y="21600"/>
                            <a:pt x="0" y="11929"/>
                            <a:pt x="0" y="0"/>
                          </a:cubicBezTo>
                          <a:lnTo>
                            <a:pt x="21600" y="0"/>
                          </a:lnTo>
                          <a:lnTo>
                            <a:pt x="21600" y="21600"/>
                          </a:lnTo>
                          <a:close/>
                        </a:path>
                      </a:pathLst>
                    </a:custGeom>
                    <a:solidFill>
                      <a:schemeClr val="hlink"/>
                    </a:solidFill>
                    <a:ln w="9525">
                      <a:solidFill>
                        <a:schemeClr val="hlink"/>
                      </a:solidFill>
                      <a:round/>
                      <a:headEnd/>
                      <a:tailEnd/>
                    </a:ln>
                  </p:spPr>
                  <p:txBody>
                    <a:bodyPr/>
                    <a:lstStyle/>
                    <a:p>
                      <a:endParaRPr lang="ru-RU"/>
                    </a:p>
                  </p:txBody>
                </p:sp>
                <p:sp>
                  <p:nvSpPr>
                    <p:cNvPr id="22678" name="Line 45"/>
                    <p:cNvSpPr>
                      <a:spLocks noChangeShapeType="1"/>
                    </p:cNvSpPr>
                    <p:nvPr/>
                  </p:nvSpPr>
                  <p:spPr bwMode="auto">
                    <a:xfrm>
                      <a:off x="3665" y="2687"/>
                      <a:ext cx="1" cy="393"/>
                    </a:xfrm>
                    <a:prstGeom prst="line">
                      <a:avLst/>
                    </a:prstGeom>
                    <a:noFill/>
                    <a:ln w="9525">
                      <a:solidFill>
                        <a:schemeClr val="hlink"/>
                      </a:solidFill>
                      <a:round/>
                      <a:headEnd/>
                      <a:tailEnd/>
                    </a:ln>
                    <a:extLst>
                      <a:ext uri="{909E8E84-426E-40DD-AFC4-6F175D3DCCD1}">
                        <a14:hiddenFill xmlns:a14="http://schemas.microsoft.com/office/drawing/2010/main">
                          <a:noFill/>
                        </a14:hiddenFill>
                      </a:ext>
                    </a:extLst>
                  </p:spPr>
                  <p:txBody>
                    <a:bodyPr/>
                    <a:lstStyle/>
                    <a:p>
                      <a:endParaRPr lang="ru-RU"/>
                    </a:p>
                  </p:txBody>
                </p:sp>
              </p:grpSp>
            </p:grpSp>
            <p:grpSp>
              <p:nvGrpSpPr>
                <p:cNvPr id="22545" name="Group 46"/>
                <p:cNvGrpSpPr>
                  <a:grpSpLocks/>
                </p:cNvGrpSpPr>
                <p:nvPr/>
              </p:nvGrpSpPr>
              <p:grpSpPr bwMode="auto">
                <a:xfrm>
                  <a:off x="22" y="436"/>
                  <a:ext cx="5378" cy="3856"/>
                  <a:chOff x="22" y="436"/>
                  <a:chExt cx="5378" cy="3856"/>
                </a:xfrm>
              </p:grpSpPr>
              <p:grpSp>
                <p:nvGrpSpPr>
                  <p:cNvPr id="22546" name="Group 47"/>
                  <p:cNvGrpSpPr>
                    <a:grpSpLocks/>
                  </p:cNvGrpSpPr>
                  <p:nvPr/>
                </p:nvGrpSpPr>
                <p:grpSpPr bwMode="auto">
                  <a:xfrm>
                    <a:off x="22" y="1117"/>
                    <a:ext cx="545" cy="345"/>
                    <a:chOff x="22" y="1117"/>
                    <a:chExt cx="545" cy="345"/>
                  </a:xfrm>
                </p:grpSpPr>
                <p:sp>
                  <p:nvSpPr>
                    <p:cNvPr id="58416" name="Rectangle 48"/>
                    <p:cNvSpPr>
                      <a:spLocks noChangeArrowheads="1"/>
                    </p:cNvSpPr>
                    <p:nvPr/>
                  </p:nvSpPr>
                  <p:spPr bwMode="auto">
                    <a:xfrm>
                      <a:off x="171" y="1117"/>
                      <a:ext cx="390" cy="3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defRPr/>
                      </a:pPr>
                      <a:r>
                        <a:rPr lang="ru-RU" sz="1200">
                          <a:solidFill>
                            <a:schemeClr val="hlink"/>
                          </a:solidFill>
                          <a:effectLst>
                            <a:outerShdw blurRad="38100" dist="38100" dir="2700000" algn="tl">
                              <a:srgbClr val="000000"/>
                            </a:outerShdw>
                          </a:effectLst>
                        </a:rPr>
                        <a:t>Сведения</a:t>
                      </a:r>
                    </a:p>
                    <a:p>
                      <a:pPr eaLnBrk="1" hangingPunct="1">
                        <a:defRPr/>
                      </a:pPr>
                      <a:r>
                        <a:rPr lang="ru-RU" sz="1200">
                          <a:solidFill>
                            <a:schemeClr val="hlink"/>
                          </a:solidFill>
                          <a:effectLst>
                            <a:outerShdw blurRad="38100" dist="38100" dir="2700000" algn="tl">
                              <a:srgbClr val="000000"/>
                            </a:outerShdw>
                          </a:effectLst>
                        </a:rPr>
                        <a:t>о пользо-</a:t>
                      </a:r>
                    </a:p>
                    <a:p>
                      <a:pPr eaLnBrk="1" hangingPunct="1">
                        <a:defRPr/>
                      </a:pPr>
                      <a:r>
                        <a:rPr lang="ru-RU" sz="1200">
                          <a:solidFill>
                            <a:schemeClr val="hlink"/>
                          </a:solidFill>
                          <a:effectLst>
                            <a:outerShdw blurRad="38100" dist="38100" dir="2700000" algn="tl">
                              <a:srgbClr val="000000"/>
                            </a:outerShdw>
                          </a:effectLst>
                        </a:rPr>
                        <a:t>вателях</a:t>
                      </a:r>
                    </a:p>
                  </p:txBody>
                </p:sp>
                <p:grpSp>
                  <p:nvGrpSpPr>
                    <p:cNvPr id="22667" name="Group 49"/>
                    <p:cNvGrpSpPr>
                      <a:grpSpLocks/>
                    </p:cNvGrpSpPr>
                    <p:nvPr/>
                  </p:nvGrpSpPr>
                  <p:grpSpPr bwMode="auto">
                    <a:xfrm>
                      <a:off x="22" y="1207"/>
                      <a:ext cx="545" cy="62"/>
                      <a:chOff x="612" y="1645"/>
                      <a:chExt cx="606" cy="36"/>
                    </a:xfrm>
                  </p:grpSpPr>
                  <p:sp>
                    <p:nvSpPr>
                      <p:cNvPr id="22668" name="Line 50"/>
                      <p:cNvSpPr>
                        <a:spLocks noChangeShapeType="1"/>
                      </p:cNvSpPr>
                      <p:nvPr/>
                    </p:nvSpPr>
                    <p:spPr bwMode="auto">
                      <a:xfrm>
                        <a:off x="612" y="1661"/>
                        <a:ext cx="577" cy="1"/>
                      </a:xfrm>
                      <a:prstGeom prst="line">
                        <a:avLst/>
                      </a:prstGeom>
                      <a:noFill/>
                      <a:ln w="28575">
                        <a:solidFill>
                          <a:schemeClr val="hlink"/>
                        </a:solidFill>
                        <a:round/>
                        <a:headEnd/>
                        <a:tailEnd/>
                      </a:ln>
                      <a:extLst>
                        <a:ext uri="{909E8E84-426E-40DD-AFC4-6F175D3DCCD1}">
                          <a14:hiddenFill xmlns:a14="http://schemas.microsoft.com/office/drawing/2010/main">
                            <a:noFill/>
                          </a14:hiddenFill>
                        </a:ext>
                      </a:extLst>
                    </p:spPr>
                    <p:txBody>
                      <a:bodyPr/>
                      <a:lstStyle/>
                      <a:p>
                        <a:endParaRPr lang="ru-RU"/>
                      </a:p>
                    </p:txBody>
                  </p:sp>
                  <p:sp>
                    <p:nvSpPr>
                      <p:cNvPr id="22669" name="Freeform 51"/>
                      <p:cNvSpPr>
                        <a:spLocks/>
                      </p:cNvSpPr>
                      <p:nvPr/>
                    </p:nvSpPr>
                    <p:spPr bwMode="auto">
                      <a:xfrm>
                        <a:off x="1169" y="1645"/>
                        <a:ext cx="49" cy="36"/>
                      </a:xfrm>
                      <a:custGeom>
                        <a:avLst/>
                        <a:gdLst>
                          <a:gd name="T0" fmla="*/ 49 w 43"/>
                          <a:gd name="T1" fmla="*/ 19 h 31"/>
                          <a:gd name="T2" fmla="*/ 0 w 43"/>
                          <a:gd name="T3" fmla="*/ 0 h 31"/>
                          <a:gd name="T4" fmla="*/ 0 w 43"/>
                          <a:gd name="T5" fmla="*/ 36 h 31"/>
                          <a:gd name="T6" fmla="*/ 49 w 43"/>
                          <a:gd name="T7" fmla="*/ 19 h 3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43" h="31">
                            <a:moveTo>
                              <a:pt x="43" y="16"/>
                            </a:moveTo>
                            <a:lnTo>
                              <a:pt x="0" y="0"/>
                            </a:lnTo>
                            <a:lnTo>
                              <a:pt x="0" y="31"/>
                            </a:lnTo>
                            <a:lnTo>
                              <a:pt x="43" y="16"/>
                            </a:lnTo>
                            <a:close/>
                          </a:path>
                        </a:pathLst>
                      </a:custGeom>
                      <a:solidFill>
                        <a:schemeClr val="hlink"/>
                      </a:solidFill>
                      <a:ln w="28575" cmpd="sng">
                        <a:solidFill>
                          <a:schemeClr val="hlink"/>
                        </a:solidFill>
                        <a:prstDash val="solid"/>
                        <a:round/>
                        <a:headEnd/>
                        <a:tailEnd/>
                      </a:ln>
                    </p:spPr>
                    <p:txBody>
                      <a:bodyPr/>
                      <a:lstStyle/>
                      <a:p>
                        <a:endParaRPr lang="ru-RU"/>
                      </a:p>
                    </p:txBody>
                  </p:sp>
                </p:grpSp>
              </p:grpSp>
              <p:sp>
                <p:nvSpPr>
                  <p:cNvPr id="58420" name="Rectangle 52"/>
                  <p:cNvSpPr>
                    <a:spLocks noChangeArrowheads="1"/>
                  </p:cNvSpPr>
                  <p:nvPr/>
                </p:nvSpPr>
                <p:spPr bwMode="auto">
                  <a:xfrm>
                    <a:off x="1020" y="817"/>
                    <a:ext cx="998" cy="3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eaLnBrk="1" hangingPunct="1">
                      <a:defRPr/>
                    </a:pPr>
                    <a:r>
                      <a:rPr lang="ru-RU" sz="1200">
                        <a:solidFill>
                          <a:schemeClr val="hlink"/>
                        </a:solidFill>
                        <a:effectLst>
                          <a:outerShdw blurRad="38100" dist="38100" dir="2700000" algn="tl">
                            <a:srgbClr val="000000"/>
                          </a:outerShdw>
                        </a:effectLst>
                      </a:rPr>
                      <a:t>Информация  о</a:t>
                    </a:r>
                  </a:p>
                  <a:p>
                    <a:pPr algn="ctr" eaLnBrk="1" hangingPunct="1">
                      <a:defRPr/>
                    </a:pPr>
                    <a:r>
                      <a:rPr lang="ru-RU" sz="1200">
                        <a:solidFill>
                          <a:schemeClr val="hlink"/>
                        </a:solidFill>
                        <a:effectLst>
                          <a:outerShdw blurRad="38100" dist="38100" dir="2700000" algn="tl">
                            <a:srgbClr val="000000"/>
                          </a:outerShdw>
                        </a:effectLst>
                      </a:rPr>
                      <a:t>доступе к </a:t>
                    </a:r>
                  </a:p>
                  <a:p>
                    <a:pPr algn="ctr" eaLnBrk="1" hangingPunct="1">
                      <a:defRPr/>
                    </a:pPr>
                    <a:r>
                      <a:rPr lang="ru-RU" sz="1200">
                        <a:solidFill>
                          <a:schemeClr val="hlink"/>
                        </a:solidFill>
                        <a:effectLst>
                          <a:outerShdw blurRad="38100" dist="38100" dir="2700000" algn="tl">
                            <a:srgbClr val="000000"/>
                          </a:outerShdw>
                        </a:effectLst>
                      </a:rPr>
                      <a:t>данным</a:t>
                    </a:r>
                  </a:p>
                </p:txBody>
              </p:sp>
              <p:grpSp>
                <p:nvGrpSpPr>
                  <p:cNvPr id="22548" name="Group 53"/>
                  <p:cNvGrpSpPr>
                    <a:grpSpLocks/>
                  </p:cNvGrpSpPr>
                  <p:nvPr/>
                </p:nvGrpSpPr>
                <p:grpSpPr bwMode="auto">
                  <a:xfrm>
                    <a:off x="1021" y="436"/>
                    <a:ext cx="4379" cy="2722"/>
                    <a:chOff x="1021" y="436"/>
                    <a:chExt cx="4379" cy="2722"/>
                  </a:xfrm>
                </p:grpSpPr>
                <p:grpSp>
                  <p:nvGrpSpPr>
                    <p:cNvPr id="22625" name="Group 54"/>
                    <p:cNvGrpSpPr>
                      <a:grpSpLocks/>
                    </p:cNvGrpSpPr>
                    <p:nvPr/>
                  </p:nvGrpSpPr>
                  <p:grpSpPr bwMode="auto">
                    <a:xfrm>
                      <a:off x="1021" y="436"/>
                      <a:ext cx="3204" cy="2722"/>
                      <a:chOff x="1021" y="300"/>
                      <a:chExt cx="3204" cy="2722"/>
                    </a:xfrm>
                  </p:grpSpPr>
                  <p:grpSp>
                    <p:nvGrpSpPr>
                      <p:cNvPr id="22630" name="Group 55"/>
                      <p:cNvGrpSpPr>
                        <a:grpSpLocks/>
                      </p:cNvGrpSpPr>
                      <p:nvPr/>
                    </p:nvGrpSpPr>
                    <p:grpSpPr bwMode="auto">
                      <a:xfrm>
                        <a:off x="1021" y="346"/>
                        <a:ext cx="2494" cy="2676"/>
                        <a:chOff x="1021" y="346"/>
                        <a:chExt cx="2494" cy="2676"/>
                      </a:xfrm>
                    </p:grpSpPr>
                    <p:grpSp>
                      <p:nvGrpSpPr>
                        <p:cNvPr id="22643" name="Group 56"/>
                        <p:cNvGrpSpPr>
                          <a:grpSpLocks/>
                        </p:cNvGrpSpPr>
                        <p:nvPr/>
                      </p:nvGrpSpPr>
                      <p:grpSpPr bwMode="auto">
                        <a:xfrm>
                          <a:off x="2275" y="548"/>
                          <a:ext cx="48" cy="1745"/>
                          <a:chOff x="2275" y="548"/>
                          <a:chExt cx="48" cy="1745"/>
                        </a:xfrm>
                      </p:grpSpPr>
                      <p:sp>
                        <p:nvSpPr>
                          <p:cNvPr id="22663" name="Arc 57"/>
                          <p:cNvSpPr>
                            <a:spLocks/>
                          </p:cNvSpPr>
                          <p:nvPr/>
                        </p:nvSpPr>
                        <p:spPr bwMode="auto">
                          <a:xfrm>
                            <a:off x="2275" y="548"/>
                            <a:ext cx="29" cy="40"/>
                          </a:xfrm>
                          <a:custGeom>
                            <a:avLst/>
                            <a:gdLst>
                              <a:gd name="T0" fmla="*/ 0 w 22208"/>
                              <a:gd name="T1" fmla="*/ 0 h 21600"/>
                              <a:gd name="T2" fmla="*/ 29 w 22208"/>
                              <a:gd name="T3" fmla="*/ 39 h 21600"/>
                              <a:gd name="T4" fmla="*/ 1 w 22208"/>
                              <a:gd name="T5" fmla="*/ 40 h 21600"/>
                              <a:gd name="T6" fmla="*/ 0 60000 65536"/>
                              <a:gd name="T7" fmla="*/ 0 60000 65536"/>
                              <a:gd name="T8" fmla="*/ 0 60000 65536"/>
                            </a:gdLst>
                            <a:ahLst/>
                            <a:cxnLst>
                              <a:cxn ang="T6">
                                <a:pos x="T0" y="T1"/>
                              </a:cxn>
                              <a:cxn ang="T7">
                                <a:pos x="T2" y="T3"/>
                              </a:cxn>
                              <a:cxn ang="T8">
                                <a:pos x="T4" y="T5"/>
                              </a:cxn>
                            </a:cxnLst>
                            <a:rect l="0" t="0" r="r" b="b"/>
                            <a:pathLst>
                              <a:path w="22208" h="21600" fill="none" extrusionOk="0">
                                <a:moveTo>
                                  <a:pt x="-1" y="8"/>
                                </a:moveTo>
                                <a:cubicBezTo>
                                  <a:pt x="205" y="2"/>
                                  <a:pt x="411" y="-1"/>
                                  <a:pt x="617" y="0"/>
                                </a:cubicBezTo>
                                <a:cubicBezTo>
                                  <a:pt x="12299" y="0"/>
                                  <a:pt x="21864" y="9287"/>
                                  <a:pt x="22207" y="20965"/>
                                </a:cubicBezTo>
                              </a:path>
                              <a:path w="22208" h="21600" stroke="0" extrusionOk="0">
                                <a:moveTo>
                                  <a:pt x="-1" y="8"/>
                                </a:moveTo>
                                <a:cubicBezTo>
                                  <a:pt x="205" y="2"/>
                                  <a:pt x="411" y="-1"/>
                                  <a:pt x="617" y="0"/>
                                </a:cubicBezTo>
                                <a:cubicBezTo>
                                  <a:pt x="12299" y="0"/>
                                  <a:pt x="21864" y="9287"/>
                                  <a:pt x="22207" y="20965"/>
                                </a:cubicBezTo>
                                <a:lnTo>
                                  <a:pt x="617" y="21600"/>
                                </a:lnTo>
                                <a:lnTo>
                                  <a:pt x="-1" y="8"/>
                                </a:lnTo>
                                <a:close/>
                              </a:path>
                            </a:pathLst>
                          </a:custGeom>
                          <a:noFill/>
                          <a:ln w="9525">
                            <a:solidFill>
                              <a:schemeClr val="hlink"/>
                            </a:solidFill>
                            <a:round/>
                            <a:headEnd/>
                            <a:tailEnd/>
                          </a:ln>
                          <a:extLst>
                            <a:ext uri="{909E8E84-426E-40DD-AFC4-6F175D3DCCD1}">
                              <a14:hiddenFill xmlns:a14="http://schemas.microsoft.com/office/drawing/2010/main">
                                <a:solidFill>
                                  <a:srgbClr val="FFFFFF"/>
                                </a:solidFill>
                              </a14:hiddenFill>
                            </a:ext>
                          </a:extLst>
                        </p:spPr>
                        <p:txBody>
                          <a:bodyPr/>
                          <a:lstStyle/>
                          <a:p>
                            <a:endParaRPr lang="ru-RU"/>
                          </a:p>
                        </p:txBody>
                      </p:sp>
                      <p:sp>
                        <p:nvSpPr>
                          <p:cNvPr id="22664" name="Line 58"/>
                          <p:cNvSpPr>
                            <a:spLocks noChangeShapeType="1"/>
                          </p:cNvSpPr>
                          <p:nvPr/>
                        </p:nvSpPr>
                        <p:spPr bwMode="auto">
                          <a:xfrm>
                            <a:off x="2304" y="589"/>
                            <a:ext cx="1" cy="1628"/>
                          </a:xfrm>
                          <a:prstGeom prst="line">
                            <a:avLst/>
                          </a:prstGeom>
                          <a:noFill/>
                          <a:ln w="9525">
                            <a:solidFill>
                              <a:schemeClr val="hlink"/>
                            </a:solidFill>
                            <a:round/>
                            <a:headEnd/>
                            <a:tailEnd/>
                          </a:ln>
                          <a:extLst>
                            <a:ext uri="{909E8E84-426E-40DD-AFC4-6F175D3DCCD1}">
                              <a14:hiddenFill xmlns:a14="http://schemas.microsoft.com/office/drawing/2010/main">
                                <a:noFill/>
                              </a14:hiddenFill>
                            </a:ext>
                          </a:extLst>
                        </p:spPr>
                        <p:txBody>
                          <a:bodyPr/>
                          <a:lstStyle/>
                          <a:p>
                            <a:endParaRPr lang="ru-RU"/>
                          </a:p>
                        </p:txBody>
                      </p:sp>
                      <p:sp>
                        <p:nvSpPr>
                          <p:cNvPr id="22665" name="Freeform 59"/>
                          <p:cNvSpPr>
                            <a:spLocks/>
                          </p:cNvSpPr>
                          <p:nvPr/>
                        </p:nvSpPr>
                        <p:spPr bwMode="auto">
                          <a:xfrm>
                            <a:off x="2285" y="2217"/>
                            <a:ext cx="38" cy="76"/>
                          </a:xfrm>
                          <a:custGeom>
                            <a:avLst/>
                            <a:gdLst>
                              <a:gd name="T0" fmla="*/ 19 w 46"/>
                              <a:gd name="T1" fmla="*/ 76 h 63"/>
                              <a:gd name="T2" fmla="*/ 0 w 46"/>
                              <a:gd name="T3" fmla="*/ 0 h 63"/>
                              <a:gd name="T4" fmla="*/ 38 w 46"/>
                              <a:gd name="T5" fmla="*/ 0 h 63"/>
                              <a:gd name="T6" fmla="*/ 19 w 46"/>
                              <a:gd name="T7" fmla="*/ 76 h 63"/>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46" h="63">
                                <a:moveTo>
                                  <a:pt x="23" y="63"/>
                                </a:moveTo>
                                <a:lnTo>
                                  <a:pt x="0" y="0"/>
                                </a:lnTo>
                                <a:lnTo>
                                  <a:pt x="46" y="0"/>
                                </a:lnTo>
                                <a:lnTo>
                                  <a:pt x="23" y="63"/>
                                </a:lnTo>
                                <a:close/>
                              </a:path>
                            </a:pathLst>
                          </a:custGeom>
                          <a:solidFill>
                            <a:schemeClr val="hlink"/>
                          </a:solidFill>
                          <a:ln w="9525">
                            <a:solidFill>
                              <a:schemeClr val="hlink"/>
                            </a:solidFill>
                            <a:prstDash val="solid"/>
                            <a:round/>
                            <a:headEnd/>
                            <a:tailEnd/>
                          </a:ln>
                        </p:spPr>
                        <p:txBody>
                          <a:bodyPr/>
                          <a:lstStyle/>
                          <a:p>
                            <a:endParaRPr lang="ru-RU"/>
                          </a:p>
                        </p:txBody>
                      </p:sp>
                    </p:grpSp>
                    <p:grpSp>
                      <p:nvGrpSpPr>
                        <p:cNvPr id="22644" name="Group 60"/>
                        <p:cNvGrpSpPr>
                          <a:grpSpLocks/>
                        </p:cNvGrpSpPr>
                        <p:nvPr/>
                      </p:nvGrpSpPr>
                      <p:grpSpPr bwMode="auto">
                        <a:xfrm>
                          <a:off x="1021" y="346"/>
                          <a:ext cx="2494" cy="2676"/>
                          <a:chOff x="1021" y="346"/>
                          <a:chExt cx="2494" cy="2676"/>
                        </a:xfrm>
                      </p:grpSpPr>
                      <p:sp>
                        <p:nvSpPr>
                          <p:cNvPr id="22645" name="Arc 61"/>
                          <p:cNvSpPr>
                            <a:spLocks/>
                          </p:cNvSpPr>
                          <p:nvPr/>
                        </p:nvSpPr>
                        <p:spPr bwMode="auto">
                          <a:xfrm>
                            <a:off x="1826" y="507"/>
                            <a:ext cx="29" cy="41"/>
                          </a:xfrm>
                          <a:custGeom>
                            <a:avLst/>
                            <a:gdLst>
                              <a:gd name="T0" fmla="*/ 29 w 21600"/>
                              <a:gd name="T1" fmla="*/ 41 h 21600"/>
                              <a:gd name="T2" fmla="*/ 0 w 21600"/>
                              <a:gd name="T3" fmla="*/ 0 h 21600"/>
                              <a:gd name="T4" fmla="*/ 29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21600" y="21600"/>
                                </a:moveTo>
                                <a:cubicBezTo>
                                  <a:pt x="9670" y="21600"/>
                                  <a:pt x="0" y="11929"/>
                                  <a:pt x="0" y="0"/>
                                </a:cubicBezTo>
                              </a:path>
                              <a:path w="21600" h="21600" stroke="0" extrusionOk="0">
                                <a:moveTo>
                                  <a:pt x="21600" y="21600"/>
                                </a:moveTo>
                                <a:cubicBezTo>
                                  <a:pt x="9670" y="21600"/>
                                  <a:pt x="0" y="11929"/>
                                  <a:pt x="0" y="0"/>
                                </a:cubicBezTo>
                                <a:lnTo>
                                  <a:pt x="21600" y="0"/>
                                </a:lnTo>
                                <a:lnTo>
                                  <a:pt x="21600" y="21600"/>
                                </a:lnTo>
                                <a:close/>
                              </a:path>
                            </a:pathLst>
                          </a:custGeom>
                          <a:noFill/>
                          <a:ln w="9525">
                            <a:solidFill>
                              <a:schemeClr val="hlink"/>
                            </a:solidFill>
                            <a:round/>
                            <a:headEnd/>
                            <a:tailEnd/>
                          </a:ln>
                          <a:extLst>
                            <a:ext uri="{909E8E84-426E-40DD-AFC4-6F175D3DCCD1}">
                              <a14:hiddenFill xmlns:a14="http://schemas.microsoft.com/office/drawing/2010/main">
                                <a:solidFill>
                                  <a:srgbClr val="FFFFFF"/>
                                </a:solidFill>
                              </a14:hiddenFill>
                            </a:ext>
                          </a:extLst>
                        </p:spPr>
                        <p:txBody>
                          <a:bodyPr/>
                          <a:lstStyle/>
                          <a:p>
                            <a:endParaRPr lang="ru-RU"/>
                          </a:p>
                        </p:txBody>
                      </p:sp>
                      <p:sp>
                        <p:nvSpPr>
                          <p:cNvPr id="22646" name="Line 62"/>
                          <p:cNvSpPr>
                            <a:spLocks noChangeShapeType="1"/>
                          </p:cNvSpPr>
                          <p:nvPr/>
                        </p:nvSpPr>
                        <p:spPr bwMode="auto">
                          <a:xfrm flipH="1">
                            <a:off x="1068" y="549"/>
                            <a:ext cx="731" cy="1"/>
                          </a:xfrm>
                          <a:prstGeom prst="line">
                            <a:avLst/>
                          </a:prstGeom>
                          <a:noFill/>
                          <a:ln w="9525">
                            <a:solidFill>
                              <a:schemeClr val="hlink"/>
                            </a:solidFill>
                            <a:round/>
                            <a:headEnd/>
                            <a:tailEnd/>
                          </a:ln>
                          <a:extLst>
                            <a:ext uri="{909E8E84-426E-40DD-AFC4-6F175D3DCCD1}">
                              <a14:hiddenFill xmlns:a14="http://schemas.microsoft.com/office/drawing/2010/main">
                                <a:noFill/>
                              </a14:hiddenFill>
                            </a:ext>
                          </a:extLst>
                        </p:spPr>
                        <p:txBody>
                          <a:bodyPr/>
                          <a:lstStyle/>
                          <a:p>
                            <a:endParaRPr lang="ru-RU"/>
                          </a:p>
                        </p:txBody>
                      </p:sp>
                      <p:sp>
                        <p:nvSpPr>
                          <p:cNvPr id="22647" name="Line 63"/>
                          <p:cNvSpPr>
                            <a:spLocks noChangeShapeType="1"/>
                          </p:cNvSpPr>
                          <p:nvPr/>
                        </p:nvSpPr>
                        <p:spPr bwMode="auto">
                          <a:xfrm>
                            <a:off x="2304" y="549"/>
                            <a:ext cx="1163" cy="1"/>
                          </a:xfrm>
                          <a:prstGeom prst="line">
                            <a:avLst/>
                          </a:prstGeom>
                          <a:noFill/>
                          <a:ln w="9525">
                            <a:solidFill>
                              <a:schemeClr val="hlink"/>
                            </a:solidFill>
                            <a:round/>
                            <a:headEnd/>
                            <a:tailEnd/>
                          </a:ln>
                          <a:extLst>
                            <a:ext uri="{909E8E84-426E-40DD-AFC4-6F175D3DCCD1}">
                              <a14:hiddenFill xmlns:a14="http://schemas.microsoft.com/office/drawing/2010/main">
                                <a:noFill/>
                              </a14:hiddenFill>
                            </a:ext>
                          </a:extLst>
                        </p:spPr>
                        <p:txBody>
                          <a:bodyPr/>
                          <a:lstStyle/>
                          <a:p>
                            <a:endParaRPr lang="ru-RU"/>
                          </a:p>
                        </p:txBody>
                      </p:sp>
                      <p:grpSp>
                        <p:nvGrpSpPr>
                          <p:cNvPr id="22648" name="Group 64"/>
                          <p:cNvGrpSpPr>
                            <a:grpSpLocks/>
                          </p:cNvGrpSpPr>
                          <p:nvPr/>
                        </p:nvGrpSpPr>
                        <p:grpSpPr bwMode="auto">
                          <a:xfrm>
                            <a:off x="1021" y="550"/>
                            <a:ext cx="48" cy="337"/>
                            <a:chOff x="1111" y="326"/>
                            <a:chExt cx="61" cy="203"/>
                          </a:xfrm>
                        </p:grpSpPr>
                        <p:sp>
                          <p:nvSpPr>
                            <p:cNvPr id="22660" name="Arc 65"/>
                            <p:cNvSpPr>
                              <a:spLocks/>
                            </p:cNvSpPr>
                            <p:nvPr/>
                          </p:nvSpPr>
                          <p:spPr bwMode="auto">
                            <a:xfrm>
                              <a:off x="1136" y="326"/>
                              <a:ext cx="36" cy="40"/>
                            </a:xfrm>
                            <a:custGeom>
                              <a:avLst/>
                              <a:gdLst>
                                <a:gd name="T0" fmla="*/ 0 w 21591"/>
                                <a:gd name="T1" fmla="*/ 39 h 21591"/>
                                <a:gd name="T2" fmla="*/ 35 w 21591"/>
                                <a:gd name="T3" fmla="*/ 0 h 21591"/>
                                <a:gd name="T4" fmla="*/ 36 w 21591"/>
                                <a:gd name="T5" fmla="*/ 40 h 21591"/>
                                <a:gd name="T6" fmla="*/ 0 60000 65536"/>
                                <a:gd name="T7" fmla="*/ 0 60000 65536"/>
                                <a:gd name="T8" fmla="*/ 0 60000 65536"/>
                              </a:gdLst>
                              <a:ahLst/>
                              <a:cxnLst>
                                <a:cxn ang="T6">
                                  <a:pos x="T0" y="T1"/>
                                </a:cxn>
                                <a:cxn ang="T7">
                                  <a:pos x="T2" y="T3"/>
                                </a:cxn>
                                <a:cxn ang="T8">
                                  <a:pos x="T4" y="T5"/>
                                </a:cxn>
                              </a:cxnLst>
                              <a:rect l="0" t="0" r="r" b="b"/>
                              <a:pathLst>
                                <a:path w="21591" h="21591" fill="none" extrusionOk="0">
                                  <a:moveTo>
                                    <a:pt x="-1" y="20973"/>
                                  </a:moveTo>
                                  <a:cubicBezTo>
                                    <a:pt x="326" y="9528"/>
                                    <a:pt x="9528" y="326"/>
                                    <a:pt x="20973" y="-1"/>
                                  </a:cubicBezTo>
                                </a:path>
                                <a:path w="21591" h="21591" stroke="0" extrusionOk="0">
                                  <a:moveTo>
                                    <a:pt x="-1" y="20973"/>
                                  </a:moveTo>
                                  <a:cubicBezTo>
                                    <a:pt x="326" y="9528"/>
                                    <a:pt x="9528" y="326"/>
                                    <a:pt x="20973" y="-1"/>
                                  </a:cubicBezTo>
                                  <a:lnTo>
                                    <a:pt x="21591" y="21591"/>
                                  </a:lnTo>
                                  <a:lnTo>
                                    <a:pt x="-1" y="20973"/>
                                  </a:lnTo>
                                  <a:close/>
                                </a:path>
                              </a:pathLst>
                            </a:custGeom>
                            <a:noFill/>
                            <a:ln w="9525">
                              <a:solidFill>
                                <a:schemeClr val="hlink"/>
                              </a:solidFill>
                              <a:round/>
                              <a:headEnd/>
                              <a:tailEnd/>
                            </a:ln>
                            <a:extLst>
                              <a:ext uri="{909E8E84-426E-40DD-AFC4-6F175D3DCCD1}">
                                <a14:hiddenFill xmlns:a14="http://schemas.microsoft.com/office/drawing/2010/main">
                                  <a:solidFill>
                                    <a:srgbClr val="FFFFFF"/>
                                  </a:solidFill>
                                </a14:hiddenFill>
                              </a:ext>
                            </a:extLst>
                          </p:spPr>
                          <p:txBody>
                            <a:bodyPr/>
                            <a:lstStyle/>
                            <a:p>
                              <a:endParaRPr lang="ru-RU"/>
                            </a:p>
                          </p:txBody>
                        </p:sp>
                        <p:sp>
                          <p:nvSpPr>
                            <p:cNvPr id="22661" name="Line 66"/>
                            <p:cNvSpPr>
                              <a:spLocks noChangeShapeType="1"/>
                            </p:cNvSpPr>
                            <p:nvPr/>
                          </p:nvSpPr>
                          <p:spPr bwMode="auto">
                            <a:xfrm>
                              <a:off x="1135" y="365"/>
                              <a:ext cx="1" cy="90"/>
                            </a:xfrm>
                            <a:prstGeom prst="line">
                              <a:avLst/>
                            </a:prstGeom>
                            <a:noFill/>
                            <a:ln w="9525">
                              <a:solidFill>
                                <a:schemeClr val="hlink"/>
                              </a:solidFill>
                              <a:round/>
                              <a:headEnd/>
                              <a:tailEnd/>
                            </a:ln>
                            <a:extLst>
                              <a:ext uri="{909E8E84-426E-40DD-AFC4-6F175D3DCCD1}">
                                <a14:hiddenFill xmlns:a14="http://schemas.microsoft.com/office/drawing/2010/main">
                                  <a:noFill/>
                                </a14:hiddenFill>
                              </a:ext>
                            </a:extLst>
                          </p:spPr>
                          <p:txBody>
                            <a:bodyPr/>
                            <a:lstStyle/>
                            <a:p>
                              <a:endParaRPr lang="ru-RU"/>
                            </a:p>
                          </p:txBody>
                        </p:sp>
                        <p:sp>
                          <p:nvSpPr>
                            <p:cNvPr id="22662" name="Freeform 67"/>
                            <p:cNvSpPr>
                              <a:spLocks/>
                            </p:cNvSpPr>
                            <p:nvPr/>
                          </p:nvSpPr>
                          <p:spPr bwMode="auto">
                            <a:xfrm>
                              <a:off x="1111" y="455"/>
                              <a:ext cx="48" cy="74"/>
                            </a:xfrm>
                            <a:custGeom>
                              <a:avLst/>
                              <a:gdLst>
                                <a:gd name="T0" fmla="*/ 24 w 46"/>
                                <a:gd name="T1" fmla="*/ 74 h 63"/>
                                <a:gd name="T2" fmla="*/ 0 w 46"/>
                                <a:gd name="T3" fmla="*/ 0 h 63"/>
                                <a:gd name="T4" fmla="*/ 48 w 46"/>
                                <a:gd name="T5" fmla="*/ 0 h 63"/>
                                <a:gd name="T6" fmla="*/ 24 w 46"/>
                                <a:gd name="T7" fmla="*/ 74 h 63"/>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46" h="63">
                                  <a:moveTo>
                                    <a:pt x="23" y="63"/>
                                  </a:moveTo>
                                  <a:lnTo>
                                    <a:pt x="0" y="0"/>
                                  </a:lnTo>
                                  <a:lnTo>
                                    <a:pt x="46" y="0"/>
                                  </a:lnTo>
                                  <a:lnTo>
                                    <a:pt x="23" y="63"/>
                                  </a:lnTo>
                                  <a:close/>
                                </a:path>
                              </a:pathLst>
                            </a:custGeom>
                            <a:solidFill>
                              <a:schemeClr val="hlink"/>
                            </a:solidFill>
                            <a:ln w="9525">
                              <a:solidFill>
                                <a:schemeClr val="hlink"/>
                              </a:solidFill>
                              <a:prstDash val="solid"/>
                              <a:round/>
                              <a:headEnd/>
                              <a:tailEnd/>
                            </a:ln>
                          </p:spPr>
                          <p:txBody>
                            <a:bodyPr/>
                            <a:lstStyle/>
                            <a:p>
                              <a:endParaRPr lang="ru-RU"/>
                            </a:p>
                          </p:txBody>
                        </p:sp>
                      </p:grpSp>
                      <p:grpSp>
                        <p:nvGrpSpPr>
                          <p:cNvPr id="22649" name="Group 68"/>
                          <p:cNvGrpSpPr>
                            <a:grpSpLocks/>
                          </p:cNvGrpSpPr>
                          <p:nvPr/>
                        </p:nvGrpSpPr>
                        <p:grpSpPr bwMode="auto">
                          <a:xfrm>
                            <a:off x="1791" y="346"/>
                            <a:ext cx="513" cy="1315"/>
                            <a:chOff x="1791" y="346"/>
                            <a:chExt cx="513" cy="1315"/>
                          </a:xfrm>
                        </p:grpSpPr>
                        <p:sp>
                          <p:nvSpPr>
                            <p:cNvPr id="22654" name="Line 69"/>
                            <p:cNvSpPr>
                              <a:spLocks noChangeShapeType="1"/>
                            </p:cNvSpPr>
                            <p:nvPr/>
                          </p:nvSpPr>
                          <p:spPr bwMode="auto">
                            <a:xfrm>
                              <a:off x="1855" y="548"/>
                              <a:ext cx="449" cy="1"/>
                            </a:xfrm>
                            <a:prstGeom prst="line">
                              <a:avLst/>
                            </a:prstGeom>
                            <a:noFill/>
                            <a:ln w="9525">
                              <a:solidFill>
                                <a:schemeClr val="hlink"/>
                              </a:solidFill>
                              <a:round/>
                              <a:headEnd/>
                              <a:tailEnd/>
                            </a:ln>
                            <a:extLst>
                              <a:ext uri="{909E8E84-426E-40DD-AFC4-6F175D3DCCD1}">
                                <a14:hiddenFill xmlns:a14="http://schemas.microsoft.com/office/drawing/2010/main">
                                  <a:noFill/>
                                </a14:hiddenFill>
                              </a:ext>
                            </a:extLst>
                          </p:spPr>
                          <p:txBody>
                            <a:bodyPr/>
                            <a:lstStyle/>
                            <a:p>
                              <a:endParaRPr lang="ru-RU"/>
                            </a:p>
                          </p:txBody>
                        </p:sp>
                        <p:grpSp>
                          <p:nvGrpSpPr>
                            <p:cNvPr id="22655" name="Group 70"/>
                            <p:cNvGrpSpPr>
                              <a:grpSpLocks/>
                            </p:cNvGrpSpPr>
                            <p:nvPr/>
                          </p:nvGrpSpPr>
                          <p:grpSpPr bwMode="auto">
                            <a:xfrm>
                              <a:off x="1791" y="346"/>
                              <a:ext cx="44" cy="1315"/>
                              <a:chOff x="1799" y="346"/>
                              <a:chExt cx="47" cy="1331"/>
                            </a:xfrm>
                          </p:grpSpPr>
                          <p:sp>
                            <p:nvSpPr>
                              <p:cNvPr id="22656" name="Line 71"/>
                              <p:cNvSpPr>
                                <a:spLocks noChangeShapeType="1"/>
                              </p:cNvSpPr>
                              <p:nvPr/>
                            </p:nvSpPr>
                            <p:spPr bwMode="auto">
                              <a:xfrm>
                                <a:off x="1826" y="346"/>
                                <a:ext cx="1" cy="202"/>
                              </a:xfrm>
                              <a:prstGeom prst="line">
                                <a:avLst/>
                              </a:prstGeom>
                              <a:noFill/>
                              <a:ln w="9525">
                                <a:solidFill>
                                  <a:schemeClr val="hlink"/>
                                </a:solidFill>
                                <a:round/>
                                <a:headEnd/>
                                <a:tailEnd/>
                              </a:ln>
                              <a:extLst>
                                <a:ext uri="{909E8E84-426E-40DD-AFC4-6F175D3DCCD1}">
                                  <a14:hiddenFill xmlns:a14="http://schemas.microsoft.com/office/drawing/2010/main">
                                    <a:noFill/>
                                  </a14:hiddenFill>
                                </a:ext>
                              </a:extLst>
                            </p:spPr>
                            <p:txBody>
                              <a:bodyPr/>
                              <a:lstStyle/>
                              <a:p>
                                <a:endParaRPr lang="ru-RU"/>
                              </a:p>
                            </p:txBody>
                          </p:sp>
                          <p:sp>
                            <p:nvSpPr>
                              <p:cNvPr id="22657" name="Arc 72"/>
                              <p:cNvSpPr>
                                <a:spLocks/>
                              </p:cNvSpPr>
                              <p:nvPr/>
                            </p:nvSpPr>
                            <p:spPr bwMode="auto">
                              <a:xfrm>
                                <a:off x="1799" y="507"/>
                                <a:ext cx="28" cy="42"/>
                              </a:xfrm>
                              <a:custGeom>
                                <a:avLst/>
                                <a:gdLst>
                                  <a:gd name="T0" fmla="*/ 28 w 21600"/>
                                  <a:gd name="T1" fmla="*/ 0 h 21600"/>
                                  <a:gd name="T2" fmla="*/ 0 w 21600"/>
                                  <a:gd name="T3" fmla="*/ 42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21600" y="0"/>
                                    </a:moveTo>
                                    <a:cubicBezTo>
                                      <a:pt x="21600" y="11929"/>
                                      <a:pt x="11929" y="21599"/>
                                      <a:pt x="0" y="21600"/>
                                    </a:cubicBezTo>
                                  </a:path>
                                  <a:path w="21600" h="21600" stroke="0" extrusionOk="0">
                                    <a:moveTo>
                                      <a:pt x="21600" y="0"/>
                                    </a:moveTo>
                                    <a:cubicBezTo>
                                      <a:pt x="21600" y="11929"/>
                                      <a:pt x="11929" y="21599"/>
                                      <a:pt x="0" y="21600"/>
                                    </a:cubicBezTo>
                                    <a:lnTo>
                                      <a:pt x="0" y="0"/>
                                    </a:lnTo>
                                    <a:lnTo>
                                      <a:pt x="21600" y="0"/>
                                    </a:lnTo>
                                    <a:close/>
                                  </a:path>
                                </a:pathLst>
                              </a:custGeom>
                              <a:noFill/>
                              <a:ln w="9525">
                                <a:solidFill>
                                  <a:schemeClr val="hlink"/>
                                </a:solidFill>
                                <a:round/>
                                <a:headEnd/>
                                <a:tailEnd/>
                              </a:ln>
                              <a:extLst>
                                <a:ext uri="{909E8E84-426E-40DD-AFC4-6F175D3DCCD1}">
                                  <a14:hiddenFill xmlns:a14="http://schemas.microsoft.com/office/drawing/2010/main">
                                    <a:solidFill>
                                      <a:srgbClr val="FFFFFF"/>
                                    </a:solidFill>
                                  </a14:hiddenFill>
                                </a:ext>
                              </a:extLst>
                            </p:spPr>
                            <p:txBody>
                              <a:bodyPr/>
                              <a:lstStyle/>
                              <a:p>
                                <a:endParaRPr lang="ru-RU"/>
                              </a:p>
                            </p:txBody>
                          </p:sp>
                          <p:sp>
                            <p:nvSpPr>
                              <p:cNvPr id="22658" name="Line 73"/>
                              <p:cNvSpPr>
                                <a:spLocks noChangeShapeType="1"/>
                              </p:cNvSpPr>
                              <p:nvPr/>
                            </p:nvSpPr>
                            <p:spPr bwMode="auto">
                              <a:xfrm>
                                <a:off x="1826" y="549"/>
                                <a:ext cx="1" cy="1053"/>
                              </a:xfrm>
                              <a:prstGeom prst="line">
                                <a:avLst/>
                              </a:prstGeom>
                              <a:noFill/>
                              <a:ln w="9525">
                                <a:solidFill>
                                  <a:schemeClr val="hlink"/>
                                </a:solidFill>
                                <a:round/>
                                <a:headEnd/>
                                <a:tailEnd/>
                              </a:ln>
                              <a:extLst>
                                <a:ext uri="{909E8E84-426E-40DD-AFC4-6F175D3DCCD1}">
                                  <a14:hiddenFill xmlns:a14="http://schemas.microsoft.com/office/drawing/2010/main">
                                    <a:noFill/>
                                  </a14:hiddenFill>
                                </a:ext>
                              </a:extLst>
                            </p:spPr>
                            <p:txBody>
                              <a:bodyPr/>
                              <a:lstStyle/>
                              <a:p>
                                <a:endParaRPr lang="ru-RU"/>
                              </a:p>
                            </p:txBody>
                          </p:sp>
                          <p:sp>
                            <p:nvSpPr>
                              <p:cNvPr id="22659" name="Freeform 74"/>
                              <p:cNvSpPr>
                                <a:spLocks/>
                              </p:cNvSpPr>
                              <p:nvPr/>
                            </p:nvSpPr>
                            <p:spPr bwMode="auto">
                              <a:xfrm>
                                <a:off x="1807" y="1602"/>
                                <a:ext cx="39" cy="75"/>
                              </a:xfrm>
                              <a:custGeom>
                                <a:avLst/>
                                <a:gdLst>
                                  <a:gd name="T0" fmla="*/ 20 w 46"/>
                                  <a:gd name="T1" fmla="*/ 75 h 63"/>
                                  <a:gd name="T2" fmla="*/ 0 w 46"/>
                                  <a:gd name="T3" fmla="*/ 0 h 63"/>
                                  <a:gd name="T4" fmla="*/ 39 w 46"/>
                                  <a:gd name="T5" fmla="*/ 0 h 63"/>
                                  <a:gd name="T6" fmla="*/ 20 w 46"/>
                                  <a:gd name="T7" fmla="*/ 75 h 63"/>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46" h="63">
                                    <a:moveTo>
                                      <a:pt x="23" y="63"/>
                                    </a:moveTo>
                                    <a:lnTo>
                                      <a:pt x="0" y="0"/>
                                    </a:lnTo>
                                    <a:lnTo>
                                      <a:pt x="46" y="0"/>
                                    </a:lnTo>
                                    <a:lnTo>
                                      <a:pt x="23" y="63"/>
                                    </a:lnTo>
                                    <a:close/>
                                  </a:path>
                                </a:pathLst>
                              </a:custGeom>
                              <a:solidFill>
                                <a:schemeClr val="hlink"/>
                              </a:solidFill>
                              <a:ln w="9525">
                                <a:solidFill>
                                  <a:schemeClr val="hlink"/>
                                </a:solidFill>
                                <a:prstDash val="solid"/>
                                <a:round/>
                                <a:headEnd/>
                                <a:tailEnd/>
                              </a:ln>
                            </p:spPr>
                            <p:txBody>
                              <a:bodyPr/>
                              <a:lstStyle/>
                              <a:p>
                                <a:endParaRPr lang="ru-RU"/>
                              </a:p>
                            </p:txBody>
                          </p:sp>
                        </p:grpSp>
                      </p:grpSp>
                      <p:grpSp>
                        <p:nvGrpSpPr>
                          <p:cNvPr id="22650" name="Group 75"/>
                          <p:cNvGrpSpPr>
                            <a:grpSpLocks/>
                          </p:cNvGrpSpPr>
                          <p:nvPr/>
                        </p:nvGrpSpPr>
                        <p:grpSpPr bwMode="auto">
                          <a:xfrm>
                            <a:off x="3470" y="548"/>
                            <a:ext cx="45" cy="2474"/>
                            <a:chOff x="3467" y="548"/>
                            <a:chExt cx="48" cy="2292"/>
                          </a:xfrm>
                        </p:grpSpPr>
                        <p:sp>
                          <p:nvSpPr>
                            <p:cNvPr id="22651" name="Arc 76"/>
                            <p:cNvSpPr>
                              <a:spLocks/>
                            </p:cNvSpPr>
                            <p:nvPr/>
                          </p:nvSpPr>
                          <p:spPr bwMode="auto">
                            <a:xfrm>
                              <a:off x="3467" y="548"/>
                              <a:ext cx="29" cy="40"/>
                            </a:xfrm>
                            <a:custGeom>
                              <a:avLst/>
                              <a:gdLst>
                                <a:gd name="T0" fmla="*/ 0 w 22208"/>
                                <a:gd name="T1" fmla="*/ 0 h 21600"/>
                                <a:gd name="T2" fmla="*/ 29 w 22208"/>
                                <a:gd name="T3" fmla="*/ 39 h 21600"/>
                                <a:gd name="T4" fmla="*/ 1 w 22208"/>
                                <a:gd name="T5" fmla="*/ 40 h 21600"/>
                                <a:gd name="T6" fmla="*/ 0 60000 65536"/>
                                <a:gd name="T7" fmla="*/ 0 60000 65536"/>
                                <a:gd name="T8" fmla="*/ 0 60000 65536"/>
                              </a:gdLst>
                              <a:ahLst/>
                              <a:cxnLst>
                                <a:cxn ang="T6">
                                  <a:pos x="T0" y="T1"/>
                                </a:cxn>
                                <a:cxn ang="T7">
                                  <a:pos x="T2" y="T3"/>
                                </a:cxn>
                                <a:cxn ang="T8">
                                  <a:pos x="T4" y="T5"/>
                                </a:cxn>
                              </a:cxnLst>
                              <a:rect l="0" t="0" r="r" b="b"/>
                              <a:pathLst>
                                <a:path w="22208" h="21600" fill="none" extrusionOk="0">
                                  <a:moveTo>
                                    <a:pt x="-1" y="8"/>
                                  </a:moveTo>
                                  <a:cubicBezTo>
                                    <a:pt x="205" y="2"/>
                                    <a:pt x="411" y="-1"/>
                                    <a:pt x="617" y="0"/>
                                  </a:cubicBezTo>
                                  <a:cubicBezTo>
                                    <a:pt x="12299" y="0"/>
                                    <a:pt x="21864" y="9287"/>
                                    <a:pt x="22207" y="20965"/>
                                  </a:cubicBezTo>
                                </a:path>
                                <a:path w="22208" h="21600" stroke="0" extrusionOk="0">
                                  <a:moveTo>
                                    <a:pt x="-1" y="8"/>
                                  </a:moveTo>
                                  <a:cubicBezTo>
                                    <a:pt x="205" y="2"/>
                                    <a:pt x="411" y="-1"/>
                                    <a:pt x="617" y="0"/>
                                  </a:cubicBezTo>
                                  <a:cubicBezTo>
                                    <a:pt x="12299" y="0"/>
                                    <a:pt x="21864" y="9287"/>
                                    <a:pt x="22207" y="20965"/>
                                  </a:cubicBezTo>
                                  <a:lnTo>
                                    <a:pt x="617" y="21600"/>
                                  </a:lnTo>
                                  <a:lnTo>
                                    <a:pt x="-1" y="8"/>
                                  </a:lnTo>
                                  <a:close/>
                                </a:path>
                              </a:pathLst>
                            </a:custGeom>
                            <a:noFill/>
                            <a:ln w="9525">
                              <a:solidFill>
                                <a:schemeClr val="hlink"/>
                              </a:solidFill>
                              <a:round/>
                              <a:headEnd/>
                              <a:tailEnd/>
                            </a:ln>
                            <a:extLst>
                              <a:ext uri="{909E8E84-426E-40DD-AFC4-6F175D3DCCD1}">
                                <a14:hiddenFill xmlns:a14="http://schemas.microsoft.com/office/drawing/2010/main">
                                  <a:solidFill>
                                    <a:srgbClr val="FFFFFF"/>
                                  </a:solidFill>
                                </a14:hiddenFill>
                              </a:ext>
                            </a:extLst>
                          </p:spPr>
                          <p:txBody>
                            <a:bodyPr/>
                            <a:lstStyle/>
                            <a:p>
                              <a:endParaRPr lang="ru-RU"/>
                            </a:p>
                          </p:txBody>
                        </p:sp>
                        <p:sp>
                          <p:nvSpPr>
                            <p:cNvPr id="22652" name="Line 77"/>
                            <p:cNvSpPr>
                              <a:spLocks noChangeShapeType="1"/>
                            </p:cNvSpPr>
                            <p:nvPr/>
                          </p:nvSpPr>
                          <p:spPr bwMode="auto">
                            <a:xfrm>
                              <a:off x="3496" y="589"/>
                              <a:ext cx="1" cy="2175"/>
                            </a:xfrm>
                            <a:prstGeom prst="line">
                              <a:avLst/>
                            </a:prstGeom>
                            <a:noFill/>
                            <a:ln w="9525">
                              <a:solidFill>
                                <a:schemeClr val="hlink"/>
                              </a:solidFill>
                              <a:round/>
                              <a:headEnd/>
                              <a:tailEnd/>
                            </a:ln>
                            <a:extLst>
                              <a:ext uri="{909E8E84-426E-40DD-AFC4-6F175D3DCCD1}">
                                <a14:hiddenFill xmlns:a14="http://schemas.microsoft.com/office/drawing/2010/main">
                                  <a:noFill/>
                                </a14:hiddenFill>
                              </a:ext>
                            </a:extLst>
                          </p:spPr>
                          <p:txBody>
                            <a:bodyPr/>
                            <a:lstStyle/>
                            <a:p>
                              <a:endParaRPr lang="ru-RU"/>
                            </a:p>
                          </p:txBody>
                        </p:sp>
                        <p:sp>
                          <p:nvSpPr>
                            <p:cNvPr id="22653" name="Freeform 78"/>
                            <p:cNvSpPr>
                              <a:spLocks/>
                            </p:cNvSpPr>
                            <p:nvPr/>
                          </p:nvSpPr>
                          <p:spPr bwMode="auto">
                            <a:xfrm>
                              <a:off x="3477" y="2764"/>
                              <a:ext cx="38" cy="76"/>
                            </a:xfrm>
                            <a:custGeom>
                              <a:avLst/>
                              <a:gdLst>
                                <a:gd name="T0" fmla="*/ 19 w 46"/>
                                <a:gd name="T1" fmla="*/ 76 h 64"/>
                                <a:gd name="T2" fmla="*/ 0 w 46"/>
                                <a:gd name="T3" fmla="*/ 0 h 64"/>
                                <a:gd name="T4" fmla="*/ 38 w 46"/>
                                <a:gd name="T5" fmla="*/ 0 h 64"/>
                                <a:gd name="T6" fmla="*/ 19 w 46"/>
                                <a:gd name="T7" fmla="*/ 76 h 64"/>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46" h="64">
                                  <a:moveTo>
                                    <a:pt x="23" y="64"/>
                                  </a:moveTo>
                                  <a:lnTo>
                                    <a:pt x="0" y="0"/>
                                  </a:lnTo>
                                  <a:lnTo>
                                    <a:pt x="46" y="0"/>
                                  </a:lnTo>
                                  <a:lnTo>
                                    <a:pt x="23" y="64"/>
                                  </a:lnTo>
                                  <a:close/>
                                </a:path>
                              </a:pathLst>
                            </a:custGeom>
                            <a:solidFill>
                              <a:schemeClr val="hlink"/>
                            </a:solidFill>
                            <a:ln w="9525">
                              <a:solidFill>
                                <a:schemeClr val="hlink"/>
                              </a:solidFill>
                              <a:prstDash val="solid"/>
                              <a:round/>
                              <a:headEnd/>
                              <a:tailEnd/>
                            </a:ln>
                          </p:spPr>
                          <p:txBody>
                            <a:bodyPr/>
                            <a:lstStyle/>
                            <a:p>
                              <a:endParaRPr lang="ru-RU"/>
                            </a:p>
                          </p:txBody>
                        </p:sp>
                      </p:grpSp>
                    </p:grpSp>
                  </p:grpSp>
                  <p:sp>
                    <p:nvSpPr>
                      <p:cNvPr id="22631" name="Rectangle 79"/>
                      <p:cNvSpPr>
                        <a:spLocks noChangeArrowheads="1"/>
                      </p:cNvSpPr>
                      <p:nvPr/>
                    </p:nvSpPr>
                    <p:spPr bwMode="auto">
                      <a:xfrm>
                        <a:off x="2103" y="300"/>
                        <a:ext cx="551" cy="1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hlink"/>
                            </a:solidFill>
                            <a:miter lim="800000"/>
                            <a:headEnd/>
                            <a:tailEnd/>
                          </a14:hiddenLine>
                        </a:ext>
                      </a:extLst>
                    </p:spPr>
                    <p:txBody>
                      <a:bodyPr wrap="none" lIns="0" tIns="0" rIns="0" bIns="0">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r>
                          <a:rPr lang="ru-RU" altLang="ru-RU" sz="1400">
                            <a:solidFill>
                              <a:schemeClr val="hlink"/>
                            </a:solidFill>
                          </a:rPr>
                          <a:t>Нормативы</a:t>
                        </a:r>
                      </a:p>
                    </p:txBody>
                  </p:sp>
                  <p:grpSp>
                    <p:nvGrpSpPr>
                      <p:cNvPr id="22632" name="Group 80"/>
                      <p:cNvGrpSpPr>
                        <a:grpSpLocks/>
                      </p:cNvGrpSpPr>
                      <p:nvPr/>
                    </p:nvGrpSpPr>
                    <p:grpSpPr bwMode="auto">
                      <a:xfrm>
                        <a:off x="2699" y="527"/>
                        <a:ext cx="1224" cy="2495"/>
                        <a:chOff x="2699" y="527"/>
                        <a:chExt cx="1224" cy="2495"/>
                      </a:xfrm>
                    </p:grpSpPr>
                    <p:sp>
                      <p:nvSpPr>
                        <p:cNvPr id="22634" name="Line 81"/>
                        <p:cNvSpPr>
                          <a:spLocks noChangeShapeType="1"/>
                        </p:cNvSpPr>
                        <p:nvPr/>
                      </p:nvSpPr>
                      <p:spPr bwMode="auto">
                        <a:xfrm flipH="1">
                          <a:off x="2750" y="1875"/>
                          <a:ext cx="1122" cy="1"/>
                        </a:xfrm>
                        <a:prstGeom prst="line">
                          <a:avLst/>
                        </a:prstGeom>
                        <a:noFill/>
                        <a:ln w="9525">
                          <a:solidFill>
                            <a:schemeClr val="hlink"/>
                          </a:solidFill>
                          <a:round/>
                          <a:headEnd/>
                          <a:tailEnd/>
                        </a:ln>
                        <a:extLst>
                          <a:ext uri="{909E8E84-426E-40DD-AFC4-6F175D3DCCD1}">
                            <a14:hiddenFill xmlns:a14="http://schemas.microsoft.com/office/drawing/2010/main">
                              <a:noFill/>
                            </a14:hiddenFill>
                          </a:ext>
                        </a:extLst>
                      </p:spPr>
                      <p:txBody>
                        <a:bodyPr/>
                        <a:lstStyle/>
                        <a:p>
                          <a:endParaRPr lang="ru-RU"/>
                        </a:p>
                      </p:txBody>
                    </p:sp>
                    <p:grpSp>
                      <p:nvGrpSpPr>
                        <p:cNvPr id="22635" name="Group 82"/>
                        <p:cNvGrpSpPr>
                          <a:grpSpLocks/>
                        </p:cNvGrpSpPr>
                        <p:nvPr/>
                      </p:nvGrpSpPr>
                      <p:grpSpPr bwMode="auto">
                        <a:xfrm>
                          <a:off x="2699" y="1875"/>
                          <a:ext cx="51" cy="421"/>
                          <a:chOff x="3288" y="1607"/>
                          <a:chExt cx="59" cy="498"/>
                        </a:xfrm>
                      </p:grpSpPr>
                      <p:sp>
                        <p:nvSpPr>
                          <p:cNvPr id="22640" name="Arc 83"/>
                          <p:cNvSpPr>
                            <a:spLocks/>
                          </p:cNvSpPr>
                          <p:nvPr/>
                        </p:nvSpPr>
                        <p:spPr bwMode="auto">
                          <a:xfrm>
                            <a:off x="3312" y="1607"/>
                            <a:ext cx="35" cy="40"/>
                          </a:xfrm>
                          <a:custGeom>
                            <a:avLst/>
                            <a:gdLst>
                              <a:gd name="T0" fmla="*/ 0 w 21600"/>
                              <a:gd name="T1" fmla="*/ 40 h 21600"/>
                              <a:gd name="T2" fmla="*/ 35 w 21600"/>
                              <a:gd name="T3" fmla="*/ 0 h 21600"/>
                              <a:gd name="T4" fmla="*/ 35 w 21600"/>
                              <a:gd name="T5" fmla="*/ 4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0" y="21600"/>
                                </a:moveTo>
                                <a:cubicBezTo>
                                  <a:pt x="0" y="9670"/>
                                  <a:pt x="9670" y="0"/>
                                  <a:pt x="21599" y="0"/>
                                </a:cubicBezTo>
                              </a:path>
                              <a:path w="21600" h="21600" stroke="0" extrusionOk="0">
                                <a:moveTo>
                                  <a:pt x="0" y="21600"/>
                                </a:moveTo>
                                <a:cubicBezTo>
                                  <a:pt x="0" y="9670"/>
                                  <a:pt x="9670" y="0"/>
                                  <a:pt x="21599" y="0"/>
                                </a:cubicBezTo>
                                <a:lnTo>
                                  <a:pt x="21600" y="21600"/>
                                </a:lnTo>
                                <a:lnTo>
                                  <a:pt x="0" y="21600"/>
                                </a:lnTo>
                                <a:close/>
                              </a:path>
                            </a:pathLst>
                          </a:custGeom>
                          <a:noFill/>
                          <a:ln w="9525">
                            <a:solidFill>
                              <a:schemeClr val="hlink"/>
                            </a:solidFill>
                            <a:round/>
                            <a:headEnd/>
                            <a:tailEnd/>
                          </a:ln>
                          <a:extLst>
                            <a:ext uri="{909E8E84-426E-40DD-AFC4-6F175D3DCCD1}">
                              <a14:hiddenFill xmlns:a14="http://schemas.microsoft.com/office/drawing/2010/main">
                                <a:solidFill>
                                  <a:srgbClr val="FFFFFF"/>
                                </a:solidFill>
                              </a14:hiddenFill>
                            </a:ext>
                          </a:extLst>
                        </p:spPr>
                        <p:txBody>
                          <a:bodyPr/>
                          <a:lstStyle/>
                          <a:p>
                            <a:endParaRPr lang="ru-RU"/>
                          </a:p>
                        </p:txBody>
                      </p:sp>
                      <p:sp>
                        <p:nvSpPr>
                          <p:cNvPr id="22641" name="Line 84"/>
                          <p:cNvSpPr>
                            <a:spLocks noChangeShapeType="1"/>
                          </p:cNvSpPr>
                          <p:nvPr/>
                        </p:nvSpPr>
                        <p:spPr bwMode="auto">
                          <a:xfrm>
                            <a:off x="3312" y="1647"/>
                            <a:ext cx="1" cy="386"/>
                          </a:xfrm>
                          <a:prstGeom prst="line">
                            <a:avLst/>
                          </a:prstGeom>
                          <a:noFill/>
                          <a:ln w="9525">
                            <a:solidFill>
                              <a:schemeClr val="hlink"/>
                            </a:solidFill>
                            <a:round/>
                            <a:headEnd/>
                            <a:tailEnd/>
                          </a:ln>
                          <a:extLst>
                            <a:ext uri="{909E8E84-426E-40DD-AFC4-6F175D3DCCD1}">
                              <a14:hiddenFill xmlns:a14="http://schemas.microsoft.com/office/drawing/2010/main">
                                <a:noFill/>
                              </a14:hiddenFill>
                            </a:ext>
                          </a:extLst>
                        </p:spPr>
                        <p:txBody>
                          <a:bodyPr/>
                          <a:lstStyle/>
                          <a:p>
                            <a:endParaRPr lang="ru-RU"/>
                          </a:p>
                        </p:txBody>
                      </p:sp>
                      <p:sp>
                        <p:nvSpPr>
                          <p:cNvPr id="22642" name="Freeform 85"/>
                          <p:cNvSpPr>
                            <a:spLocks/>
                          </p:cNvSpPr>
                          <p:nvPr/>
                        </p:nvSpPr>
                        <p:spPr bwMode="auto">
                          <a:xfrm>
                            <a:off x="3288" y="2033"/>
                            <a:ext cx="47" cy="72"/>
                          </a:xfrm>
                          <a:custGeom>
                            <a:avLst/>
                            <a:gdLst>
                              <a:gd name="T0" fmla="*/ 24 w 46"/>
                              <a:gd name="T1" fmla="*/ 72 h 63"/>
                              <a:gd name="T2" fmla="*/ 0 w 46"/>
                              <a:gd name="T3" fmla="*/ 0 h 63"/>
                              <a:gd name="T4" fmla="*/ 47 w 46"/>
                              <a:gd name="T5" fmla="*/ 0 h 63"/>
                              <a:gd name="T6" fmla="*/ 24 w 46"/>
                              <a:gd name="T7" fmla="*/ 72 h 63"/>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46" h="63">
                                <a:moveTo>
                                  <a:pt x="23" y="63"/>
                                </a:moveTo>
                                <a:lnTo>
                                  <a:pt x="0" y="0"/>
                                </a:lnTo>
                                <a:lnTo>
                                  <a:pt x="46" y="0"/>
                                </a:lnTo>
                                <a:lnTo>
                                  <a:pt x="23" y="63"/>
                                </a:lnTo>
                                <a:close/>
                              </a:path>
                            </a:pathLst>
                          </a:custGeom>
                          <a:solidFill>
                            <a:schemeClr val="hlink"/>
                          </a:solidFill>
                          <a:ln w="9525">
                            <a:solidFill>
                              <a:schemeClr val="hlink"/>
                            </a:solidFill>
                            <a:prstDash val="solid"/>
                            <a:round/>
                            <a:headEnd/>
                            <a:tailEnd/>
                          </a:ln>
                        </p:spPr>
                        <p:txBody>
                          <a:bodyPr/>
                          <a:lstStyle/>
                          <a:p>
                            <a:endParaRPr lang="ru-RU"/>
                          </a:p>
                        </p:txBody>
                      </p:sp>
                    </p:grpSp>
                    <p:grpSp>
                      <p:nvGrpSpPr>
                        <p:cNvPr id="22636" name="Group 86"/>
                        <p:cNvGrpSpPr>
                          <a:grpSpLocks/>
                        </p:cNvGrpSpPr>
                        <p:nvPr/>
                      </p:nvGrpSpPr>
                      <p:grpSpPr bwMode="auto">
                        <a:xfrm>
                          <a:off x="3882" y="527"/>
                          <a:ext cx="41" cy="2495"/>
                          <a:chOff x="4647" y="210"/>
                          <a:chExt cx="47" cy="2428"/>
                        </a:xfrm>
                      </p:grpSpPr>
                      <p:sp>
                        <p:nvSpPr>
                          <p:cNvPr id="22637" name="Line 87"/>
                          <p:cNvSpPr>
                            <a:spLocks noChangeShapeType="1"/>
                          </p:cNvSpPr>
                          <p:nvPr/>
                        </p:nvSpPr>
                        <p:spPr bwMode="auto">
                          <a:xfrm>
                            <a:off x="4670" y="1607"/>
                            <a:ext cx="2" cy="957"/>
                          </a:xfrm>
                          <a:prstGeom prst="line">
                            <a:avLst/>
                          </a:prstGeom>
                          <a:noFill/>
                          <a:ln w="9525">
                            <a:solidFill>
                              <a:schemeClr val="hlink"/>
                            </a:solidFill>
                            <a:round/>
                            <a:headEnd/>
                            <a:tailEnd/>
                          </a:ln>
                          <a:extLst>
                            <a:ext uri="{909E8E84-426E-40DD-AFC4-6F175D3DCCD1}">
                              <a14:hiddenFill xmlns:a14="http://schemas.microsoft.com/office/drawing/2010/main">
                                <a:noFill/>
                              </a14:hiddenFill>
                            </a:ext>
                          </a:extLst>
                        </p:spPr>
                        <p:txBody>
                          <a:bodyPr/>
                          <a:lstStyle/>
                          <a:p>
                            <a:endParaRPr lang="ru-RU"/>
                          </a:p>
                        </p:txBody>
                      </p:sp>
                      <p:sp>
                        <p:nvSpPr>
                          <p:cNvPr id="22638" name="Freeform 88"/>
                          <p:cNvSpPr>
                            <a:spLocks/>
                          </p:cNvSpPr>
                          <p:nvPr/>
                        </p:nvSpPr>
                        <p:spPr bwMode="auto">
                          <a:xfrm>
                            <a:off x="4647" y="2564"/>
                            <a:ext cx="47" cy="74"/>
                          </a:xfrm>
                          <a:custGeom>
                            <a:avLst/>
                            <a:gdLst>
                              <a:gd name="T0" fmla="*/ 24 w 46"/>
                              <a:gd name="T1" fmla="*/ 74 h 64"/>
                              <a:gd name="T2" fmla="*/ 0 w 46"/>
                              <a:gd name="T3" fmla="*/ 0 h 64"/>
                              <a:gd name="T4" fmla="*/ 47 w 46"/>
                              <a:gd name="T5" fmla="*/ 0 h 64"/>
                              <a:gd name="T6" fmla="*/ 24 w 46"/>
                              <a:gd name="T7" fmla="*/ 74 h 64"/>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46" h="64">
                                <a:moveTo>
                                  <a:pt x="23" y="64"/>
                                </a:moveTo>
                                <a:lnTo>
                                  <a:pt x="0" y="0"/>
                                </a:lnTo>
                                <a:lnTo>
                                  <a:pt x="46" y="0"/>
                                </a:lnTo>
                                <a:lnTo>
                                  <a:pt x="23" y="64"/>
                                </a:lnTo>
                                <a:close/>
                              </a:path>
                            </a:pathLst>
                          </a:custGeom>
                          <a:solidFill>
                            <a:schemeClr val="hlink"/>
                          </a:solidFill>
                          <a:ln w="9525">
                            <a:solidFill>
                              <a:schemeClr val="hlink"/>
                            </a:solidFill>
                            <a:prstDash val="solid"/>
                            <a:round/>
                            <a:headEnd/>
                            <a:tailEnd/>
                          </a:ln>
                        </p:spPr>
                        <p:txBody>
                          <a:bodyPr/>
                          <a:lstStyle/>
                          <a:p>
                            <a:endParaRPr lang="ru-RU"/>
                          </a:p>
                        </p:txBody>
                      </p:sp>
                      <p:sp>
                        <p:nvSpPr>
                          <p:cNvPr id="22639" name="Line 89"/>
                          <p:cNvSpPr>
                            <a:spLocks noChangeShapeType="1"/>
                          </p:cNvSpPr>
                          <p:nvPr/>
                        </p:nvSpPr>
                        <p:spPr bwMode="auto">
                          <a:xfrm>
                            <a:off x="4670" y="210"/>
                            <a:ext cx="2" cy="1397"/>
                          </a:xfrm>
                          <a:prstGeom prst="line">
                            <a:avLst/>
                          </a:prstGeom>
                          <a:noFill/>
                          <a:ln w="9525">
                            <a:solidFill>
                              <a:schemeClr val="hlink"/>
                            </a:solidFill>
                            <a:round/>
                            <a:headEnd/>
                            <a:tailEnd/>
                          </a:ln>
                          <a:extLst>
                            <a:ext uri="{909E8E84-426E-40DD-AFC4-6F175D3DCCD1}">
                              <a14:hiddenFill xmlns:a14="http://schemas.microsoft.com/office/drawing/2010/main">
                                <a:noFill/>
                              </a14:hiddenFill>
                            </a:ext>
                          </a:extLst>
                        </p:spPr>
                        <p:txBody>
                          <a:bodyPr/>
                          <a:lstStyle/>
                          <a:p>
                            <a:endParaRPr lang="ru-RU"/>
                          </a:p>
                        </p:txBody>
                      </p:sp>
                    </p:grpSp>
                  </p:grpSp>
                  <p:sp>
                    <p:nvSpPr>
                      <p:cNvPr id="22633" name="Rectangle 90"/>
                      <p:cNvSpPr>
                        <a:spLocks noChangeArrowheads="1"/>
                      </p:cNvSpPr>
                      <p:nvPr/>
                    </p:nvSpPr>
                    <p:spPr bwMode="auto">
                      <a:xfrm>
                        <a:off x="3696" y="346"/>
                        <a:ext cx="529" cy="1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r>
                          <a:rPr lang="ru-RU" altLang="ru-RU" sz="1400">
                            <a:solidFill>
                              <a:schemeClr val="hlink"/>
                            </a:solidFill>
                          </a:rPr>
                          <a:t>Законы РФ</a:t>
                        </a:r>
                      </a:p>
                    </p:txBody>
                  </p:sp>
                </p:grpSp>
                <p:grpSp>
                  <p:nvGrpSpPr>
                    <p:cNvPr id="22626" name="Group 91"/>
                    <p:cNvGrpSpPr>
                      <a:grpSpLocks/>
                    </p:cNvGrpSpPr>
                    <p:nvPr/>
                  </p:nvGrpSpPr>
                  <p:grpSpPr bwMode="auto">
                    <a:xfrm>
                      <a:off x="3380" y="1415"/>
                      <a:ext cx="1995" cy="55"/>
                      <a:chOff x="3677" y="1712"/>
                      <a:chExt cx="1678" cy="36"/>
                    </a:xfrm>
                  </p:grpSpPr>
                  <p:sp>
                    <p:nvSpPr>
                      <p:cNvPr id="22628" name="Line 92"/>
                      <p:cNvSpPr>
                        <a:spLocks noChangeShapeType="1"/>
                      </p:cNvSpPr>
                      <p:nvPr/>
                    </p:nvSpPr>
                    <p:spPr bwMode="auto">
                      <a:xfrm>
                        <a:off x="3677" y="1731"/>
                        <a:ext cx="1629" cy="1"/>
                      </a:xfrm>
                      <a:prstGeom prst="line">
                        <a:avLst/>
                      </a:prstGeom>
                      <a:noFill/>
                      <a:ln w="6350">
                        <a:solidFill>
                          <a:schemeClr val="hlink"/>
                        </a:solidFill>
                        <a:round/>
                        <a:headEnd/>
                        <a:tailEnd/>
                      </a:ln>
                      <a:extLst>
                        <a:ext uri="{909E8E84-426E-40DD-AFC4-6F175D3DCCD1}">
                          <a14:hiddenFill xmlns:a14="http://schemas.microsoft.com/office/drawing/2010/main">
                            <a:noFill/>
                          </a14:hiddenFill>
                        </a:ext>
                      </a:extLst>
                    </p:spPr>
                    <p:txBody>
                      <a:bodyPr/>
                      <a:lstStyle/>
                      <a:p>
                        <a:endParaRPr lang="ru-RU"/>
                      </a:p>
                    </p:txBody>
                  </p:sp>
                  <p:sp>
                    <p:nvSpPr>
                      <p:cNvPr id="22629" name="Freeform 93"/>
                      <p:cNvSpPr>
                        <a:spLocks/>
                      </p:cNvSpPr>
                      <p:nvPr/>
                    </p:nvSpPr>
                    <p:spPr bwMode="auto">
                      <a:xfrm>
                        <a:off x="5306" y="1712"/>
                        <a:ext cx="49" cy="36"/>
                      </a:xfrm>
                      <a:custGeom>
                        <a:avLst/>
                        <a:gdLst>
                          <a:gd name="T0" fmla="*/ 49 w 42"/>
                          <a:gd name="T1" fmla="*/ 19 h 31"/>
                          <a:gd name="T2" fmla="*/ 0 w 42"/>
                          <a:gd name="T3" fmla="*/ 0 h 31"/>
                          <a:gd name="T4" fmla="*/ 0 w 42"/>
                          <a:gd name="T5" fmla="*/ 36 h 31"/>
                          <a:gd name="T6" fmla="*/ 49 w 42"/>
                          <a:gd name="T7" fmla="*/ 19 h 3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42" h="31">
                            <a:moveTo>
                              <a:pt x="42" y="16"/>
                            </a:moveTo>
                            <a:lnTo>
                              <a:pt x="0" y="0"/>
                            </a:lnTo>
                            <a:lnTo>
                              <a:pt x="0" y="31"/>
                            </a:lnTo>
                            <a:lnTo>
                              <a:pt x="42" y="16"/>
                            </a:lnTo>
                            <a:close/>
                          </a:path>
                        </a:pathLst>
                      </a:custGeom>
                      <a:solidFill>
                        <a:schemeClr val="hlink"/>
                      </a:solidFill>
                      <a:ln w="6350">
                        <a:solidFill>
                          <a:schemeClr val="hlink"/>
                        </a:solidFill>
                        <a:prstDash val="solid"/>
                        <a:round/>
                        <a:headEnd/>
                        <a:tailEnd/>
                      </a:ln>
                    </p:spPr>
                    <p:txBody>
                      <a:bodyPr/>
                      <a:lstStyle/>
                      <a:p>
                        <a:endParaRPr lang="ru-RU"/>
                      </a:p>
                    </p:txBody>
                  </p:sp>
                </p:grpSp>
                <p:sp>
                  <p:nvSpPr>
                    <p:cNvPr id="58462" name="Rectangle 94"/>
                    <p:cNvSpPr>
                      <a:spLocks noChangeArrowheads="1"/>
                    </p:cNvSpPr>
                    <p:nvPr/>
                  </p:nvSpPr>
                  <p:spPr bwMode="auto">
                    <a:xfrm>
                      <a:off x="4967" y="1255"/>
                      <a:ext cx="433" cy="1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hlink"/>
                          </a:solidFill>
                          <a:miter lim="800000"/>
                          <a:headEnd/>
                          <a:tailEnd/>
                        </a14:hiddenLine>
                      </a:ext>
                    </a:extLst>
                  </p:spPr>
                  <p:txBody>
                    <a:bodyPr wrap="none" lIns="0" tIns="0" rIns="0" bIns="0">
                      <a:spAutoFit/>
                    </a:bodyPr>
                    <a:lstStyle/>
                    <a:p>
                      <a:pPr eaLnBrk="1" hangingPunct="1">
                        <a:defRPr/>
                      </a:pPr>
                      <a:r>
                        <a:rPr lang="ru-RU" sz="1400">
                          <a:solidFill>
                            <a:schemeClr val="hlink"/>
                          </a:solidFill>
                          <a:effectLst>
                            <a:outerShdw blurRad="38100" dist="38100" dir="2700000" algn="tl">
                              <a:srgbClr val="000000"/>
                            </a:outerShdw>
                          </a:effectLst>
                        </a:rPr>
                        <a:t>Выборки</a:t>
                      </a:r>
                    </a:p>
                  </p:txBody>
                </p:sp>
              </p:grpSp>
              <p:grpSp>
                <p:nvGrpSpPr>
                  <p:cNvPr id="22549" name="Group 95"/>
                  <p:cNvGrpSpPr>
                    <a:grpSpLocks/>
                  </p:cNvGrpSpPr>
                  <p:nvPr/>
                </p:nvGrpSpPr>
                <p:grpSpPr bwMode="auto">
                  <a:xfrm>
                    <a:off x="22" y="1637"/>
                    <a:ext cx="1165" cy="659"/>
                    <a:chOff x="22" y="1637"/>
                    <a:chExt cx="1165" cy="659"/>
                  </a:xfrm>
                </p:grpSpPr>
                <p:grpSp>
                  <p:nvGrpSpPr>
                    <p:cNvPr id="22607" name="Group 96"/>
                    <p:cNvGrpSpPr>
                      <a:grpSpLocks/>
                    </p:cNvGrpSpPr>
                    <p:nvPr/>
                  </p:nvGrpSpPr>
                  <p:grpSpPr bwMode="auto">
                    <a:xfrm>
                      <a:off x="249" y="1752"/>
                      <a:ext cx="862" cy="537"/>
                      <a:chOff x="140" y="1907"/>
                      <a:chExt cx="1300" cy="537"/>
                    </a:xfrm>
                  </p:grpSpPr>
                  <p:grpSp>
                    <p:nvGrpSpPr>
                      <p:cNvPr id="22613" name="Group 97"/>
                      <p:cNvGrpSpPr>
                        <a:grpSpLocks/>
                      </p:cNvGrpSpPr>
                      <p:nvPr/>
                    </p:nvGrpSpPr>
                    <p:grpSpPr bwMode="auto">
                      <a:xfrm>
                        <a:off x="140" y="1907"/>
                        <a:ext cx="1300" cy="46"/>
                        <a:chOff x="140" y="1907"/>
                        <a:chExt cx="1300" cy="46"/>
                      </a:xfrm>
                    </p:grpSpPr>
                    <p:sp>
                      <p:nvSpPr>
                        <p:cNvPr id="22623" name="Line 98"/>
                        <p:cNvSpPr>
                          <a:spLocks noChangeShapeType="1"/>
                        </p:cNvSpPr>
                        <p:nvPr/>
                      </p:nvSpPr>
                      <p:spPr bwMode="auto">
                        <a:xfrm>
                          <a:off x="140" y="1930"/>
                          <a:ext cx="1237" cy="1"/>
                        </a:xfrm>
                        <a:prstGeom prst="line">
                          <a:avLst/>
                        </a:prstGeom>
                        <a:noFill/>
                        <a:ln w="9525">
                          <a:solidFill>
                            <a:schemeClr val="hlink"/>
                          </a:solidFill>
                          <a:round/>
                          <a:headEnd/>
                          <a:tailEnd/>
                        </a:ln>
                        <a:extLst>
                          <a:ext uri="{909E8E84-426E-40DD-AFC4-6F175D3DCCD1}">
                            <a14:hiddenFill xmlns:a14="http://schemas.microsoft.com/office/drawing/2010/main">
                              <a:noFill/>
                            </a14:hiddenFill>
                          </a:ext>
                        </a:extLst>
                      </p:spPr>
                      <p:txBody>
                        <a:bodyPr/>
                        <a:lstStyle/>
                        <a:p>
                          <a:endParaRPr lang="ru-RU"/>
                        </a:p>
                      </p:txBody>
                    </p:sp>
                    <p:sp>
                      <p:nvSpPr>
                        <p:cNvPr id="22624" name="Freeform 99"/>
                        <p:cNvSpPr>
                          <a:spLocks/>
                        </p:cNvSpPr>
                        <p:nvPr/>
                      </p:nvSpPr>
                      <p:spPr bwMode="auto">
                        <a:xfrm>
                          <a:off x="1377" y="1907"/>
                          <a:ext cx="63" cy="46"/>
                        </a:xfrm>
                        <a:custGeom>
                          <a:avLst/>
                          <a:gdLst>
                            <a:gd name="T0" fmla="*/ 63 w 63"/>
                            <a:gd name="T1" fmla="*/ 23 h 46"/>
                            <a:gd name="T2" fmla="*/ 0 w 63"/>
                            <a:gd name="T3" fmla="*/ 0 h 46"/>
                            <a:gd name="T4" fmla="*/ 0 w 63"/>
                            <a:gd name="T5" fmla="*/ 46 h 46"/>
                            <a:gd name="T6" fmla="*/ 63 w 63"/>
                            <a:gd name="T7" fmla="*/ 23 h 46"/>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63" h="46">
                              <a:moveTo>
                                <a:pt x="63" y="23"/>
                              </a:moveTo>
                              <a:lnTo>
                                <a:pt x="0" y="0"/>
                              </a:lnTo>
                              <a:lnTo>
                                <a:pt x="0" y="46"/>
                              </a:lnTo>
                              <a:lnTo>
                                <a:pt x="63" y="23"/>
                              </a:lnTo>
                              <a:close/>
                            </a:path>
                          </a:pathLst>
                        </a:custGeom>
                        <a:solidFill>
                          <a:schemeClr val="hlink"/>
                        </a:solidFill>
                        <a:ln w="9525">
                          <a:solidFill>
                            <a:schemeClr val="hlink"/>
                          </a:solidFill>
                          <a:prstDash val="solid"/>
                          <a:round/>
                          <a:headEnd/>
                          <a:tailEnd/>
                        </a:ln>
                      </p:spPr>
                      <p:txBody>
                        <a:bodyPr/>
                        <a:lstStyle/>
                        <a:p>
                          <a:endParaRPr lang="ru-RU"/>
                        </a:p>
                      </p:txBody>
                    </p:sp>
                  </p:grpSp>
                  <p:grpSp>
                    <p:nvGrpSpPr>
                      <p:cNvPr id="22614" name="Group 100"/>
                      <p:cNvGrpSpPr>
                        <a:grpSpLocks/>
                      </p:cNvGrpSpPr>
                      <p:nvPr/>
                    </p:nvGrpSpPr>
                    <p:grpSpPr bwMode="auto">
                      <a:xfrm>
                        <a:off x="140" y="2080"/>
                        <a:ext cx="1300" cy="47"/>
                        <a:chOff x="140" y="2080"/>
                        <a:chExt cx="1300" cy="47"/>
                      </a:xfrm>
                    </p:grpSpPr>
                    <p:sp>
                      <p:nvSpPr>
                        <p:cNvPr id="22621" name="Line 101"/>
                        <p:cNvSpPr>
                          <a:spLocks noChangeShapeType="1"/>
                        </p:cNvSpPr>
                        <p:nvPr/>
                      </p:nvSpPr>
                      <p:spPr bwMode="auto">
                        <a:xfrm>
                          <a:off x="140" y="2103"/>
                          <a:ext cx="1237" cy="1"/>
                        </a:xfrm>
                        <a:prstGeom prst="line">
                          <a:avLst/>
                        </a:prstGeom>
                        <a:noFill/>
                        <a:ln w="9525">
                          <a:solidFill>
                            <a:schemeClr val="hlink"/>
                          </a:solidFill>
                          <a:round/>
                          <a:headEnd/>
                          <a:tailEnd/>
                        </a:ln>
                        <a:extLst>
                          <a:ext uri="{909E8E84-426E-40DD-AFC4-6F175D3DCCD1}">
                            <a14:hiddenFill xmlns:a14="http://schemas.microsoft.com/office/drawing/2010/main">
                              <a:noFill/>
                            </a14:hiddenFill>
                          </a:ext>
                        </a:extLst>
                      </p:spPr>
                      <p:txBody>
                        <a:bodyPr/>
                        <a:lstStyle/>
                        <a:p>
                          <a:endParaRPr lang="ru-RU"/>
                        </a:p>
                      </p:txBody>
                    </p:sp>
                    <p:sp>
                      <p:nvSpPr>
                        <p:cNvPr id="22622" name="Freeform 102"/>
                        <p:cNvSpPr>
                          <a:spLocks/>
                        </p:cNvSpPr>
                        <p:nvPr/>
                      </p:nvSpPr>
                      <p:spPr bwMode="auto">
                        <a:xfrm>
                          <a:off x="1377" y="2080"/>
                          <a:ext cx="63" cy="47"/>
                        </a:xfrm>
                        <a:custGeom>
                          <a:avLst/>
                          <a:gdLst>
                            <a:gd name="T0" fmla="*/ 63 w 63"/>
                            <a:gd name="T1" fmla="*/ 23 h 47"/>
                            <a:gd name="T2" fmla="*/ 0 w 63"/>
                            <a:gd name="T3" fmla="*/ 0 h 47"/>
                            <a:gd name="T4" fmla="*/ 0 w 63"/>
                            <a:gd name="T5" fmla="*/ 47 h 47"/>
                            <a:gd name="T6" fmla="*/ 63 w 63"/>
                            <a:gd name="T7" fmla="*/ 23 h 47"/>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63" h="47">
                              <a:moveTo>
                                <a:pt x="63" y="23"/>
                              </a:moveTo>
                              <a:lnTo>
                                <a:pt x="0" y="0"/>
                              </a:lnTo>
                              <a:lnTo>
                                <a:pt x="0" y="47"/>
                              </a:lnTo>
                              <a:lnTo>
                                <a:pt x="63" y="23"/>
                              </a:lnTo>
                              <a:close/>
                            </a:path>
                          </a:pathLst>
                        </a:custGeom>
                        <a:solidFill>
                          <a:schemeClr val="hlink"/>
                        </a:solidFill>
                        <a:ln w="9525">
                          <a:solidFill>
                            <a:schemeClr val="hlink"/>
                          </a:solidFill>
                          <a:prstDash val="solid"/>
                          <a:round/>
                          <a:headEnd/>
                          <a:tailEnd/>
                        </a:ln>
                      </p:spPr>
                      <p:txBody>
                        <a:bodyPr/>
                        <a:lstStyle/>
                        <a:p>
                          <a:endParaRPr lang="ru-RU"/>
                        </a:p>
                      </p:txBody>
                    </p:sp>
                  </p:grpSp>
                  <p:grpSp>
                    <p:nvGrpSpPr>
                      <p:cNvPr id="22615" name="Group 103"/>
                      <p:cNvGrpSpPr>
                        <a:grpSpLocks/>
                      </p:cNvGrpSpPr>
                      <p:nvPr/>
                    </p:nvGrpSpPr>
                    <p:grpSpPr bwMode="auto">
                      <a:xfrm>
                        <a:off x="140" y="2225"/>
                        <a:ext cx="1300" cy="46"/>
                        <a:chOff x="140" y="2225"/>
                        <a:chExt cx="1300" cy="46"/>
                      </a:xfrm>
                    </p:grpSpPr>
                    <p:sp>
                      <p:nvSpPr>
                        <p:cNvPr id="22619" name="Line 104"/>
                        <p:cNvSpPr>
                          <a:spLocks noChangeShapeType="1"/>
                        </p:cNvSpPr>
                        <p:nvPr/>
                      </p:nvSpPr>
                      <p:spPr bwMode="auto">
                        <a:xfrm>
                          <a:off x="140" y="2248"/>
                          <a:ext cx="1237" cy="1"/>
                        </a:xfrm>
                        <a:prstGeom prst="line">
                          <a:avLst/>
                        </a:prstGeom>
                        <a:noFill/>
                        <a:ln w="9525">
                          <a:solidFill>
                            <a:schemeClr val="hlink"/>
                          </a:solidFill>
                          <a:round/>
                          <a:headEnd/>
                          <a:tailEnd/>
                        </a:ln>
                        <a:extLst>
                          <a:ext uri="{909E8E84-426E-40DD-AFC4-6F175D3DCCD1}">
                            <a14:hiddenFill xmlns:a14="http://schemas.microsoft.com/office/drawing/2010/main">
                              <a:noFill/>
                            </a14:hiddenFill>
                          </a:ext>
                        </a:extLst>
                      </p:spPr>
                      <p:txBody>
                        <a:bodyPr/>
                        <a:lstStyle/>
                        <a:p>
                          <a:endParaRPr lang="ru-RU"/>
                        </a:p>
                      </p:txBody>
                    </p:sp>
                    <p:sp>
                      <p:nvSpPr>
                        <p:cNvPr id="22620" name="Freeform 105"/>
                        <p:cNvSpPr>
                          <a:spLocks/>
                        </p:cNvSpPr>
                        <p:nvPr/>
                      </p:nvSpPr>
                      <p:spPr bwMode="auto">
                        <a:xfrm>
                          <a:off x="1377" y="2225"/>
                          <a:ext cx="63" cy="46"/>
                        </a:xfrm>
                        <a:custGeom>
                          <a:avLst/>
                          <a:gdLst>
                            <a:gd name="T0" fmla="*/ 63 w 63"/>
                            <a:gd name="T1" fmla="*/ 23 h 46"/>
                            <a:gd name="T2" fmla="*/ 0 w 63"/>
                            <a:gd name="T3" fmla="*/ 0 h 46"/>
                            <a:gd name="T4" fmla="*/ 0 w 63"/>
                            <a:gd name="T5" fmla="*/ 46 h 46"/>
                            <a:gd name="T6" fmla="*/ 63 w 63"/>
                            <a:gd name="T7" fmla="*/ 23 h 46"/>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63" h="46">
                              <a:moveTo>
                                <a:pt x="63" y="23"/>
                              </a:moveTo>
                              <a:lnTo>
                                <a:pt x="0" y="0"/>
                              </a:lnTo>
                              <a:lnTo>
                                <a:pt x="0" y="46"/>
                              </a:lnTo>
                              <a:lnTo>
                                <a:pt x="63" y="23"/>
                              </a:lnTo>
                              <a:close/>
                            </a:path>
                          </a:pathLst>
                        </a:custGeom>
                        <a:solidFill>
                          <a:schemeClr val="hlink"/>
                        </a:solidFill>
                        <a:ln w="9525">
                          <a:solidFill>
                            <a:schemeClr val="hlink"/>
                          </a:solidFill>
                          <a:prstDash val="solid"/>
                          <a:round/>
                          <a:headEnd/>
                          <a:tailEnd/>
                        </a:ln>
                      </p:spPr>
                      <p:txBody>
                        <a:bodyPr/>
                        <a:lstStyle/>
                        <a:p>
                          <a:endParaRPr lang="ru-RU"/>
                        </a:p>
                      </p:txBody>
                    </p:sp>
                  </p:grpSp>
                  <p:grpSp>
                    <p:nvGrpSpPr>
                      <p:cNvPr id="22616" name="Group 106"/>
                      <p:cNvGrpSpPr>
                        <a:grpSpLocks/>
                      </p:cNvGrpSpPr>
                      <p:nvPr/>
                    </p:nvGrpSpPr>
                    <p:grpSpPr bwMode="auto">
                      <a:xfrm>
                        <a:off x="140" y="2398"/>
                        <a:ext cx="1300" cy="46"/>
                        <a:chOff x="140" y="2398"/>
                        <a:chExt cx="1300" cy="46"/>
                      </a:xfrm>
                    </p:grpSpPr>
                    <p:sp>
                      <p:nvSpPr>
                        <p:cNvPr id="22617" name="Line 107"/>
                        <p:cNvSpPr>
                          <a:spLocks noChangeShapeType="1"/>
                        </p:cNvSpPr>
                        <p:nvPr/>
                      </p:nvSpPr>
                      <p:spPr bwMode="auto">
                        <a:xfrm>
                          <a:off x="140" y="2421"/>
                          <a:ext cx="1237" cy="1"/>
                        </a:xfrm>
                        <a:prstGeom prst="line">
                          <a:avLst/>
                        </a:prstGeom>
                        <a:noFill/>
                        <a:ln w="9525">
                          <a:solidFill>
                            <a:schemeClr val="hlink"/>
                          </a:solidFill>
                          <a:round/>
                          <a:headEnd/>
                          <a:tailEnd/>
                        </a:ln>
                        <a:extLst>
                          <a:ext uri="{909E8E84-426E-40DD-AFC4-6F175D3DCCD1}">
                            <a14:hiddenFill xmlns:a14="http://schemas.microsoft.com/office/drawing/2010/main">
                              <a:noFill/>
                            </a14:hiddenFill>
                          </a:ext>
                        </a:extLst>
                      </p:spPr>
                      <p:txBody>
                        <a:bodyPr/>
                        <a:lstStyle/>
                        <a:p>
                          <a:endParaRPr lang="ru-RU"/>
                        </a:p>
                      </p:txBody>
                    </p:sp>
                    <p:sp>
                      <p:nvSpPr>
                        <p:cNvPr id="22618" name="Freeform 108"/>
                        <p:cNvSpPr>
                          <a:spLocks/>
                        </p:cNvSpPr>
                        <p:nvPr/>
                      </p:nvSpPr>
                      <p:spPr bwMode="auto">
                        <a:xfrm>
                          <a:off x="1377" y="2398"/>
                          <a:ext cx="63" cy="46"/>
                        </a:xfrm>
                        <a:custGeom>
                          <a:avLst/>
                          <a:gdLst>
                            <a:gd name="T0" fmla="*/ 63 w 63"/>
                            <a:gd name="T1" fmla="*/ 23 h 46"/>
                            <a:gd name="T2" fmla="*/ 0 w 63"/>
                            <a:gd name="T3" fmla="*/ 0 h 46"/>
                            <a:gd name="T4" fmla="*/ 0 w 63"/>
                            <a:gd name="T5" fmla="*/ 46 h 46"/>
                            <a:gd name="T6" fmla="*/ 63 w 63"/>
                            <a:gd name="T7" fmla="*/ 23 h 46"/>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63" h="46">
                              <a:moveTo>
                                <a:pt x="63" y="23"/>
                              </a:moveTo>
                              <a:lnTo>
                                <a:pt x="0" y="0"/>
                              </a:lnTo>
                              <a:lnTo>
                                <a:pt x="0" y="46"/>
                              </a:lnTo>
                              <a:lnTo>
                                <a:pt x="63" y="23"/>
                              </a:lnTo>
                              <a:close/>
                            </a:path>
                          </a:pathLst>
                        </a:custGeom>
                        <a:solidFill>
                          <a:schemeClr val="hlink"/>
                        </a:solidFill>
                        <a:ln w="9525">
                          <a:solidFill>
                            <a:schemeClr val="hlink"/>
                          </a:solidFill>
                          <a:prstDash val="solid"/>
                          <a:round/>
                          <a:headEnd/>
                          <a:tailEnd/>
                        </a:ln>
                      </p:spPr>
                      <p:txBody>
                        <a:bodyPr/>
                        <a:lstStyle/>
                        <a:p>
                          <a:endParaRPr lang="ru-RU"/>
                        </a:p>
                      </p:txBody>
                    </p:sp>
                  </p:grpSp>
                </p:grpSp>
                <p:grpSp>
                  <p:nvGrpSpPr>
                    <p:cNvPr id="22608" name="Group 109"/>
                    <p:cNvGrpSpPr>
                      <a:grpSpLocks/>
                    </p:cNvGrpSpPr>
                    <p:nvPr/>
                  </p:nvGrpSpPr>
                  <p:grpSpPr bwMode="auto">
                    <a:xfrm>
                      <a:off x="22" y="1637"/>
                      <a:ext cx="1165" cy="659"/>
                      <a:chOff x="158" y="1117"/>
                      <a:chExt cx="1165" cy="659"/>
                    </a:xfrm>
                  </p:grpSpPr>
                  <p:sp>
                    <p:nvSpPr>
                      <p:cNvPr id="22609" name="Rectangle 110"/>
                      <p:cNvSpPr>
                        <a:spLocks noChangeArrowheads="1"/>
                      </p:cNvSpPr>
                      <p:nvPr/>
                    </p:nvSpPr>
                    <p:spPr bwMode="auto">
                      <a:xfrm>
                        <a:off x="204" y="1117"/>
                        <a:ext cx="780"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hlink"/>
                            </a:solidFill>
                            <a:miter lim="800000"/>
                            <a:headEnd/>
                            <a:tailEnd/>
                          </a14:hiddenLine>
                        </a:ext>
                      </a:extLst>
                    </p:spPr>
                    <p:txBody>
                      <a:bodyPr wrap="none" lIns="0" tIns="0" rIns="0" bIns="0">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r>
                          <a:rPr lang="ru-RU" altLang="ru-RU" sz="1200">
                            <a:solidFill>
                              <a:schemeClr val="hlink"/>
                            </a:solidFill>
                          </a:rPr>
                          <a:t>Заявления граждан</a:t>
                        </a:r>
                      </a:p>
                    </p:txBody>
                  </p:sp>
                  <p:sp>
                    <p:nvSpPr>
                      <p:cNvPr id="22610" name="Rectangle 111"/>
                      <p:cNvSpPr>
                        <a:spLocks noChangeArrowheads="1"/>
                      </p:cNvSpPr>
                      <p:nvPr/>
                    </p:nvSpPr>
                    <p:spPr bwMode="auto">
                      <a:xfrm>
                        <a:off x="204" y="1298"/>
                        <a:ext cx="349"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hlink"/>
                            </a:solidFill>
                            <a:miter lim="800000"/>
                            <a:headEnd/>
                            <a:tailEnd/>
                          </a14:hiddenLine>
                        </a:ext>
                      </a:extLst>
                    </p:spPr>
                    <p:txBody>
                      <a:bodyPr wrap="none" lIns="0" tIns="0" rIns="0" bIns="0">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r>
                          <a:rPr lang="ru-RU" altLang="ru-RU" sz="1200">
                            <a:solidFill>
                              <a:schemeClr val="hlink"/>
                            </a:solidFill>
                          </a:rPr>
                          <a:t>Справки</a:t>
                        </a:r>
                      </a:p>
                    </p:txBody>
                  </p:sp>
                  <p:sp>
                    <p:nvSpPr>
                      <p:cNvPr id="22611" name="Rectangle 112"/>
                      <p:cNvSpPr>
                        <a:spLocks noChangeArrowheads="1"/>
                      </p:cNvSpPr>
                      <p:nvPr/>
                    </p:nvSpPr>
                    <p:spPr bwMode="auto">
                      <a:xfrm>
                        <a:off x="158" y="1480"/>
                        <a:ext cx="1165"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hlink"/>
                            </a:solidFill>
                            <a:miter lim="800000"/>
                            <a:headEnd/>
                            <a:tailEnd/>
                          </a14:hiddenLine>
                        </a:ext>
                      </a:extLst>
                    </p:spPr>
                    <p:txBody>
                      <a:bodyPr wrap="none" lIns="0" tIns="0" rIns="0" bIns="0">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r>
                          <a:rPr lang="ru-RU" altLang="ru-RU" sz="1200">
                            <a:solidFill>
                              <a:schemeClr val="hlink"/>
                            </a:solidFill>
                          </a:rPr>
                          <a:t>Удостоверения (документы)</a:t>
                        </a:r>
                      </a:p>
                    </p:txBody>
                  </p:sp>
                  <p:sp>
                    <p:nvSpPr>
                      <p:cNvPr id="22612" name="Rectangle 113"/>
                      <p:cNvSpPr>
                        <a:spLocks noChangeArrowheads="1"/>
                      </p:cNvSpPr>
                      <p:nvPr/>
                    </p:nvSpPr>
                    <p:spPr bwMode="auto">
                      <a:xfrm>
                        <a:off x="158" y="1661"/>
                        <a:ext cx="1041"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hlink"/>
                            </a:solidFill>
                            <a:miter lim="800000"/>
                            <a:headEnd/>
                            <a:tailEnd/>
                          </a14:hiddenLine>
                        </a:ext>
                      </a:extLst>
                    </p:spPr>
                    <p:txBody>
                      <a:bodyPr wrap="none" lIns="0" tIns="0" rIns="0" bIns="0">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r>
                          <a:rPr lang="ru-RU" altLang="ru-RU" sz="1200">
                            <a:solidFill>
                              <a:schemeClr val="hlink"/>
                            </a:solidFill>
                          </a:rPr>
                          <a:t>Акты обследования МБУ</a:t>
                        </a:r>
                      </a:p>
                    </p:txBody>
                  </p:sp>
                </p:grpSp>
              </p:grpSp>
              <p:grpSp>
                <p:nvGrpSpPr>
                  <p:cNvPr id="22550" name="Group 114"/>
                  <p:cNvGrpSpPr>
                    <a:grpSpLocks/>
                  </p:cNvGrpSpPr>
                  <p:nvPr/>
                </p:nvGrpSpPr>
                <p:grpSpPr bwMode="auto">
                  <a:xfrm>
                    <a:off x="204" y="1434"/>
                    <a:ext cx="4717" cy="2858"/>
                    <a:chOff x="204" y="1434"/>
                    <a:chExt cx="4717" cy="2858"/>
                  </a:xfrm>
                </p:grpSpPr>
                <p:sp>
                  <p:nvSpPr>
                    <p:cNvPr id="22551" name="Rectangle 115"/>
                    <p:cNvSpPr>
                      <a:spLocks noChangeArrowheads="1"/>
                    </p:cNvSpPr>
                    <p:nvPr/>
                  </p:nvSpPr>
                  <p:spPr bwMode="auto">
                    <a:xfrm>
                      <a:off x="3606" y="3744"/>
                      <a:ext cx="1048" cy="3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hlink"/>
                          </a:solidFill>
                          <a:miter lim="800000"/>
                          <a:headEnd/>
                          <a:tailEnd/>
                        </a14:hiddenLine>
                      </a:ext>
                    </a:extLst>
                  </p:spPr>
                  <p:txBody>
                    <a:bodyPr lIns="0" tIns="0" rIns="0" bIns="0">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r>
                        <a:rPr lang="ru-RU" altLang="ru-RU" sz="1200">
                          <a:solidFill>
                            <a:schemeClr val="hlink"/>
                          </a:solidFill>
                        </a:rPr>
                        <a:t>Информация </a:t>
                      </a:r>
                    </a:p>
                    <a:p>
                      <a:pPr eaLnBrk="1" hangingPunct="1"/>
                      <a:r>
                        <a:rPr lang="ru-RU" altLang="ru-RU" sz="1200">
                          <a:solidFill>
                            <a:schemeClr val="hlink"/>
                          </a:solidFill>
                        </a:rPr>
                        <a:t>о соц. помощи льготникам</a:t>
                      </a:r>
                    </a:p>
                  </p:txBody>
                </p:sp>
                <p:grpSp>
                  <p:nvGrpSpPr>
                    <p:cNvPr id="22552" name="Group 116"/>
                    <p:cNvGrpSpPr>
                      <a:grpSpLocks/>
                    </p:cNvGrpSpPr>
                    <p:nvPr/>
                  </p:nvGrpSpPr>
                  <p:grpSpPr bwMode="auto">
                    <a:xfrm>
                      <a:off x="4196" y="3612"/>
                      <a:ext cx="227" cy="136"/>
                      <a:chOff x="4705" y="3202"/>
                      <a:chExt cx="347" cy="138"/>
                    </a:xfrm>
                  </p:grpSpPr>
                  <p:grpSp>
                    <p:nvGrpSpPr>
                      <p:cNvPr id="22601" name="Group 117"/>
                      <p:cNvGrpSpPr>
                        <a:grpSpLocks/>
                      </p:cNvGrpSpPr>
                      <p:nvPr/>
                    </p:nvGrpSpPr>
                    <p:grpSpPr bwMode="auto">
                      <a:xfrm>
                        <a:off x="4705" y="3202"/>
                        <a:ext cx="347" cy="138"/>
                        <a:chOff x="4705" y="3202"/>
                        <a:chExt cx="347" cy="138"/>
                      </a:xfrm>
                    </p:grpSpPr>
                    <p:sp>
                      <p:nvSpPr>
                        <p:cNvPr id="22603" name="Arc 118"/>
                        <p:cNvSpPr>
                          <a:spLocks/>
                        </p:cNvSpPr>
                        <p:nvPr/>
                      </p:nvSpPr>
                      <p:spPr bwMode="auto">
                        <a:xfrm>
                          <a:off x="4873" y="3202"/>
                          <a:ext cx="35" cy="35"/>
                        </a:xfrm>
                        <a:custGeom>
                          <a:avLst/>
                          <a:gdLst>
                            <a:gd name="T0" fmla="*/ 0 w 21591"/>
                            <a:gd name="T1" fmla="*/ 0 h 21600"/>
                            <a:gd name="T2" fmla="*/ 35 w 21591"/>
                            <a:gd name="T3" fmla="*/ 34 h 21600"/>
                            <a:gd name="T4" fmla="*/ 0 w 21591"/>
                            <a:gd name="T5" fmla="*/ 35 h 21600"/>
                            <a:gd name="T6" fmla="*/ 0 60000 65536"/>
                            <a:gd name="T7" fmla="*/ 0 60000 65536"/>
                            <a:gd name="T8" fmla="*/ 0 60000 65536"/>
                          </a:gdLst>
                          <a:ahLst/>
                          <a:cxnLst>
                            <a:cxn ang="T6">
                              <a:pos x="T0" y="T1"/>
                            </a:cxn>
                            <a:cxn ang="T7">
                              <a:pos x="T2" y="T3"/>
                            </a:cxn>
                            <a:cxn ang="T8">
                              <a:pos x="T4" y="T5"/>
                            </a:cxn>
                          </a:cxnLst>
                          <a:rect l="0" t="0" r="r" b="b"/>
                          <a:pathLst>
                            <a:path w="21591" h="21600" fill="none" extrusionOk="0">
                              <a:moveTo>
                                <a:pt x="-1" y="0"/>
                              </a:moveTo>
                              <a:cubicBezTo>
                                <a:pt x="11685" y="0"/>
                                <a:pt x="21252" y="9293"/>
                                <a:pt x="21590" y="20974"/>
                              </a:cubicBezTo>
                            </a:path>
                            <a:path w="21591" h="21600" stroke="0" extrusionOk="0">
                              <a:moveTo>
                                <a:pt x="-1" y="0"/>
                              </a:moveTo>
                              <a:cubicBezTo>
                                <a:pt x="11685" y="0"/>
                                <a:pt x="21252" y="9293"/>
                                <a:pt x="21590" y="20974"/>
                              </a:cubicBezTo>
                              <a:lnTo>
                                <a:pt x="0" y="21600"/>
                              </a:lnTo>
                              <a:lnTo>
                                <a:pt x="-1" y="0"/>
                              </a:lnTo>
                              <a:close/>
                            </a:path>
                          </a:pathLst>
                        </a:custGeom>
                        <a:solidFill>
                          <a:schemeClr val="hlink"/>
                        </a:solidFill>
                        <a:ln w="9525">
                          <a:solidFill>
                            <a:schemeClr val="hlink"/>
                          </a:solidFill>
                          <a:round/>
                          <a:headEnd/>
                          <a:tailEnd/>
                        </a:ln>
                      </p:spPr>
                      <p:txBody>
                        <a:bodyPr/>
                        <a:lstStyle/>
                        <a:p>
                          <a:endParaRPr lang="ru-RU"/>
                        </a:p>
                      </p:txBody>
                    </p:sp>
                    <p:sp>
                      <p:nvSpPr>
                        <p:cNvPr id="22604" name="Line 119"/>
                        <p:cNvSpPr>
                          <a:spLocks noChangeShapeType="1"/>
                        </p:cNvSpPr>
                        <p:nvPr/>
                      </p:nvSpPr>
                      <p:spPr bwMode="auto">
                        <a:xfrm>
                          <a:off x="4705" y="3202"/>
                          <a:ext cx="168" cy="1"/>
                        </a:xfrm>
                        <a:prstGeom prst="line">
                          <a:avLst/>
                        </a:prstGeom>
                        <a:noFill/>
                        <a:ln w="9525">
                          <a:solidFill>
                            <a:schemeClr val="hlink"/>
                          </a:solidFill>
                          <a:round/>
                          <a:headEnd/>
                          <a:tailEnd/>
                        </a:ln>
                        <a:extLst>
                          <a:ext uri="{909E8E84-426E-40DD-AFC4-6F175D3DCCD1}">
                            <a14:hiddenFill xmlns:a14="http://schemas.microsoft.com/office/drawing/2010/main">
                              <a:noFill/>
                            </a14:hiddenFill>
                          </a:ext>
                        </a:extLst>
                      </p:spPr>
                      <p:txBody>
                        <a:bodyPr/>
                        <a:lstStyle/>
                        <a:p>
                          <a:endParaRPr lang="ru-RU"/>
                        </a:p>
                      </p:txBody>
                    </p:sp>
                    <p:sp>
                      <p:nvSpPr>
                        <p:cNvPr id="22605" name="Freeform 120"/>
                        <p:cNvSpPr>
                          <a:spLocks/>
                        </p:cNvSpPr>
                        <p:nvPr/>
                      </p:nvSpPr>
                      <p:spPr bwMode="auto">
                        <a:xfrm>
                          <a:off x="4989" y="3294"/>
                          <a:ext cx="63" cy="46"/>
                        </a:xfrm>
                        <a:custGeom>
                          <a:avLst/>
                          <a:gdLst>
                            <a:gd name="T0" fmla="*/ 63 w 63"/>
                            <a:gd name="T1" fmla="*/ 23 h 46"/>
                            <a:gd name="T2" fmla="*/ 0 w 63"/>
                            <a:gd name="T3" fmla="*/ 0 h 46"/>
                            <a:gd name="T4" fmla="*/ 0 w 63"/>
                            <a:gd name="T5" fmla="*/ 46 h 46"/>
                            <a:gd name="T6" fmla="*/ 63 w 63"/>
                            <a:gd name="T7" fmla="*/ 23 h 46"/>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63" h="46">
                              <a:moveTo>
                                <a:pt x="63" y="23"/>
                              </a:moveTo>
                              <a:lnTo>
                                <a:pt x="0" y="0"/>
                              </a:lnTo>
                              <a:lnTo>
                                <a:pt x="0" y="46"/>
                              </a:lnTo>
                              <a:lnTo>
                                <a:pt x="63" y="23"/>
                              </a:lnTo>
                              <a:close/>
                            </a:path>
                          </a:pathLst>
                        </a:custGeom>
                        <a:solidFill>
                          <a:schemeClr val="hlink"/>
                        </a:solidFill>
                        <a:ln w="9525">
                          <a:solidFill>
                            <a:schemeClr val="hlink"/>
                          </a:solidFill>
                          <a:prstDash val="solid"/>
                          <a:round/>
                          <a:headEnd/>
                          <a:tailEnd/>
                        </a:ln>
                      </p:spPr>
                      <p:txBody>
                        <a:bodyPr/>
                        <a:lstStyle/>
                        <a:p>
                          <a:endParaRPr lang="ru-RU"/>
                        </a:p>
                      </p:txBody>
                    </p:sp>
                    <p:sp>
                      <p:nvSpPr>
                        <p:cNvPr id="22606" name="Arc 121"/>
                        <p:cNvSpPr>
                          <a:spLocks/>
                        </p:cNvSpPr>
                        <p:nvPr/>
                      </p:nvSpPr>
                      <p:spPr bwMode="auto">
                        <a:xfrm>
                          <a:off x="4908" y="3282"/>
                          <a:ext cx="35" cy="35"/>
                        </a:xfrm>
                        <a:custGeom>
                          <a:avLst/>
                          <a:gdLst>
                            <a:gd name="T0" fmla="*/ 34 w 21600"/>
                            <a:gd name="T1" fmla="*/ 35 h 22208"/>
                            <a:gd name="T2" fmla="*/ 0 w 21600"/>
                            <a:gd name="T3" fmla="*/ 0 h 22208"/>
                            <a:gd name="T4" fmla="*/ 35 w 21600"/>
                            <a:gd name="T5" fmla="*/ 1 h 22208"/>
                            <a:gd name="T6" fmla="*/ 0 60000 65536"/>
                            <a:gd name="T7" fmla="*/ 0 60000 65536"/>
                            <a:gd name="T8" fmla="*/ 0 60000 65536"/>
                          </a:gdLst>
                          <a:ahLst/>
                          <a:cxnLst>
                            <a:cxn ang="T6">
                              <a:pos x="T0" y="T1"/>
                            </a:cxn>
                            <a:cxn ang="T7">
                              <a:pos x="T2" y="T3"/>
                            </a:cxn>
                            <a:cxn ang="T8">
                              <a:pos x="T4" y="T5"/>
                            </a:cxn>
                          </a:cxnLst>
                          <a:rect l="0" t="0" r="r" b="b"/>
                          <a:pathLst>
                            <a:path w="21600" h="22208" fill="none" extrusionOk="0">
                              <a:moveTo>
                                <a:pt x="20965" y="22207"/>
                              </a:moveTo>
                              <a:cubicBezTo>
                                <a:pt x="9287" y="21864"/>
                                <a:pt x="0" y="12299"/>
                                <a:pt x="0" y="617"/>
                              </a:cubicBezTo>
                              <a:cubicBezTo>
                                <a:pt x="-1" y="411"/>
                                <a:pt x="2" y="205"/>
                                <a:pt x="8" y="-1"/>
                              </a:cubicBezTo>
                            </a:path>
                            <a:path w="21600" h="22208" stroke="0" extrusionOk="0">
                              <a:moveTo>
                                <a:pt x="20965" y="22207"/>
                              </a:moveTo>
                              <a:cubicBezTo>
                                <a:pt x="9287" y="21864"/>
                                <a:pt x="0" y="12299"/>
                                <a:pt x="0" y="617"/>
                              </a:cubicBezTo>
                              <a:cubicBezTo>
                                <a:pt x="-1" y="411"/>
                                <a:pt x="2" y="205"/>
                                <a:pt x="8" y="-1"/>
                              </a:cubicBezTo>
                              <a:lnTo>
                                <a:pt x="21600" y="617"/>
                              </a:lnTo>
                              <a:lnTo>
                                <a:pt x="20965" y="22207"/>
                              </a:lnTo>
                              <a:close/>
                            </a:path>
                          </a:pathLst>
                        </a:custGeom>
                        <a:solidFill>
                          <a:schemeClr val="hlink"/>
                        </a:solidFill>
                        <a:ln w="9525">
                          <a:solidFill>
                            <a:schemeClr val="hlink"/>
                          </a:solidFill>
                          <a:round/>
                          <a:headEnd/>
                          <a:tailEnd/>
                        </a:ln>
                      </p:spPr>
                      <p:txBody>
                        <a:bodyPr/>
                        <a:lstStyle/>
                        <a:p>
                          <a:endParaRPr lang="ru-RU"/>
                        </a:p>
                      </p:txBody>
                    </p:sp>
                  </p:grpSp>
                  <p:sp>
                    <p:nvSpPr>
                      <p:cNvPr id="22602" name="Line 122"/>
                      <p:cNvSpPr>
                        <a:spLocks noChangeShapeType="1"/>
                      </p:cNvSpPr>
                      <p:nvPr/>
                    </p:nvSpPr>
                    <p:spPr bwMode="auto">
                      <a:xfrm>
                        <a:off x="4908" y="3236"/>
                        <a:ext cx="1" cy="46"/>
                      </a:xfrm>
                      <a:prstGeom prst="line">
                        <a:avLst/>
                      </a:prstGeom>
                      <a:noFill/>
                      <a:ln w="9525">
                        <a:solidFill>
                          <a:schemeClr val="hlink"/>
                        </a:solidFill>
                        <a:round/>
                        <a:headEnd/>
                        <a:tailEnd/>
                      </a:ln>
                      <a:extLst>
                        <a:ext uri="{909E8E84-426E-40DD-AFC4-6F175D3DCCD1}">
                          <a14:hiddenFill xmlns:a14="http://schemas.microsoft.com/office/drawing/2010/main">
                            <a:noFill/>
                          </a14:hiddenFill>
                        </a:ext>
                      </a:extLst>
                    </p:spPr>
                    <p:txBody>
                      <a:bodyPr/>
                      <a:lstStyle/>
                      <a:p>
                        <a:endParaRPr lang="ru-RU"/>
                      </a:p>
                    </p:txBody>
                  </p:sp>
                </p:grpSp>
                <p:grpSp>
                  <p:nvGrpSpPr>
                    <p:cNvPr id="22553" name="Group 123"/>
                    <p:cNvGrpSpPr>
                      <a:grpSpLocks/>
                    </p:cNvGrpSpPr>
                    <p:nvPr/>
                  </p:nvGrpSpPr>
                  <p:grpSpPr bwMode="auto">
                    <a:xfrm>
                      <a:off x="204" y="1434"/>
                      <a:ext cx="4717" cy="2858"/>
                      <a:chOff x="204" y="1434"/>
                      <a:chExt cx="4717" cy="2858"/>
                    </a:xfrm>
                  </p:grpSpPr>
                  <p:sp>
                    <p:nvSpPr>
                      <p:cNvPr id="22554" name="Rectangle 124"/>
                      <p:cNvSpPr>
                        <a:spLocks noChangeArrowheads="1"/>
                      </p:cNvSpPr>
                      <p:nvPr/>
                    </p:nvSpPr>
                    <p:spPr bwMode="auto">
                      <a:xfrm>
                        <a:off x="1927" y="1752"/>
                        <a:ext cx="510" cy="2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r>
                          <a:rPr lang="ru-RU" altLang="ru-RU" sz="1200">
                            <a:solidFill>
                              <a:schemeClr val="hlink"/>
                            </a:solidFill>
                          </a:rPr>
                          <a:t>Справочная </a:t>
                        </a:r>
                      </a:p>
                      <a:p>
                        <a:pPr eaLnBrk="1" hangingPunct="1"/>
                        <a:r>
                          <a:rPr lang="ru-RU" altLang="ru-RU" sz="1200">
                            <a:solidFill>
                              <a:schemeClr val="hlink"/>
                            </a:solidFill>
                          </a:rPr>
                          <a:t>информация</a:t>
                        </a:r>
                      </a:p>
                    </p:txBody>
                  </p:sp>
                  <p:grpSp>
                    <p:nvGrpSpPr>
                      <p:cNvPr id="22555" name="Group 125"/>
                      <p:cNvGrpSpPr>
                        <a:grpSpLocks/>
                      </p:cNvGrpSpPr>
                      <p:nvPr/>
                    </p:nvGrpSpPr>
                    <p:grpSpPr bwMode="auto">
                      <a:xfrm>
                        <a:off x="1837" y="1434"/>
                        <a:ext cx="680" cy="457"/>
                        <a:chOff x="2307" y="1474"/>
                        <a:chExt cx="954" cy="457"/>
                      </a:xfrm>
                    </p:grpSpPr>
                    <p:sp>
                      <p:nvSpPr>
                        <p:cNvPr id="22595" name="Line 126"/>
                        <p:cNvSpPr>
                          <a:spLocks noChangeShapeType="1"/>
                        </p:cNvSpPr>
                        <p:nvPr/>
                      </p:nvSpPr>
                      <p:spPr bwMode="auto">
                        <a:xfrm>
                          <a:off x="2804" y="1497"/>
                          <a:ext cx="393" cy="1"/>
                        </a:xfrm>
                        <a:prstGeom prst="line">
                          <a:avLst/>
                        </a:prstGeom>
                        <a:noFill/>
                        <a:ln w="9525">
                          <a:solidFill>
                            <a:schemeClr val="hlink"/>
                          </a:solidFill>
                          <a:round/>
                          <a:headEnd/>
                          <a:tailEnd/>
                        </a:ln>
                        <a:extLst>
                          <a:ext uri="{909E8E84-426E-40DD-AFC4-6F175D3DCCD1}">
                            <a14:hiddenFill xmlns:a14="http://schemas.microsoft.com/office/drawing/2010/main">
                              <a:noFill/>
                            </a14:hiddenFill>
                          </a:ext>
                        </a:extLst>
                      </p:spPr>
                      <p:txBody>
                        <a:bodyPr/>
                        <a:lstStyle/>
                        <a:p>
                          <a:endParaRPr lang="ru-RU"/>
                        </a:p>
                      </p:txBody>
                    </p:sp>
                    <p:sp>
                      <p:nvSpPr>
                        <p:cNvPr id="22596" name="Freeform 127"/>
                        <p:cNvSpPr>
                          <a:spLocks/>
                        </p:cNvSpPr>
                        <p:nvPr/>
                      </p:nvSpPr>
                      <p:spPr bwMode="auto">
                        <a:xfrm>
                          <a:off x="3197" y="1474"/>
                          <a:ext cx="64" cy="46"/>
                        </a:xfrm>
                        <a:custGeom>
                          <a:avLst/>
                          <a:gdLst>
                            <a:gd name="T0" fmla="*/ 64 w 64"/>
                            <a:gd name="T1" fmla="*/ 23 h 46"/>
                            <a:gd name="T2" fmla="*/ 0 w 64"/>
                            <a:gd name="T3" fmla="*/ 0 h 46"/>
                            <a:gd name="T4" fmla="*/ 0 w 64"/>
                            <a:gd name="T5" fmla="*/ 46 h 46"/>
                            <a:gd name="T6" fmla="*/ 64 w 64"/>
                            <a:gd name="T7" fmla="*/ 23 h 46"/>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64" h="46">
                              <a:moveTo>
                                <a:pt x="64" y="23"/>
                              </a:moveTo>
                              <a:lnTo>
                                <a:pt x="0" y="0"/>
                              </a:lnTo>
                              <a:lnTo>
                                <a:pt x="0" y="46"/>
                              </a:lnTo>
                              <a:lnTo>
                                <a:pt x="64" y="23"/>
                              </a:lnTo>
                              <a:close/>
                            </a:path>
                          </a:pathLst>
                        </a:custGeom>
                        <a:solidFill>
                          <a:schemeClr val="hlink"/>
                        </a:solidFill>
                        <a:ln w="9525">
                          <a:solidFill>
                            <a:schemeClr val="hlink"/>
                          </a:solidFill>
                          <a:prstDash val="solid"/>
                          <a:round/>
                          <a:headEnd/>
                          <a:tailEnd/>
                        </a:ln>
                      </p:spPr>
                      <p:txBody>
                        <a:bodyPr/>
                        <a:lstStyle/>
                        <a:p>
                          <a:endParaRPr lang="ru-RU"/>
                        </a:p>
                      </p:txBody>
                    </p:sp>
                    <p:sp>
                      <p:nvSpPr>
                        <p:cNvPr id="22597" name="Arc 128"/>
                        <p:cNvSpPr>
                          <a:spLocks/>
                        </p:cNvSpPr>
                        <p:nvPr/>
                      </p:nvSpPr>
                      <p:spPr bwMode="auto">
                        <a:xfrm>
                          <a:off x="2735" y="1895"/>
                          <a:ext cx="35" cy="36"/>
                        </a:xfrm>
                        <a:custGeom>
                          <a:avLst/>
                          <a:gdLst>
                            <a:gd name="T0" fmla="*/ 35 w 21600"/>
                            <a:gd name="T1" fmla="*/ 0 h 22235"/>
                            <a:gd name="T2" fmla="*/ 0 w 21600"/>
                            <a:gd name="T3" fmla="*/ 36 h 22235"/>
                            <a:gd name="T4" fmla="*/ 0 w 21600"/>
                            <a:gd name="T5" fmla="*/ 1 h 22235"/>
                            <a:gd name="T6" fmla="*/ 0 60000 65536"/>
                            <a:gd name="T7" fmla="*/ 0 60000 65536"/>
                            <a:gd name="T8" fmla="*/ 0 60000 65536"/>
                          </a:gdLst>
                          <a:ahLst/>
                          <a:cxnLst>
                            <a:cxn ang="T6">
                              <a:pos x="T0" y="T1"/>
                            </a:cxn>
                            <a:cxn ang="T7">
                              <a:pos x="T2" y="T3"/>
                            </a:cxn>
                            <a:cxn ang="T8">
                              <a:pos x="T4" y="T5"/>
                            </a:cxn>
                          </a:cxnLst>
                          <a:rect l="0" t="0" r="r" b="b"/>
                          <a:pathLst>
                            <a:path w="21600" h="22235" fill="none" extrusionOk="0">
                              <a:moveTo>
                                <a:pt x="21590" y="0"/>
                              </a:moveTo>
                              <a:cubicBezTo>
                                <a:pt x="21596" y="211"/>
                                <a:pt x="21600" y="423"/>
                                <a:pt x="21600" y="635"/>
                              </a:cubicBezTo>
                              <a:cubicBezTo>
                                <a:pt x="21600" y="12564"/>
                                <a:pt x="11929" y="22234"/>
                                <a:pt x="0" y="22235"/>
                              </a:cubicBezTo>
                            </a:path>
                            <a:path w="21600" h="22235" stroke="0" extrusionOk="0">
                              <a:moveTo>
                                <a:pt x="21590" y="0"/>
                              </a:moveTo>
                              <a:cubicBezTo>
                                <a:pt x="21596" y="211"/>
                                <a:pt x="21600" y="423"/>
                                <a:pt x="21600" y="635"/>
                              </a:cubicBezTo>
                              <a:cubicBezTo>
                                <a:pt x="21600" y="12564"/>
                                <a:pt x="11929" y="22234"/>
                                <a:pt x="0" y="22235"/>
                              </a:cubicBezTo>
                              <a:lnTo>
                                <a:pt x="0" y="635"/>
                              </a:lnTo>
                              <a:lnTo>
                                <a:pt x="21590" y="0"/>
                              </a:lnTo>
                              <a:close/>
                            </a:path>
                          </a:pathLst>
                        </a:custGeom>
                        <a:solidFill>
                          <a:schemeClr val="hlink"/>
                        </a:solidFill>
                        <a:ln w="9525">
                          <a:solidFill>
                            <a:schemeClr val="hlink"/>
                          </a:solidFill>
                          <a:round/>
                          <a:headEnd/>
                          <a:tailEnd/>
                        </a:ln>
                      </p:spPr>
                      <p:txBody>
                        <a:bodyPr/>
                        <a:lstStyle/>
                        <a:p>
                          <a:endParaRPr lang="ru-RU"/>
                        </a:p>
                      </p:txBody>
                    </p:sp>
                    <p:sp>
                      <p:nvSpPr>
                        <p:cNvPr id="22598" name="Line 129"/>
                        <p:cNvSpPr>
                          <a:spLocks noChangeShapeType="1"/>
                        </p:cNvSpPr>
                        <p:nvPr/>
                      </p:nvSpPr>
                      <p:spPr bwMode="auto">
                        <a:xfrm>
                          <a:off x="2307" y="1930"/>
                          <a:ext cx="428" cy="1"/>
                        </a:xfrm>
                        <a:prstGeom prst="line">
                          <a:avLst/>
                        </a:prstGeom>
                        <a:noFill/>
                        <a:ln w="9525">
                          <a:solidFill>
                            <a:schemeClr val="hlink"/>
                          </a:solidFill>
                          <a:round/>
                          <a:headEnd/>
                          <a:tailEnd/>
                        </a:ln>
                        <a:extLst>
                          <a:ext uri="{909E8E84-426E-40DD-AFC4-6F175D3DCCD1}">
                            <a14:hiddenFill xmlns:a14="http://schemas.microsoft.com/office/drawing/2010/main">
                              <a:noFill/>
                            </a14:hiddenFill>
                          </a:ext>
                        </a:extLst>
                      </p:spPr>
                      <p:txBody>
                        <a:bodyPr/>
                        <a:lstStyle/>
                        <a:p>
                          <a:endParaRPr lang="ru-RU"/>
                        </a:p>
                      </p:txBody>
                    </p:sp>
                    <p:sp>
                      <p:nvSpPr>
                        <p:cNvPr id="22599" name="Arc 130"/>
                        <p:cNvSpPr>
                          <a:spLocks/>
                        </p:cNvSpPr>
                        <p:nvPr/>
                      </p:nvSpPr>
                      <p:spPr bwMode="auto">
                        <a:xfrm>
                          <a:off x="2769" y="1497"/>
                          <a:ext cx="35" cy="35"/>
                        </a:xfrm>
                        <a:custGeom>
                          <a:avLst/>
                          <a:gdLst>
                            <a:gd name="T0" fmla="*/ 0 w 21591"/>
                            <a:gd name="T1" fmla="*/ 34 h 21600"/>
                            <a:gd name="T2" fmla="*/ 35 w 21591"/>
                            <a:gd name="T3" fmla="*/ 0 h 21600"/>
                            <a:gd name="T4" fmla="*/ 35 w 21591"/>
                            <a:gd name="T5" fmla="*/ 35 h 21600"/>
                            <a:gd name="T6" fmla="*/ 0 60000 65536"/>
                            <a:gd name="T7" fmla="*/ 0 60000 65536"/>
                            <a:gd name="T8" fmla="*/ 0 60000 65536"/>
                          </a:gdLst>
                          <a:ahLst/>
                          <a:cxnLst>
                            <a:cxn ang="T6">
                              <a:pos x="T0" y="T1"/>
                            </a:cxn>
                            <a:cxn ang="T7">
                              <a:pos x="T2" y="T3"/>
                            </a:cxn>
                            <a:cxn ang="T8">
                              <a:pos x="T4" y="T5"/>
                            </a:cxn>
                          </a:cxnLst>
                          <a:rect l="0" t="0" r="r" b="b"/>
                          <a:pathLst>
                            <a:path w="21591" h="21600" fill="none" extrusionOk="0">
                              <a:moveTo>
                                <a:pt x="0" y="20974"/>
                              </a:moveTo>
                              <a:cubicBezTo>
                                <a:pt x="338" y="9293"/>
                                <a:pt x="9905" y="0"/>
                                <a:pt x="21590" y="0"/>
                              </a:cubicBezTo>
                            </a:path>
                            <a:path w="21591" h="21600" stroke="0" extrusionOk="0">
                              <a:moveTo>
                                <a:pt x="0" y="20974"/>
                              </a:moveTo>
                              <a:cubicBezTo>
                                <a:pt x="338" y="9293"/>
                                <a:pt x="9905" y="0"/>
                                <a:pt x="21590" y="0"/>
                              </a:cubicBezTo>
                              <a:lnTo>
                                <a:pt x="21591" y="21600"/>
                              </a:lnTo>
                              <a:lnTo>
                                <a:pt x="0" y="20974"/>
                              </a:lnTo>
                              <a:close/>
                            </a:path>
                          </a:pathLst>
                        </a:custGeom>
                        <a:solidFill>
                          <a:schemeClr val="hlink"/>
                        </a:solidFill>
                        <a:ln w="9525">
                          <a:solidFill>
                            <a:schemeClr val="hlink"/>
                          </a:solidFill>
                          <a:round/>
                          <a:headEnd/>
                          <a:tailEnd/>
                        </a:ln>
                      </p:spPr>
                      <p:txBody>
                        <a:bodyPr/>
                        <a:lstStyle/>
                        <a:p>
                          <a:endParaRPr lang="ru-RU"/>
                        </a:p>
                      </p:txBody>
                    </p:sp>
                    <p:sp>
                      <p:nvSpPr>
                        <p:cNvPr id="22600" name="Line 131"/>
                        <p:cNvSpPr>
                          <a:spLocks noChangeShapeType="1"/>
                        </p:cNvSpPr>
                        <p:nvPr/>
                      </p:nvSpPr>
                      <p:spPr bwMode="auto">
                        <a:xfrm flipV="1">
                          <a:off x="2769" y="1531"/>
                          <a:ext cx="1" cy="364"/>
                        </a:xfrm>
                        <a:prstGeom prst="line">
                          <a:avLst/>
                        </a:prstGeom>
                        <a:noFill/>
                        <a:ln w="9525">
                          <a:solidFill>
                            <a:schemeClr val="hlink"/>
                          </a:solidFill>
                          <a:round/>
                          <a:headEnd/>
                          <a:tailEnd/>
                        </a:ln>
                        <a:extLst>
                          <a:ext uri="{909E8E84-426E-40DD-AFC4-6F175D3DCCD1}">
                            <a14:hiddenFill xmlns:a14="http://schemas.microsoft.com/office/drawing/2010/main">
                              <a:noFill/>
                            </a14:hiddenFill>
                          </a:ext>
                        </a:extLst>
                      </p:spPr>
                      <p:txBody>
                        <a:bodyPr/>
                        <a:lstStyle/>
                        <a:p>
                          <a:endParaRPr lang="ru-RU"/>
                        </a:p>
                      </p:txBody>
                    </p:sp>
                  </p:grpSp>
                  <p:grpSp>
                    <p:nvGrpSpPr>
                      <p:cNvPr id="22556" name="Group 132"/>
                      <p:cNvGrpSpPr>
                        <a:grpSpLocks/>
                      </p:cNvGrpSpPr>
                      <p:nvPr/>
                    </p:nvGrpSpPr>
                    <p:grpSpPr bwMode="auto">
                      <a:xfrm>
                        <a:off x="204" y="1434"/>
                        <a:ext cx="4717" cy="2858"/>
                        <a:chOff x="204" y="1298"/>
                        <a:chExt cx="4717" cy="2858"/>
                      </a:xfrm>
                    </p:grpSpPr>
                    <p:grpSp>
                      <p:nvGrpSpPr>
                        <p:cNvPr id="22557" name="Group 133"/>
                        <p:cNvGrpSpPr>
                          <a:grpSpLocks/>
                        </p:cNvGrpSpPr>
                        <p:nvPr/>
                      </p:nvGrpSpPr>
                      <p:grpSpPr bwMode="auto">
                        <a:xfrm>
                          <a:off x="884" y="1434"/>
                          <a:ext cx="2132" cy="294"/>
                          <a:chOff x="1267" y="1608"/>
                          <a:chExt cx="2450" cy="294"/>
                        </a:xfrm>
                      </p:grpSpPr>
                      <p:sp>
                        <p:nvSpPr>
                          <p:cNvPr id="22587" name="Arc 134"/>
                          <p:cNvSpPr>
                            <a:spLocks/>
                          </p:cNvSpPr>
                          <p:nvPr/>
                        </p:nvSpPr>
                        <p:spPr bwMode="auto">
                          <a:xfrm>
                            <a:off x="3053" y="1612"/>
                            <a:ext cx="35" cy="35"/>
                          </a:xfrm>
                          <a:custGeom>
                            <a:avLst/>
                            <a:gdLst>
                              <a:gd name="T0" fmla="*/ 0 w 21600"/>
                              <a:gd name="T1" fmla="*/ 0 h 21600"/>
                              <a:gd name="T2" fmla="*/ 35 w 21600"/>
                              <a:gd name="T3" fmla="*/ 35 h 21600"/>
                              <a:gd name="T4" fmla="*/ 0 w 21600"/>
                              <a:gd name="T5" fmla="*/ 35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9525">
                            <a:solidFill>
                              <a:schemeClr val="hlink"/>
                            </a:solidFill>
                            <a:round/>
                            <a:headEnd/>
                            <a:tailEnd/>
                          </a:ln>
                          <a:extLst>
                            <a:ext uri="{909E8E84-426E-40DD-AFC4-6F175D3DCCD1}">
                              <a14:hiddenFill xmlns:a14="http://schemas.microsoft.com/office/drawing/2010/main">
                                <a:solidFill>
                                  <a:srgbClr val="FFFFFF"/>
                                </a:solidFill>
                              </a14:hiddenFill>
                            </a:ext>
                          </a:extLst>
                        </p:spPr>
                        <p:txBody>
                          <a:bodyPr/>
                          <a:lstStyle/>
                          <a:p>
                            <a:endParaRPr lang="ru-RU"/>
                          </a:p>
                        </p:txBody>
                      </p:sp>
                      <p:sp>
                        <p:nvSpPr>
                          <p:cNvPr id="22588" name="Line 135"/>
                          <p:cNvSpPr>
                            <a:spLocks noChangeShapeType="1"/>
                          </p:cNvSpPr>
                          <p:nvPr/>
                        </p:nvSpPr>
                        <p:spPr bwMode="auto">
                          <a:xfrm flipV="1">
                            <a:off x="1292" y="1608"/>
                            <a:ext cx="1770" cy="8"/>
                          </a:xfrm>
                          <a:prstGeom prst="line">
                            <a:avLst/>
                          </a:prstGeom>
                          <a:noFill/>
                          <a:ln w="9525">
                            <a:solidFill>
                              <a:schemeClr val="hlink"/>
                            </a:solidFill>
                            <a:round/>
                            <a:headEnd/>
                            <a:tailEnd/>
                          </a:ln>
                          <a:extLst>
                            <a:ext uri="{909E8E84-426E-40DD-AFC4-6F175D3DCCD1}">
                              <a14:hiddenFill xmlns:a14="http://schemas.microsoft.com/office/drawing/2010/main">
                                <a:noFill/>
                              </a14:hiddenFill>
                            </a:ext>
                          </a:extLst>
                        </p:spPr>
                        <p:txBody>
                          <a:bodyPr/>
                          <a:lstStyle/>
                          <a:p>
                            <a:endParaRPr lang="ru-RU"/>
                          </a:p>
                        </p:txBody>
                      </p:sp>
                      <p:sp>
                        <p:nvSpPr>
                          <p:cNvPr id="22589" name="Arc 136"/>
                          <p:cNvSpPr>
                            <a:spLocks/>
                          </p:cNvSpPr>
                          <p:nvPr/>
                        </p:nvSpPr>
                        <p:spPr bwMode="auto">
                          <a:xfrm>
                            <a:off x="3659" y="1867"/>
                            <a:ext cx="36" cy="35"/>
                          </a:xfrm>
                          <a:custGeom>
                            <a:avLst/>
                            <a:gdLst>
                              <a:gd name="T0" fmla="*/ 36 w 22235"/>
                              <a:gd name="T1" fmla="*/ 0 h 21600"/>
                              <a:gd name="T2" fmla="*/ 0 w 22235"/>
                              <a:gd name="T3" fmla="*/ 35 h 21600"/>
                              <a:gd name="T4" fmla="*/ 1 w 22235"/>
                              <a:gd name="T5" fmla="*/ 0 h 21600"/>
                              <a:gd name="T6" fmla="*/ 0 60000 65536"/>
                              <a:gd name="T7" fmla="*/ 0 60000 65536"/>
                              <a:gd name="T8" fmla="*/ 0 60000 65536"/>
                            </a:gdLst>
                            <a:ahLst/>
                            <a:cxnLst>
                              <a:cxn ang="T6">
                                <a:pos x="T0" y="T1"/>
                              </a:cxn>
                              <a:cxn ang="T7">
                                <a:pos x="T2" y="T3"/>
                              </a:cxn>
                              <a:cxn ang="T8">
                                <a:pos x="T4" y="T5"/>
                              </a:cxn>
                            </a:cxnLst>
                            <a:rect l="0" t="0" r="r" b="b"/>
                            <a:pathLst>
                              <a:path w="22235" h="21600" fill="none" extrusionOk="0">
                                <a:moveTo>
                                  <a:pt x="22235" y="0"/>
                                </a:moveTo>
                                <a:cubicBezTo>
                                  <a:pt x="22235" y="11929"/>
                                  <a:pt x="12564" y="21600"/>
                                  <a:pt x="635" y="21600"/>
                                </a:cubicBezTo>
                                <a:cubicBezTo>
                                  <a:pt x="423" y="21600"/>
                                  <a:pt x="211" y="21596"/>
                                  <a:pt x="0" y="21590"/>
                                </a:cubicBezTo>
                              </a:path>
                              <a:path w="22235" h="21600" stroke="0" extrusionOk="0">
                                <a:moveTo>
                                  <a:pt x="22235" y="0"/>
                                </a:moveTo>
                                <a:cubicBezTo>
                                  <a:pt x="22235" y="11929"/>
                                  <a:pt x="12564" y="21600"/>
                                  <a:pt x="635" y="21600"/>
                                </a:cubicBezTo>
                                <a:cubicBezTo>
                                  <a:pt x="423" y="21600"/>
                                  <a:pt x="211" y="21596"/>
                                  <a:pt x="0" y="21590"/>
                                </a:cubicBezTo>
                                <a:lnTo>
                                  <a:pt x="635" y="0"/>
                                </a:lnTo>
                                <a:lnTo>
                                  <a:pt x="22235" y="0"/>
                                </a:lnTo>
                                <a:close/>
                              </a:path>
                            </a:pathLst>
                          </a:custGeom>
                          <a:noFill/>
                          <a:ln w="9525">
                            <a:solidFill>
                              <a:schemeClr val="hlink"/>
                            </a:solidFill>
                            <a:round/>
                            <a:headEnd/>
                            <a:tailEnd/>
                          </a:ln>
                          <a:extLst>
                            <a:ext uri="{909E8E84-426E-40DD-AFC4-6F175D3DCCD1}">
                              <a14:hiddenFill xmlns:a14="http://schemas.microsoft.com/office/drawing/2010/main">
                                <a:solidFill>
                                  <a:srgbClr val="FFFFFF"/>
                                </a:solidFill>
                              </a14:hiddenFill>
                            </a:ext>
                          </a:extLst>
                        </p:spPr>
                        <p:txBody>
                          <a:bodyPr/>
                          <a:lstStyle/>
                          <a:p>
                            <a:endParaRPr lang="ru-RU"/>
                          </a:p>
                        </p:txBody>
                      </p:sp>
                      <p:sp>
                        <p:nvSpPr>
                          <p:cNvPr id="22590" name="Line 137"/>
                          <p:cNvSpPr>
                            <a:spLocks noChangeShapeType="1"/>
                          </p:cNvSpPr>
                          <p:nvPr/>
                        </p:nvSpPr>
                        <p:spPr bwMode="auto">
                          <a:xfrm>
                            <a:off x="3122" y="1901"/>
                            <a:ext cx="537" cy="1"/>
                          </a:xfrm>
                          <a:prstGeom prst="line">
                            <a:avLst/>
                          </a:prstGeom>
                          <a:noFill/>
                          <a:ln w="9525">
                            <a:solidFill>
                              <a:schemeClr val="hlink"/>
                            </a:solidFill>
                            <a:round/>
                            <a:headEnd/>
                            <a:tailEnd/>
                          </a:ln>
                          <a:extLst>
                            <a:ext uri="{909E8E84-426E-40DD-AFC4-6F175D3DCCD1}">
                              <a14:hiddenFill xmlns:a14="http://schemas.microsoft.com/office/drawing/2010/main">
                                <a:noFill/>
                              </a14:hiddenFill>
                            </a:ext>
                          </a:extLst>
                        </p:spPr>
                        <p:txBody>
                          <a:bodyPr/>
                          <a:lstStyle/>
                          <a:p>
                            <a:endParaRPr lang="ru-RU"/>
                          </a:p>
                        </p:txBody>
                      </p:sp>
                      <p:sp>
                        <p:nvSpPr>
                          <p:cNvPr id="22591" name="Arc 138"/>
                          <p:cNvSpPr>
                            <a:spLocks/>
                          </p:cNvSpPr>
                          <p:nvPr/>
                        </p:nvSpPr>
                        <p:spPr bwMode="auto">
                          <a:xfrm>
                            <a:off x="1267" y="1612"/>
                            <a:ext cx="35" cy="35"/>
                          </a:xfrm>
                          <a:custGeom>
                            <a:avLst/>
                            <a:gdLst>
                              <a:gd name="T0" fmla="*/ 0 w 21600"/>
                              <a:gd name="T1" fmla="*/ 35 h 21600"/>
                              <a:gd name="T2" fmla="*/ 35 w 21600"/>
                              <a:gd name="T3" fmla="*/ 0 h 21600"/>
                              <a:gd name="T4" fmla="*/ 35 w 21600"/>
                              <a:gd name="T5" fmla="*/ 35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0" y="21600"/>
                                </a:moveTo>
                                <a:cubicBezTo>
                                  <a:pt x="0" y="9670"/>
                                  <a:pt x="9670" y="0"/>
                                  <a:pt x="21599" y="0"/>
                                </a:cubicBezTo>
                              </a:path>
                              <a:path w="21600" h="21600" stroke="0" extrusionOk="0">
                                <a:moveTo>
                                  <a:pt x="0" y="21600"/>
                                </a:moveTo>
                                <a:cubicBezTo>
                                  <a:pt x="0" y="9670"/>
                                  <a:pt x="9670" y="0"/>
                                  <a:pt x="21599" y="0"/>
                                </a:cubicBezTo>
                                <a:lnTo>
                                  <a:pt x="21600" y="21600"/>
                                </a:lnTo>
                                <a:lnTo>
                                  <a:pt x="0" y="21600"/>
                                </a:lnTo>
                                <a:close/>
                              </a:path>
                            </a:pathLst>
                          </a:custGeom>
                          <a:noFill/>
                          <a:ln w="9525">
                            <a:solidFill>
                              <a:schemeClr val="hlink"/>
                            </a:solidFill>
                            <a:round/>
                            <a:headEnd/>
                            <a:tailEnd/>
                          </a:ln>
                          <a:extLst>
                            <a:ext uri="{909E8E84-426E-40DD-AFC4-6F175D3DCCD1}">
                              <a14:hiddenFill xmlns:a14="http://schemas.microsoft.com/office/drawing/2010/main">
                                <a:solidFill>
                                  <a:srgbClr val="FFFFFF"/>
                                </a:solidFill>
                              </a14:hiddenFill>
                            </a:ext>
                          </a:extLst>
                        </p:spPr>
                        <p:txBody>
                          <a:bodyPr/>
                          <a:lstStyle/>
                          <a:p>
                            <a:endParaRPr lang="ru-RU"/>
                          </a:p>
                        </p:txBody>
                      </p:sp>
                      <p:sp>
                        <p:nvSpPr>
                          <p:cNvPr id="22592" name="Arc 139"/>
                          <p:cNvSpPr>
                            <a:spLocks/>
                          </p:cNvSpPr>
                          <p:nvPr/>
                        </p:nvSpPr>
                        <p:spPr bwMode="auto">
                          <a:xfrm>
                            <a:off x="3087" y="1867"/>
                            <a:ext cx="35" cy="35"/>
                          </a:xfrm>
                          <a:custGeom>
                            <a:avLst/>
                            <a:gdLst>
                              <a:gd name="T0" fmla="*/ 35 w 21600"/>
                              <a:gd name="T1" fmla="*/ 35 h 21600"/>
                              <a:gd name="T2" fmla="*/ 0 w 21600"/>
                              <a:gd name="T3" fmla="*/ 0 h 21600"/>
                              <a:gd name="T4" fmla="*/ 35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21600" y="21600"/>
                                </a:moveTo>
                                <a:cubicBezTo>
                                  <a:pt x="9670" y="21600"/>
                                  <a:pt x="0" y="11929"/>
                                  <a:pt x="0" y="0"/>
                                </a:cubicBezTo>
                              </a:path>
                              <a:path w="21600" h="21600" stroke="0" extrusionOk="0">
                                <a:moveTo>
                                  <a:pt x="21600" y="21600"/>
                                </a:moveTo>
                                <a:cubicBezTo>
                                  <a:pt x="9670" y="21600"/>
                                  <a:pt x="0" y="11929"/>
                                  <a:pt x="0" y="0"/>
                                </a:cubicBezTo>
                                <a:lnTo>
                                  <a:pt x="21600" y="0"/>
                                </a:lnTo>
                                <a:lnTo>
                                  <a:pt x="21600" y="21600"/>
                                </a:lnTo>
                                <a:close/>
                              </a:path>
                            </a:pathLst>
                          </a:custGeom>
                          <a:noFill/>
                          <a:ln w="9525">
                            <a:solidFill>
                              <a:schemeClr val="hlink"/>
                            </a:solidFill>
                            <a:round/>
                            <a:headEnd/>
                            <a:tailEnd/>
                          </a:ln>
                          <a:extLst>
                            <a:ext uri="{909E8E84-426E-40DD-AFC4-6F175D3DCCD1}">
                              <a14:hiddenFill xmlns:a14="http://schemas.microsoft.com/office/drawing/2010/main">
                                <a:solidFill>
                                  <a:srgbClr val="FFFFFF"/>
                                </a:solidFill>
                              </a14:hiddenFill>
                            </a:ext>
                          </a:extLst>
                        </p:spPr>
                        <p:txBody>
                          <a:bodyPr/>
                          <a:lstStyle/>
                          <a:p>
                            <a:endParaRPr lang="ru-RU"/>
                          </a:p>
                        </p:txBody>
                      </p:sp>
                      <p:sp>
                        <p:nvSpPr>
                          <p:cNvPr id="22593" name="Line 140"/>
                          <p:cNvSpPr>
                            <a:spLocks noChangeShapeType="1"/>
                          </p:cNvSpPr>
                          <p:nvPr/>
                        </p:nvSpPr>
                        <p:spPr bwMode="auto">
                          <a:xfrm>
                            <a:off x="3087" y="1647"/>
                            <a:ext cx="1" cy="220"/>
                          </a:xfrm>
                          <a:prstGeom prst="line">
                            <a:avLst/>
                          </a:prstGeom>
                          <a:noFill/>
                          <a:ln w="9525">
                            <a:solidFill>
                              <a:schemeClr val="hlink"/>
                            </a:solidFill>
                            <a:round/>
                            <a:headEnd/>
                            <a:tailEnd/>
                          </a:ln>
                          <a:extLst>
                            <a:ext uri="{909E8E84-426E-40DD-AFC4-6F175D3DCCD1}">
                              <a14:hiddenFill xmlns:a14="http://schemas.microsoft.com/office/drawing/2010/main">
                                <a:noFill/>
                              </a14:hiddenFill>
                            </a:ext>
                          </a:extLst>
                        </p:spPr>
                        <p:txBody>
                          <a:bodyPr/>
                          <a:lstStyle/>
                          <a:p>
                            <a:endParaRPr lang="ru-RU"/>
                          </a:p>
                        </p:txBody>
                      </p:sp>
                      <p:sp>
                        <p:nvSpPr>
                          <p:cNvPr id="22594" name="Freeform 141"/>
                          <p:cNvSpPr>
                            <a:spLocks/>
                          </p:cNvSpPr>
                          <p:nvPr/>
                        </p:nvSpPr>
                        <p:spPr bwMode="auto">
                          <a:xfrm>
                            <a:off x="3671" y="1786"/>
                            <a:ext cx="46" cy="63"/>
                          </a:xfrm>
                          <a:custGeom>
                            <a:avLst/>
                            <a:gdLst>
                              <a:gd name="T0" fmla="*/ 23 w 46"/>
                              <a:gd name="T1" fmla="*/ 0 h 63"/>
                              <a:gd name="T2" fmla="*/ 0 w 46"/>
                              <a:gd name="T3" fmla="*/ 63 h 63"/>
                              <a:gd name="T4" fmla="*/ 46 w 46"/>
                              <a:gd name="T5" fmla="*/ 63 h 63"/>
                              <a:gd name="T6" fmla="*/ 23 w 46"/>
                              <a:gd name="T7" fmla="*/ 0 h 63"/>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46" h="63">
                                <a:moveTo>
                                  <a:pt x="23" y="0"/>
                                </a:moveTo>
                                <a:lnTo>
                                  <a:pt x="0" y="63"/>
                                </a:lnTo>
                                <a:lnTo>
                                  <a:pt x="46" y="63"/>
                                </a:lnTo>
                                <a:lnTo>
                                  <a:pt x="23" y="0"/>
                                </a:lnTo>
                                <a:close/>
                              </a:path>
                            </a:pathLst>
                          </a:custGeom>
                          <a:solidFill>
                            <a:schemeClr val="hlink"/>
                          </a:solidFill>
                          <a:ln w="9525">
                            <a:solidFill>
                              <a:schemeClr val="hlink"/>
                            </a:solidFill>
                            <a:prstDash val="solid"/>
                            <a:round/>
                            <a:headEnd/>
                            <a:tailEnd/>
                          </a:ln>
                        </p:spPr>
                        <p:txBody>
                          <a:bodyPr/>
                          <a:lstStyle/>
                          <a:p>
                            <a:endParaRPr lang="ru-RU"/>
                          </a:p>
                        </p:txBody>
                      </p:sp>
                    </p:grpSp>
                    <p:grpSp>
                      <p:nvGrpSpPr>
                        <p:cNvPr id="22558" name="Group 142"/>
                        <p:cNvGrpSpPr>
                          <a:grpSpLocks/>
                        </p:cNvGrpSpPr>
                        <p:nvPr/>
                      </p:nvGrpSpPr>
                      <p:grpSpPr bwMode="auto">
                        <a:xfrm>
                          <a:off x="884" y="2161"/>
                          <a:ext cx="454" cy="1995"/>
                          <a:chOff x="1267" y="2508"/>
                          <a:chExt cx="485" cy="1531"/>
                        </a:xfrm>
                      </p:grpSpPr>
                      <p:sp>
                        <p:nvSpPr>
                          <p:cNvPr id="22582" name="Line 143"/>
                          <p:cNvSpPr>
                            <a:spLocks noChangeShapeType="1"/>
                          </p:cNvSpPr>
                          <p:nvPr/>
                        </p:nvSpPr>
                        <p:spPr bwMode="auto">
                          <a:xfrm>
                            <a:off x="1302" y="3866"/>
                            <a:ext cx="427" cy="1"/>
                          </a:xfrm>
                          <a:prstGeom prst="line">
                            <a:avLst/>
                          </a:prstGeom>
                          <a:noFill/>
                          <a:ln w="9525">
                            <a:solidFill>
                              <a:schemeClr val="hlink"/>
                            </a:solidFill>
                            <a:round/>
                            <a:headEnd/>
                            <a:tailEnd/>
                          </a:ln>
                          <a:extLst>
                            <a:ext uri="{909E8E84-426E-40DD-AFC4-6F175D3DCCD1}">
                              <a14:hiddenFill xmlns:a14="http://schemas.microsoft.com/office/drawing/2010/main">
                                <a:noFill/>
                              </a14:hiddenFill>
                            </a:ext>
                          </a:extLst>
                        </p:spPr>
                        <p:txBody>
                          <a:bodyPr/>
                          <a:lstStyle/>
                          <a:p>
                            <a:endParaRPr lang="ru-RU"/>
                          </a:p>
                        </p:txBody>
                      </p:sp>
                      <p:sp>
                        <p:nvSpPr>
                          <p:cNvPr id="22583" name="Arc 144"/>
                          <p:cNvSpPr>
                            <a:spLocks/>
                          </p:cNvSpPr>
                          <p:nvPr/>
                        </p:nvSpPr>
                        <p:spPr bwMode="auto">
                          <a:xfrm>
                            <a:off x="1267" y="3866"/>
                            <a:ext cx="35" cy="35"/>
                          </a:xfrm>
                          <a:custGeom>
                            <a:avLst/>
                            <a:gdLst>
                              <a:gd name="T0" fmla="*/ 0 w 21600"/>
                              <a:gd name="T1" fmla="*/ 35 h 21600"/>
                              <a:gd name="T2" fmla="*/ 35 w 21600"/>
                              <a:gd name="T3" fmla="*/ 0 h 21600"/>
                              <a:gd name="T4" fmla="*/ 35 w 21600"/>
                              <a:gd name="T5" fmla="*/ 35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0" y="21600"/>
                                </a:moveTo>
                                <a:cubicBezTo>
                                  <a:pt x="0" y="9670"/>
                                  <a:pt x="9670" y="0"/>
                                  <a:pt x="21599" y="0"/>
                                </a:cubicBezTo>
                              </a:path>
                              <a:path w="21600" h="21600" stroke="0" extrusionOk="0">
                                <a:moveTo>
                                  <a:pt x="0" y="21600"/>
                                </a:moveTo>
                                <a:cubicBezTo>
                                  <a:pt x="0" y="9670"/>
                                  <a:pt x="9670" y="0"/>
                                  <a:pt x="21599" y="0"/>
                                </a:cubicBezTo>
                                <a:lnTo>
                                  <a:pt x="21600" y="21600"/>
                                </a:lnTo>
                                <a:lnTo>
                                  <a:pt x="0" y="21600"/>
                                </a:lnTo>
                                <a:close/>
                              </a:path>
                            </a:pathLst>
                          </a:custGeom>
                          <a:noFill/>
                          <a:ln w="9525">
                            <a:solidFill>
                              <a:schemeClr val="hlink"/>
                            </a:solidFill>
                            <a:round/>
                            <a:headEnd/>
                            <a:tailEnd/>
                          </a:ln>
                          <a:extLst>
                            <a:ext uri="{909E8E84-426E-40DD-AFC4-6F175D3DCCD1}">
                              <a14:hiddenFill xmlns:a14="http://schemas.microsoft.com/office/drawing/2010/main">
                                <a:solidFill>
                                  <a:srgbClr val="FFFFFF"/>
                                </a:solidFill>
                              </a14:hiddenFill>
                            </a:ext>
                          </a:extLst>
                        </p:spPr>
                        <p:txBody>
                          <a:bodyPr/>
                          <a:lstStyle/>
                          <a:p>
                            <a:endParaRPr lang="ru-RU"/>
                          </a:p>
                        </p:txBody>
                      </p:sp>
                      <p:sp>
                        <p:nvSpPr>
                          <p:cNvPr id="22584" name="Line 145"/>
                          <p:cNvSpPr>
                            <a:spLocks noChangeShapeType="1"/>
                          </p:cNvSpPr>
                          <p:nvPr/>
                        </p:nvSpPr>
                        <p:spPr bwMode="auto">
                          <a:xfrm flipV="1">
                            <a:off x="1729" y="2572"/>
                            <a:ext cx="1" cy="1294"/>
                          </a:xfrm>
                          <a:prstGeom prst="line">
                            <a:avLst/>
                          </a:prstGeom>
                          <a:noFill/>
                          <a:ln w="9525">
                            <a:solidFill>
                              <a:schemeClr val="hlink"/>
                            </a:solidFill>
                            <a:round/>
                            <a:headEnd/>
                            <a:tailEnd/>
                          </a:ln>
                          <a:extLst>
                            <a:ext uri="{909E8E84-426E-40DD-AFC4-6F175D3DCCD1}">
                              <a14:hiddenFill xmlns:a14="http://schemas.microsoft.com/office/drawing/2010/main">
                                <a:noFill/>
                              </a14:hiddenFill>
                            </a:ext>
                          </a:extLst>
                        </p:spPr>
                        <p:txBody>
                          <a:bodyPr/>
                          <a:lstStyle/>
                          <a:p>
                            <a:endParaRPr lang="ru-RU"/>
                          </a:p>
                        </p:txBody>
                      </p:sp>
                      <p:sp>
                        <p:nvSpPr>
                          <p:cNvPr id="22585" name="Freeform 146"/>
                          <p:cNvSpPr>
                            <a:spLocks/>
                          </p:cNvSpPr>
                          <p:nvPr/>
                        </p:nvSpPr>
                        <p:spPr bwMode="auto">
                          <a:xfrm>
                            <a:off x="1706" y="2508"/>
                            <a:ext cx="46" cy="64"/>
                          </a:xfrm>
                          <a:custGeom>
                            <a:avLst/>
                            <a:gdLst>
                              <a:gd name="T0" fmla="*/ 23 w 46"/>
                              <a:gd name="T1" fmla="*/ 0 h 64"/>
                              <a:gd name="T2" fmla="*/ 0 w 46"/>
                              <a:gd name="T3" fmla="*/ 64 h 64"/>
                              <a:gd name="T4" fmla="*/ 46 w 46"/>
                              <a:gd name="T5" fmla="*/ 64 h 64"/>
                              <a:gd name="T6" fmla="*/ 23 w 46"/>
                              <a:gd name="T7" fmla="*/ 0 h 64"/>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46" h="64">
                                <a:moveTo>
                                  <a:pt x="23" y="0"/>
                                </a:moveTo>
                                <a:lnTo>
                                  <a:pt x="0" y="64"/>
                                </a:lnTo>
                                <a:lnTo>
                                  <a:pt x="46" y="64"/>
                                </a:lnTo>
                                <a:lnTo>
                                  <a:pt x="23" y="0"/>
                                </a:lnTo>
                                <a:close/>
                              </a:path>
                            </a:pathLst>
                          </a:custGeom>
                          <a:solidFill>
                            <a:schemeClr val="hlink"/>
                          </a:solidFill>
                          <a:ln w="9525">
                            <a:solidFill>
                              <a:schemeClr val="hlink"/>
                            </a:solidFill>
                            <a:prstDash val="solid"/>
                            <a:round/>
                            <a:headEnd/>
                            <a:tailEnd/>
                          </a:ln>
                        </p:spPr>
                        <p:txBody>
                          <a:bodyPr/>
                          <a:lstStyle/>
                          <a:p>
                            <a:endParaRPr lang="ru-RU"/>
                          </a:p>
                        </p:txBody>
                      </p:sp>
                      <p:sp>
                        <p:nvSpPr>
                          <p:cNvPr id="22586" name="Line 147"/>
                          <p:cNvSpPr>
                            <a:spLocks noChangeShapeType="1"/>
                          </p:cNvSpPr>
                          <p:nvPr/>
                        </p:nvSpPr>
                        <p:spPr bwMode="auto">
                          <a:xfrm flipV="1">
                            <a:off x="1729" y="3866"/>
                            <a:ext cx="1" cy="173"/>
                          </a:xfrm>
                          <a:prstGeom prst="line">
                            <a:avLst/>
                          </a:prstGeom>
                          <a:noFill/>
                          <a:ln w="9525">
                            <a:solidFill>
                              <a:schemeClr val="hlink"/>
                            </a:solidFill>
                            <a:round/>
                            <a:headEnd/>
                            <a:tailEnd/>
                          </a:ln>
                          <a:extLst>
                            <a:ext uri="{909E8E84-426E-40DD-AFC4-6F175D3DCCD1}">
                              <a14:hiddenFill xmlns:a14="http://schemas.microsoft.com/office/drawing/2010/main">
                                <a:noFill/>
                              </a14:hiddenFill>
                            </a:ext>
                          </a:extLst>
                        </p:spPr>
                        <p:txBody>
                          <a:bodyPr/>
                          <a:lstStyle/>
                          <a:p>
                            <a:endParaRPr lang="ru-RU"/>
                          </a:p>
                        </p:txBody>
                      </p:sp>
                    </p:grpSp>
                    <p:grpSp>
                      <p:nvGrpSpPr>
                        <p:cNvPr id="22559" name="Group 148"/>
                        <p:cNvGrpSpPr>
                          <a:grpSpLocks/>
                        </p:cNvGrpSpPr>
                        <p:nvPr/>
                      </p:nvGrpSpPr>
                      <p:grpSpPr bwMode="auto">
                        <a:xfrm>
                          <a:off x="1300" y="3022"/>
                          <a:ext cx="1217" cy="907"/>
                          <a:chOff x="1695" y="2797"/>
                          <a:chExt cx="1444" cy="1070"/>
                        </a:xfrm>
                      </p:grpSpPr>
                      <p:sp>
                        <p:nvSpPr>
                          <p:cNvPr id="22578" name="Arc 149"/>
                          <p:cNvSpPr>
                            <a:spLocks/>
                          </p:cNvSpPr>
                          <p:nvPr/>
                        </p:nvSpPr>
                        <p:spPr bwMode="auto">
                          <a:xfrm>
                            <a:off x="1695" y="3831"/>
                            <a:ext cx="35" cy="36"/>
                          </a:xfrm>
                          <a:custGeom>
                            <a:avLst/>
                            <a:gdLst>
                              <a:gd name="T0" fmla="*/ 35 w 21600"/>
                              <a:gd name="T1" fmla="*/ 0 h 22235"/>
                              <a:gd name="T2" fmla="*/ 0 w 21600"/>
                              <a:gd name="T3" fmla="*/ 36 h 22235"/>
                              <a:gd name="T4" fmla="*/ 0 w 21600"/>
                              <a:gd name="T5" fmla="*/ 1 h 22235"/>
                              <a:gd name="T6" fmla="*/ 0 60000 65536"/>
                              <a:gd name="T7" fmla="*/ 0 60000 65536"/>
                              <a:gd name="T8" fmla="*/ 0 60000 65536"/>
                            </a:gdLst>
                            <a:ahLst/>
                            <a:cxnLst>
                              <a:cxn ang="T6">
                                <a:pos x="T0" y="T1"/>
                              </a:cxn>
                              <a:cxn ang="T7">
                                <a:pos x="T2" y="T3"/>
                              </a:cxn>
                              <a:cxn ang="T8">
                                <a:pos x="T4" y="T5"/>
                              </a:cxn>
                            </a:cxnLst>
                            <a:rect l="0" t="0" r="r" b="b"/>
                            <a:pathLst>
                              <a:path w="21600" h="22235" fill="none" extrusionOk="0">
                                <a:moveTo>
                                  <a:pt x="21590" y="0"/>
                                </a:moveTo>
                                <a:cubicBezTo>
                                  <a:pt x="21596" y="211"/>
                                  <a:pt x="21600" y="423"/>
                                  <a:pt x="21600" y="635"/>
                                </a:cubicBezTo>
                                <a:cubicBezTo>
                                  <a:pt x="21600" y="12564"/>
                                  <a:pt x="11929" y="22234"/>
                                  <a:pt x="0" y="22235"/>
                                </a:cubicBezTo>
                              </a:path>
                              <a:path w="21600" h="22235" stroke="0" extrusionOk="0">
                                <a:moveTo>
                                  <a:pt x="21590" y="0"/>
                                </a:moveTo>
                                <a:cubicBezTo>
                                  <a:pt x="21596" y="211"/>
                                  <a:pt x="21600" y="423"/>
                                  <a:pt x="21600" y="635"/>
                                </a:cubicBezTo>
                                <a:cubicBezTo>
                                  <a:pt x="21600" y="12564"/>
                                  <a:pt x="11929" y="22234"/>
                                  <a:pt x="0" y="22235"/>
                                </a:cubicBezTo>
                                <a:lnTo>
                                  <a:pt x="0" y="635"/>
                                </a:lnTo>
                                <a:lnTo>
                                  <a:pt x="21590" y="0"/>
                                </a:lnTo>
                                <a:close/>
                              </a:path>
                            </a:pathLst>
                          </a:custGeom>
                          <a:noFill/>
                          <a:ln w="9525">
                            <a:solidFill>
                              <a:schemeClr val="hlink"/>
                            </a:solidFill>
                            <a:round/>
                            <a:headEnd/>
                            <a:tailEnd/>
                          </a:ln>
                          <a:extLst>
                            <a:ext uri="{909E8E84-426E-40DD-AFC4-6F175D3DCCD1}">
                              <a14:hiddenFill xmlns:a14="http://schemas.microsoft.com/office/drawing/2010/main">
                                <a:solidFill>
                                  <a:srgbClr val="FFFFFF"/>
                                </a:solidFill>
                              </a14:hiddenFill>
                            </a:ext>
                          </a:extLst>
                        </p:spPr>
                        <p:txBody>
                          <a:bodyPr/>
                          <a:lstStyle/>
                          <a:p>
                            <a:endParaRPr lang="ru-RU"/>
                          </a:p>
                        </p:txBody>
                      </p:sp>
                      <p:sp>
                        <p:nvSpPr>
                          <p:cNvPr id="22579" name="Line 150"/>
                          <p:cNvSpPr>
                            <a:spLocks noChangeShapeType="1"/>
                          </p:cNvSpPr>
                          <p:nvPr/>
                        </p:nvSpPr>
                        <p:spPr bwMode="auto">
                          <a:xfrm>
                            <a:off x="1729" y="3866"/>
                            <a:ext cx="1387" cy="1"/>
                          </a:xfrm>
                          <a:prstGeom prst="line">
                            <a:avLst/>
                          </a:prstGeom>
                          <a:noFill/>
                          <a:ln w="9525">
                            <a:solidFill>
                              <a:schemeClr val="hlink"/>
                            </a:solidFill>
                            <a:round/>
                            <a:headEnd/>
                            <a:tailEnd/>
                          </a:ln>
                          <a:extLst>
                            <a:ext uri="{909E8E84-426E-40DD-AFC4-6F175D3DCCD1}">
                              <a14:hiddenFill xmlns:a14="http://schemas.microsoft.com/office/drawing/2010/main">
                                <a:noFill/>
                              </a14:hiddenFill>
                            </a:ext>
                          </a:extLst>
                        </p:spPr>
                        <p:txBody>
                          <a:bodyPr/>
                          <a:lstStyle/>
                          <a:p>
                            <a:endParaRPr lang="ru-RU"/>
                          </a:p>
                        </p:txBody>
                      </p:sp>
                      <p:sp>
                        <p:nvSpPr>
                          <p:cNvPr id="22580" name="Line 151"/>
                          <p:cNvSpPr>
                            <a:spLocks noChangeShapeType="1"/>
                          </p:cNvSpPr>
                          <p:nvPr/>
                        </p:nvSpPr>
                        <p:spPr bwMode="auto">
                          <a:xfrm flipV="1">
                            <a:off x="3116" y="2861"/>
                            <a:ext cx="1" cy="970"/>
                          </a:xfrm>
                          <a:prstGeom prst="line">
                            <a:avLst/>
                          </a:prstGeom>
                          <a:noFill/>
                          <a:ln w="9525">
                            <a:solidFill>
                              <a:schemeClr val="hlink"/>
                            </a:solidFill>
                            <a:round/>
                            <a:headEnd/>
                            <a:tailEnd/>
                          </a:ln>
                          <a:extLst>
                            <a:ext uri="{909E8E84-426E-40DD-AFC4-6F175D3DCCD1}">
                              <a14:hiddenFill xmlns:a14="http://schemas.microsoft.com/office/drawing/2010/main">
                                <a:noFill/>
                              </a14:hiddenFill>
                            </a:ext>
                          </a:extLst>
                        </p:spPr>
                        <p:txBody>
                          <a:bodyPr/>
                          <a:lstStyle/>
                          <a:p>
                            <a:endParaRPr lang="ru-RU"/>
                          </a:p>
                        </p:txBody>
                      </p:sp>
                      <p:sp>
                        <p:nvSpPr>
                          <p:cNvPr id="22581" name="Freeform 152"/>
                          <p:cNvSpPr>
                            <a:spLocks/>
                          </p:cNvSpPr>
                          <p:nvPr/>
                        </p:nvSpPr>
                        <p:spPr bwMode="auto">
                          <a:xfrm>
                            <a:off x="3093" y="2797"/>
                            <a:ext cx="46" cy="64"/>
                          </a:xfrm>
                          <a:custGeom>
                            <a:avLst/>
                            <a:gdLst>
                              <a:gd name="T0" fmla="*/ 23 w 46"/>
                              <a:gd name="T1" fmla="*/ 0 h 64"/>
                              <a:gd name="T2" fmla="*/ 0 w 46"/>
                              <a:gd name="T3" fmla="*/ 64 h 64"/>
                              <a:gd name="T4" fmla="*/ 46 w 46"/>
                              <a:gd name="T5" fmla="*/ 64 h 64"/>
                              <a:gd name="T6" fmla="*/ 23 w 46"/>
                              <a:gd name="T7" fmla="*/ 0 h 64"/>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46" h="64">
                                <a:moveTo>
                                  <a:pt x="23" y="0"/>
                                </a:moveTo>
                                <a:lnTo>
                                  <a:pt x="0" y="64"/>
                                </a:lnTo>
                                <a:lnTo>
                                  <a:pt x="46" y="64"/>
                                </a:lnTo>
                                <a:lnTo>
                                  <a:pt x="23" y="0"/>
                                </a:lnTo>
                                <a:close/>
                              </a:path>
                            </a:pathLst>
                          </a:custGeom>
                          <a:solidFill>
                            <a:schemeClr val="hlink"/>
                          </a:solidFill>
                          <a:ln w="9525">
                            <a:solidFill>
                              <a:schemeClr val="hlink"/>
                            </a:solidFill>
                            <a:prstDash val="solid"/>
                            <a:round/>
                            <a:headEnd/>
                            <a:tailEnd/>
                          </a:ln>
                        </p:spPr>
                        <p:txBody>
                          <a:bodyPr/>
                          <a:lstStyle/>
                          <a:p>
                            <a:endParaRPr lang="ru-RU"/>
                          </a:p>
                        </p:txBody>
                      </p:sp>
                    </p:grpSp>
                    <p:grpSp>
                      <p:nvGrpSpPr>
                        <p:cNvPr id="22560" name="Group 153"/>
                        <p:cNvGrpSpPr>
                          <a:grpSpLocks/>
                        </p:cNvGrpSpPr>
                        <p:nvPr/>
                      </p:nvGrpSpPr>
                      <p:grpSpPr bwMode="auto">
                        <a:xfrm>
                          <a:off x="839" y="1298"/>
                          <a:ext cx="91" cy="2814"/>
                          <a:chOff x="839" y="1298"/>
                          <a:chExt cx="91" cy="2814"/>
                        </a:xfrm>
                      </p:grpSpPr>
                      <p:grpSp>
                        <p:nvGrpSpPr>
                          <p:cNvPr id="22573" name="Group 154"/>
                          <p:cNvGrpSpPr>
                            <a:grpSpLocks/>
                          </p:cNvGrpSpPr>
                          <p:nvPr/>
                        </p:nvGrpSpPr>
                        <p:grpSpPr bwMode="auto">
                          <a:xfrm>
                            <a:off x="839" y="1298"/>
                            <a:ext cx="91" cy="2814"/>
                            <a:chOff x="1244" y="1497"/>
                            <a:chExt cx="46" cy="2542"/>
                          </a:xfrm>
                        </p:grpSpPr>
                        <p:sp>
                          <p:nvSpPr>
                            <p:cNvPr id="22575" name="Freeform 155"/>
                            <p:cNvSpPr>
                              <a:spLocks/>
                            </p:cNvSpPr>
                            <p:nvPr/>
                          </p:nvSpPr>
                          <p:spPr bwMode="auto">
                            <a:xfrm>
                              <a:off x="1244" y="1497"/>
                              <a:ext cx="46" cy="63"/>
                            </a:xfrm>
                            <a:custGeom>
                              <a:avLst/>
                              <a:gdLst>
                                <a:gd name="T0" fmla="*/ 23 w 46"/>
                                <a:gd name="T1" fmla="*/ 0 h 63"/>
                                <a:gd name="T2" fmla="*/ 0 w 46"/>
                                <a:gd name="T3" fmla="*/ 63 h 63"/>
                                <a:gd name="T4" fmla="*/ 46 w 46"/>
                                <a:gd name="T5" fmla="*/ 63 h 63"/>
                                <a:gd name="T6" fmla="*/ 23 w 46"/>
                                <a:gd name="T7" fmla="*/ 0 h 63"/>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46" h="63">
                                  <a:moveTo>
                                    <a:pt x="23" y="0"/>
                                  </a:moveTo>
                                  <a:lnTo>
                                    <a:pt x="0" y="63"/>
                                  </a:lnTo>
                                  <a:lnTo>
                                    <a:pt x="46" y="63"/>
                                  </a:lnTo>
                                  <a:lnTo>
                                    <a:pt x="23" y="0"/>
                                  </a:lnTo>
                                  <a:close/>
                                </a:path>
                              </a:pathLst>
                            </a:custGeom>
                            <a:solidFill>
                              <a:schemeClr val="hlink"/>
                            </a:solidFill>
                            <a:ln w="9525">
                              <a:solidFill>
                                <a:schemeClr val="hlink"/>
                              </a:solidFill>
                              <a:prstDash val="solid"/>
                              <a:round/>
                              <a:headEnd/>
                              <a:tailEnd/>
                            </a:ln>
                          </p:spPr>
                          <p:txBody>
                            <a:bodyPr/>
                            <a:lstStyle/>
                            <a:p>
                              <a:endParaRPr lang="ru-RU"/>
                            </a:p>
                          </p:txBody>
                        </p:sp>
                        <p:sp>
                          <p:nvSpPr>
                            <p:cNvPr id="22576" name="Line 156"/>
                            <p:cNvSpPr>
                              <a:spLocks noChangeShapeType="1"/>
                            </p:cNvSpPr>
                            <p:nvPr/>
                          </p:nvSpPr>
                          <p:spPr bwMode="auto">
                            <a:xfrm flipV="1">
                              <a:off x="1267" y="1612"/>
                              <a:ext cx="1" cy="2254"/>
                            </a:xfrm>
                            <a:prstGeom prst="line">
                              <a:avLst/>
                            </a:prstGeom>
                            <a:noFill/>
                            <a:ln w="9525">
                              <a:solidFill>
                                <a:schemeClr val="hlink"/>
                              </a:solidFill>
                              <a:round/>
                              <a:headEnd/>
                              <a:tailEnd/>
                            </a:ln>
                            <a:extLst>
                              <a:ext uri="{909E8E84-426E-40DD-AFC4-6F175D3DCCD1}">
                                <a14:hiddenFill xmlns:a14="http://schemas.microsoft.com/office/drawing/2010/main">
                                  <a:noFill/>
                                </a14:hiddenFill>
                              </a:ext>
                            </a:extLst>
                          </p:spPr>
                          <p:txBody>
                            <a:bodyPr/>
                            <a:lstStyle/>
                            <a:p>
                              <a:endParaRPr lang="ru-RU"/>
                            </a:p>
                          </p:txBody>
                        </p:sp>
                        <p:sp>
                          <p:nvSpPr>
                            <p:cNvPr id="22577" name="Line 157"/>
                            <p:cNvSpPr>
                              <a:spLocks noChangeShapeType="1"/>
                            </p:cNvSpPr>
                            <p:nvPr/>
                          </p:nvSpPr>
                          <p:spPr bwMode="auto">
                            <a:xfrm flipV="1">
                              <a:off x="1267" y="3866"/>
                              <a:ext cx="1" cy="173"/>
                            </a:xfrm>
                            <a:prstGeom prst="line">
                              <a:avLst/>
                            </a:prstGeom>
                            <a:noFill/>
                            <a:ln w="9525">
                              <a:solidFill>
                                <a:schemeClr val="hlink"/>
                              </a:solidFill>
                              <a:round/>
                              <a:headEnd/>
                              <a:tailEnd/>
                            </a:ln>
                            <a:extLst>
                              <a:ext uri="{909E8E84-426E-40DD-AFC4-6F175D3DCCD1}">
                                <a14:hiddenFill xmlns:a14="http://schemas.microsoft.com/office/drawing/2010/main">
                                  <a:noFill/>
                                </a14:hiddenFill>
                              </a:ext>
                            </a:extLst>
                          </p:spPr>
                          <p:txBody>
                            <a:bodyPr/>
                            <a:lstStyle/>
                            <a:p>
                              <a:endParaRPr lang="ru-RU"/>
                            </a:p>
                          </p:txBody>
                        </p:sp>
                      </p:grpSp>
                      <p:sp>
                        <p:nvSpPr>
                          <p:cNvPr id="22574" name="Line 158"/>
                          <p:cNvSpPr>
                            <a:spLocks noChangeShapeType="1"/>
                          </p:cNvSpPr>
                          <p:nvPr/>
                        </p:nvSpPr>
                        <p:spPr bwMode="auto">
                          <a:xfrm>
                            <a:off x="884" y="1344"/>
                            <a:ext cx="0" cy="13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ru-RU"/>
                          </a:p>
                        </p:txBody>
                      </p:sp>
                    </p:grpSp>
                    <p:grpSp>
                      <p:nvGrpSpPr>
                        <p:cNvPr id="22561" name="Group 159"/>
                        <p:cNvGrpSpPr>
                          <a:grpSpLocks/>
                        </p:cNvGrpSpPr>
                        <p:nvPr/>
                      </p:nvGrpSpPr>
                      <p:grpSpPr bwMode="auto">
                        <a:xfrm>
                          <a:off x="2471" y="3612"/>
                          <a:ext cx="1089" cy="317"/>
                          <a:chOff x="3082" y="3259"/>
                          <a:chExt cx="1069" cy="608"/>
                        </a:xfrm>
                      </p:grpSpPr>
                      <p:sp>
                        <p:nvSpPr>
                          <p:cNvPr id="22569" name="Arc 160"/>
                          <p:cNvSpPr>
                            <a:spLocks/>
                          </p:cNvSpPr>
                          <p:nvPr/>
                        </p:nvSpPr>
                        <p:spPr bwMode="auto">
                          <a:xfrm>
                            <a:off x="3082" y="3831"/>
                            <a:ext cx="35" cy="36"/>
                          </a:xfrm>
                          <a:custGeom>
                            <a:avLst/>
                            <a:gdLst>
                              <a:gd name="T0" fmla="*/ 35 w 21600"/>
                              <a:gd name="T1" fmla="*/ 0 h 22235"/>
                              <a:gd name="T2" fmla="*/ 0 w 21600"/>
                              <a:gd name="T3" fmla="*/ 36 h 22235"/>
                              <a:gd name="T4" fmla="*/ 0 w 21600"/>
                              <a:gd name="T5" fmla="*/ 1 h 22235"/>
                              <a:gd name="T6" fmla="*/ 0 60000 65536"/>
                              <a:gd name="T7" fmla="*/ 0 60000 65536"/>
                              <a:gd name="T8" fmla="*/ 0 60000 65536"/>
                            </a:gdLst>
                            <a:ahLst/>
                            <a:cxnLst>
                              <a:cxn ang="T6">
                                <a:pos x="T0" y="T1"/>
                              </a:cxn>
                              <a:cxn ang="T7">
                                <a:pos x="T2" y="T3"/>
                              </a:cxn>
                              <a:cxn ang="T8">
                                <a:pos x="T4" y="T5"/>
                              </a:cxn>
                            </a:cxnLst>
                            <a:rect l="0" t="0" r="r" b="b"/>
                            <a:pathLst>
                              <a:path w="21600" h="22235" fill="none" extrusionOk="0">
                                <a:moveTo>
                                  <a:pt x="21590" y="0"/>
                                </a:moveTo>
                                <a:cubicBezTo>
                                  <a:pt x="21596" y="211"/>
                                  <a:pt x="21600" y="423"/>
                                  <a:pt x="21600" y="635"/>
                                </a:cubicBezTo>
                                <a:cubicBezTo>
                                  <a:pt x="21600" y="12564"/>
                                  <a:pt x="11929" y="22234"/>
                                  <a:pt x="0" y="22235"/>
                                </a:cubicBezTo>
                              </a:path>
                              <a:path w="21600" h="22235" stroke="0" extrusionOk="0">
                                <a:moveTo>
                                  <a:pt x="21590" y="0"/>
                                </a:moveTo>
                                <a:cubicBezTo>
                                  <a:pt x="21596" y="211"/>
                                  <a:pt x="21600" y="423"/>
                                  <a:pt x="21600" y="635"/>
                                </a:cubicBezTo>
                                <a:cubicBezTo>
                                  <a:pt x="21600" y="12564"/>
                                  <a:pt x="11929" y="22234"/>
                                  <a:pt x="0" y="22235"/>
                                </a:cubicBezTo>
                                <a:lnTo>
                                  <a:pt x="0" y="635"/>
                                </a:lnTo>
                                <a:lnTo>
                                  <a:pt x="21590" y="0"/>
                                </a:lnTo>
                                <a:close/>
                              </a:path>
                            </a:pathLst>
                          </a:custGeom>
                          <a:noFill/>
                          <a:ln w="9525">
                            <a:solidFill>
                              <a:schemeClr val="hlink"/>
                            </a:solidFill>
                            <a:round/>
                            <a:headEnd/>
                            <a:tailEnd/>
                          </a:ln>
                          <a:extLst>
                            <a:ext uri="{909E8E84-426E-40DD-AFC4-6F175D3DCCD1}">
                              <a14:hiddenFill xmlns:a14="http://schemas.microsoft.com/office/drawing/2010/main">
                                <a:solidFill>
                                  <a:srgbClr val="FFFFFF"/>
                                </a:solidFill>
                              </a14:hiddenFill>
                            </a:ext>
                          </a:extLst>
                        </p:spPr>
                        <p:txBody>
                          <a:bodyPr/>
                          <a:lstStyle/>
                          <a:p>
                            <a:endParaRPr lang="ru-RU"/>
                          </a:p>
                        </p:txBody>
                      </p:sp>
                      <p:sp>
                        <p:nvSpPr>
                          <p:cNvPr id="22570" name="Line 161"/>
                          <p:cNvSpPr>
                            <a:spLocks noChangeShapeType="1"/>
                          </p:cNvSpPr>
                          <p:nvPr/>
                        </p:nvSpPr>
                        <p:spPr bwMode="auto">
                          <a:xfrm>
                            <a:off x="3116" y="3866"/>
                            <a:ext cx="1012" cy="1"/>
                          </a:xfrm>
                          <a:prstGeom prst="line">
                            <a:avLst/>
                          </a:prstGeom>
                          <a:noFill/>
                          <a:ln w="9525">
                            <a:solidFill>
                              <a:schemeClr val="hlink"/>
                            </a:solidFill>
                            <a:round/>
                            <a:headEnd/>
                            <a:tailEnd/>
                          </a:ln>
                          <a:extLst>
                            <a:ext uri="{909E8E84-426E-40DD-AFC4-6F175D3DCCD1}">
                              <a14:hiddenFill xmlns:a14="http://schemas.microsoft.com/office/drawing/2010/main">
                                <a:noFill/>
                              </a14:hiddenFill>
                            </a:ext>
                          </a:extLst>
                        </p:spPr>
                        <p:txBody>
                          <a:bodyPr/>
                          <a:lstStyle/>
                          <a:p>
                            <a:endParaRPr lang="ru-RU"/>
                          </a:p>
                        </p:txBody>
                      </p:sp>
                      <p:sp>
                        <p:nvSpPr>
                          <p:cNvPr id="22571" name="Line 162"/>
                          <p:cNvSpPr>
                            <a:spLocks noChangeShapeType="1"/>
                          </p:cNvSpPr>
                          <p:nvPr/>
                        </p:nvSpPr>
                        <p:spPr bwMode="auto">
                          <a:xfrm flipV="1">
                            <a:off x="4128" y="3323"/>
                            <a:ext cx="1" cy="508"/>
                          </a:xfrm>
                          <a:prstGeom prst="line">
                            <a:avLst/>
                          </a:prstGeom>
                          <a:noFill/>
                          <a:ln w="9525">
                            <a:solidFill>
                              <a:schemeClr val="hlink"/>
                            </a:solidFill>
                            <a:round/>
                            <a:headEnd/>
                            <a:tailEnd/>
                          </a:ln>
                          <a:extLst>
                            <a:ext uri="{909E8E84-426E-40DD-AFC4-6F175D3DCCD1}">
                              <a14:hiddenFill xmlns:a14="http://schemas.microsoft.com/office/drawing/2010/main">
                                <a:noFill/>
                              </a14:hiddenFill>
                            </a:ext>
                          </a:extLst>
                        </p:spPr>
                        <p:txBody>
                          <a:bodyPr/>
                          <a:lstStyle/>
                          <a:p>
                            <a:endParaRPr lang="ru-RU"/>
                          </a:p>
                        </p:txBody>
                      </p:sp>
                      <p:sp>
                        <p:nvSpPr>
                          <p:cNvPr id="22572" name="Freeform 163"/>
                          <p:cNvSpPr>
                            <a:spLocks/>
                          </p:cNvSpPr>
                          <p:nvPr/>
                        </p:nvSpPr>
                        <p:spPr bwMode="auto">
                          <a:xfrm>
                            <a:off x="4104" y="3259"/>
                            <a:ext cx="47" cy="64"/>
                          </a:xfrm>
                          <a:custGeom>
                            <a:avLst/>
                            <a:gdLst>
                              <a:gd name="T0" fmla="*/ 24 w 47"/>
                              <a:gd name="T1" fmla="*/ 0 h 64"/>
                              <a:gd name="T2" fmla="*/ 0 w 47"/>
                              <a:gd name="T3" fmla="*/ 64 h 64"/>
                              <a:gd name="T4" fmla="*/ 47 w 47"/>
                              <a:gd name="T5" fmla="*/ 64 h 64"/>
                              <a:gd name="T6" fmla="*/ 24 w 47"/>
                              <a:gd name="T7" fmla="*/ 0 h 64"/>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47" h="64">
                                <a:moveTo>
                                  <a:pt x="24" y="0"/>
                                </a:moveTo>
                                <a:lnTo>
                                  <a:pt x="0" y="64"/>
                                </a:lnTo>
                                <a:lnTo>
                                  <a:pt x="47" y="64"/>
                                </a:lnTo>
                                <a:lnTo>
                                  <a:pt x="24" y="0"/>
                                </a:lnTo>
                                <a:close/>
                              </a:path>
                            </a:pathLst>
                          </a:custGeom>
                          <a:solidFill>
                            <a:schemeClr val="hlink"/>
                          </a:solidFill>
                          <a:ln w="9525">
                            <a:solidFill>
                              <a:schemeClr val="hlink"/>
                            </a:solidFill>
                            <a:prstDash val="solid"/>
                            <a:round/>
                            <a:headEnd/>
                            <a:tailEnd/>
                          </a:ln>
                        </p:spPr>
                        <p:txBody>
                          <a:bodyPr/>
                          <a:lstStyle/>
                          <a:p>
                            <a:endParaRPr lang="ru-RU"/>
                          </a:p>
                        </p:txBody>
                      </p:sp>
                    </p:grpSp>
                    <p:grpSp>
                      <p:nvGrpSpPr>
                        <p:cNvPr id="22562" name="Group 164"/>
                        <p:cNvGrpSpPr>
                          <a:grpSpLocks/>
                        </p:cNvGrpSpPr>
                        <p:nvPr/>
                      </p:nvGrpSpPr>
                      <p:grpSpPr bwMode="auto">
                        <a:xfrm>
                          <a:off x="3470" y="3838"/>
                          <a:ext cx="1451" cy="91"/>
                          <a:chOff x="4128" y="3577"/>
                          <a:chExt cx="1438" cy="290"/>
                        </a:xfrm>
                      </p:grpSpPr>
                      <p:sp>
                        <p:nvSpPr>
                          <p:cNvPr id="22565" name="Arc 165"/>
                          <p:cNvSpPr>
                            <a:spLocks/>
                          </p:cNvSpPr>
                          <p:nvPr/>
                        </p:nvSpPr>
                        <p:spPr bwMode="auto">
                          <a:xfrm>
                            <a:off x="5509" y="3831"/>
                            <a:ext cx="35" cy="36"/>
                          </a:xfrm>
                          <a:custGeom>
                            <a:avLst/>
                            <a:gdLst>
                              <a:gd name="T0" fmla="*/ 35 w 21600"/>
                              <a:gd name="T1" fmla="*/ 0 h 22235"/>
                              <a:gd name="T2" fmla="*/ 0 w 21600"/>
                              <a:gd name="T3" fmla="*/ 36 h 22235"/>
                              <a:gd name="T4" fmla="*/ 0 w 21600"/>
                              <a:gd name="T5" fmla="*/ 1 h 22235"/>
                              <a:gd name="T6" fmla="*/ 0 60000 65536"/>
                              <a:gd name="T7" fmla="*/ 0 60000 65536"/>
                              <a:gd name="T8" fmla="*/ 0 60000 65536"/>
                            </a:gdLst>
                            <a:ahLst/>
                            <a:cxnLst>
                              <a:cxn ang="T6">
                                <a:pos x="T0" y="T1"/>
                              </a:cxn>
                              <a:cxn ang="T7">
                                <a:pos x="T2" y="T3"/>
                              </a:cxn>
                              <a:cxn ang="T8">
                                <a:pos x="T4" y="T5"/>
                              </a:cxn>
                            </a:cxnLst>
                            <a:rect l="0" t="0" r="r" b="b"/>
                            <a:pathLst>
                              <a:path w="21600" h="22235" fill="none" extrusionOk="0">
                                <a:moveTo>
                                  <a:pt x="21590" y="0"/>
                                </a:moveTo>
                                <a:cubicBezTo>
                                  <a:pt x="21596" y="211"/>
                                  <a:pt x="21600" y="423"/>
                                  <a:pt x="21600" y="635"/>
                                </a:cubicBezTo>
                                <a:cubicBezTo>
                                  <a:pt x="21600" y="12564"/>
                                  <a:pt x="11929" y="22234"/>
                                  <a:pt x="0" y="22235"/>
                                </a:cubicBezTo>
                              </a:path>
                              <a:path w="21600" h="22235" stroke="0" extrusionOk="0">
                                <a:moveTo>
                                  <a:pt x="21590" y="0"/>
                                </a:moveTo>
                                <a:cubicBezTo>
                                  <a:pt x="21596" y="211"/>
                                  <a:pt x="21600" y="423"/>
                                  <a:pt x="21600" y="635"/>
                                </a:cubicBezTo>
                                <a:cubicBezTo>
                                  <a:pt x="21600" y="12564"/>
                                  <a:pt x="11929" y="22234"/>
                                  <a:pt x="0" y="22235"/>
                                </a:cubicBezTo>
                                <a:lnTo>
                                  <a:pt x="0" y="635"/>
                                </a:lnTo>
                                <a:lnTo>
                                  <a:pt x="21590" y="0"/>
                                </a:lnTo>
                                <a:close/>
                              </a:path>
                            </a:pathLst>
                          </a:custGeom>
                          <a:noFill/>
                          <a:ln w="9525">
                            <a:solidFill>
                              <a:schemeClr val="hlink"/>
                            </a:solidFill>
                            <a:round/>
                            <a:headEnd/>
                            <a:tailEnd/>
                          </a:ln>
                          <a:extLst>
                            <a:ext uri="{909E8E84-426E-40DD-AFC4-6F175D3DCCD1}">
                              <a14:hiddenFill xmlns:a14="http://schemas.microsoft.com/office/drawing/2010/main">
                                <a:solidFill>
                                  <a:srgbClr val="FFFFFF"/>
                                </a:solidFill>
                              </a14:hiddenFill>
                            </a:ext>
                          </a:extLst>
                        </p:spPr>
                        <p:txBody>
                          <a:bodyPr/>
                          <a:lstStyle/>
                          <a:p>
                            <a:endParaRPr lang="ru-RU"/>
                          </a:p>
                        </p:txBody>
                      </p:sp>
                      <p:sp>
                        <p:nvSpPr>
                          <p:cNvPr id="22566" name="Line 166"/>
                          <p:cNvSpPr>
                            <a:spLocks noChangeShapeType="1"/>
                          </p:cNvSpPr>
                          <p:nvPr/>
                        </p:nvSpPr>
                        <p:spPr bwMode="auto">
                          <a:xfrm>
                            <a:off x="4128" y="3866"/>
                            <a:ext cx="1381" cy="1"/>
                          </a:xfrm>
                          <a:prstGeom prst="line">
                            <a:avLst/>
                          </a:prstGeom>
                          <a:noFill/>
                          <a:ln w="9525">
                            <a:solidFill>
                              <a:schemeClr val="hlink"/>
                            </a:solidFill>
                            <a:round/>
                            <a:headEnd/>
                            <a:tailEnd/>
                          </a:ln>
                          <a:extLst>
                            <a:ext uri="{909E8E84-426E-40DD-AFC4-6F175D3DCCD1}">
                              <a14:hiddenFill xmlns:a14="http://schemas.microsoft.com/office/drawing/2010/main">
                                <a:noFill/>
                              </a14:hiddenFill>
                            </a:ext>
                          </a:extLst>
                        </p:spPr>
                        <p:txBody>
                          <a:bodyPr/>
                          <a:lstStyle/>
                          <a:p>
                            <a:endParaRPr lang="ru-RU"/>
                          </a:p>
                        </p:txBody>
                      </p:sp>
                      <p:sp>
                        <p:nvSpPr>
                          <p:cNvPr id="22567" name="Line 167"/>
                          <p:cNvSpPr>
                            <a:spLocks noChangeShapeType="1"/>
                          </p:cNvSpPr>
                          <p:nvPr/>
                        </p:nvSpPr>
                        <p:spPr bwMode="auto">
                          <a:xfrm flipV="1">
                            <a:off x="5543" y="3641"/>
                            <a:ext cx="1" cy="190"/>
                          </a:xfrm>
                          <a:prstGeom prst="line">
                            <a:avLst/>
                          </a:prstGeom>
                          <a:noFill/>
                          <a:ln w="9525">
                            <a:solidFill>
                              <a:schemeClr val="hlink"/>
                            </a:solidFill>
                            <a:round/>
                            <a:headEnd/>
                            <a:tailEnd/>
                          </a:ln>
                          <a:extLst>
                            <a:ext uri="{909E8E84-426E-40DD-AFC4-6F175D3DCCD1}">
                              <a14:hiddenFill xmlns:a14="http://schemas.microsoft.com/office/drawing/2010/main">
                                <a:noFill/>
                              </a14:hiddenFill>
                            </a:ext>
                          </a:extLst>
                        </p:spPr>
                        <p:txBody>
                          <a:bodyPr/>
                          <a:lstStyle/>
                          <a:p>
                            <a:endParaRPr lang="ru-RU"/>
                          </a:p>
                        </p:txBody>
                      </p:sp>
                      <p:sp>
                        <p:nvSpPr>
                          <p:cNvPr id="22568" name="Freeform 168"/>
                          <p:cNvSpPr>
                            <a:spLocks/>
                          </p:cNvSpPr>
                          <p:nvPr/>
                        </p:nvSpPr>
                        <p:spPr bwMode="auto">
                          <a:xfrm>
                            <a:off x="5520" y="3577"/>
                            <a:ext cx="46" cy="64"/>
                          </a:xfrm>
                          <a:custGeom>
                            <a:avLst/>
                            <a:gdLst>
                              <a:gd name="T0" fmla="*/ 23 w 46"/>
                              <a:gd name="T1" fmla="*/ 0 h 64"/>
                              <a:gd name="T2" fmla="*/ 0 w 46"/>
                              <a:gd name="T3" fmla="*/ 64 h 64"/>
                              <a:gd name="T4" fmla="*/ 46 w 46"/>
                              <a:gd name="T5" fmla="*/ 64 h 64"/>
                              <a:gd name="T6" fmla="*/ 23 w 46"/>
                              <a:gd name="T7" fmla="*/ 0 h 64"/>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46" h="64">
                                <a:moveTo>
                                  <a:pt x="23" y="0"/>
                                </a:moveTo>
                                <a:lnTo>
                                  <a:pt x="0" y="64"/>
                                </a:lnTo>
                                <a:lnTo>
                                  <a:pt x="46" y="64"/>
                                </a:lnTo>
                                <a:lnTo>
                                  <a:pt x="23" y="0"/>
                                </a:lnTo>
                                <a:close/>
                              </a:path>
                            </a:pathLst>
                          </a:custGeom>
                          <a:solidFill>
                            <a:schemeClr val="hlink"/>
                          </a:solidFill>
                          <a:ln w="9525">
                            <a:solidFill>
                              <a:schemeClr val="hlink"/>
                            </a:solidFill>
                            <a:prstDash val="solid"/>
                            <a:round/>
                            <a:headEnd/>
                            <a:tailEnd/>
                          </a:ln>
                        </p:spPr>
                        <p:txBody>
                          <a:bodyPr/>
                          <a:lstStyle/>
                          <a:p>
                            <a:endParaRPr lang="ru-RU"/>
                          </a:p>
                        </p:txBody>
                      </p:sp>
                    </p:grpSp>
                    <p:sp>
                      <p:nvSpPr>
                        <p:cNvPr id="58537" name="Rectangle 169"/>
                        <p:cNvSpPr>
                          <a:spLocks noChangeArrowheads="1"/>
                        </p:cNvSpPr>
                        <p:nvPr/>
                      </p:nvSpPr>
                      <p:spPr bwMode="auto">
                        <a:xfrm>
                          <a:off x="204" y="3793"/>
                          <a:ext cx="646"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defRPr/>
                          </a:pPr>
                          <a:r>
                            <a:rPr lang="ru-RU" sz="1200">
                              <a:solidFill>
                                <a:schemeClr val="hlink"/>
                              </a:solidFill>
                              <a:effectLst>
                                <a:outerShdw blurRad="38100" dist="38100" dir="2700000" algn="tl">
                                  <a:srgbClr val="000000"/>
                                </a:outerShdw>
                              </a:effectLst>
                            </a:rPr>
                            <a:t>Администратор</a:t>
                          </a:r>
                        </a:p>
                      </p:txBody>
                    </p:sp>
                    <p:sp>
                      <p:nvSpPr>
                        <p:cNvPr id="58538" name="Rectangle 170"/>
                        <p:cNvSpPr>
                          <a:spLocks noChangeArrowheads="1"/>
                        </p:cNvSpPr>
                        <p:nvPr/>
                      </p:nvSpPr>
                      <p:spPr bwMode="auto">
                        <a:xfrm>
                          <a:off x="1383" y="4020"/>
                          <a:ext cx="919"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defRPr/>
                          </a:pPr>
                          <a:r>
                            <a:rPr lang="ru-RU" sz="1200">
                              <a:solidFill>
                                <a:schemeClr val="hlink"/>
                              </a:solidFill>
                              <a:effectLst>
                                <a:outerShdw blurRad="38100" dist="38100" dir="2700000" algn="tl">
                                  <a:srgbClr val="000000"/>
                                </a:outerShdw>
                              </a:effectLst>
                            </a:rPr>
                            <a:t>Социальный работник</a:t>
                          </a:r>
                        </a:p>
                      </p:txBody>
                    </p:sp>
                  </p:grpSp>
                </p:grpSp>
              </p:grpSp>
            </p:grpSp>
          </p:grpSp>
        </p:grpSp>
      </p:grpSp>
      <p:sp>
        <p:nvSpPr>
          <p:cNvPr id="58539" name="AutoShape 171"/>
          <p:cNvSpPr>
            <a:spLocks noChangeArrowheads="1"/>
          </p:cNvSpPr>
          <p:nvPr/>
        </p:nvSpPr>
        <p:spPr bwMode="auto">
          <a:xfrm>
            <a:off x="971550" y="1557338"/>
            <a:ext cx="1223963" cy="720725"/>
          </a:xfrm>
          <a:prstGeom prst="cube">
            <a:avLst>
              <a:gd name="adj" fmla="val 6440"/>
            </a:avLst>
          </a:prstGeom>
          <a:gradFill rotWithShape="1">
            <a:gsLst>
              <a:gs pos="0">
                <a:schemeClr val="hlink"/>
              </a:gs>
              <a:gs pos="100000">
                <a:schemeClr val="hlink">
                  <a:gamma/>
                  <a:shade val="56078"/>
                  <a:invGamma/>
                </a:schemeClr>
              </a:gs>
            </a:gsLst>
            <a:path path="rect">
              <a:fillToRect l="50000" t="50000" r="50000" b="50000"/>
            </a:path>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defRPr/>
            </a:pPr>
            <a:r>
              <a:rPr lang="ru-RU" sz="1500" b="1">
                <a:solidFill>
                  <a:schemeClr val="bg1"/>
                </a:solidFill>
                <a:latin typeface="Arial" pitchFamily="34" charset="0"/>
              </a:rPr>
              <a:t>Настройка</a:t>
            </a:r>
          </a:p>
          <a:p>
            <a:pPr algn="ctr" eaLnBrk="1" hangingPunct="1">
              <a:defRPr/>
            </a:pPr>
            <a:r>
              <a:rPr lang="ru-RU" sz="1500" b="1">
                <a:solidFill>
                  <a:schemeClr val="bg1"/>
                </a:solidFill>
                <a:latin typeface="Arial" pitchFamily="34" charset="0"/>
              </a:rPr>
              <a:t>системы</a:t>
            </a:r>
            <a:endParaRPr lang="ru-RU" sz="1500">
              <a:solidFill>
                <a:schemeClr val="bg1"/>
              </a:solidFill>
              <a:latin typeface="Arial" pitchFamily="34" charset="0"/>
            </a:endParaRPr>
          </a:p>
        </p:txBody>
      </p:sp>
      <p:sp>
        <p:nvSpPr>
          <p:cNvPr id="58540" name="AutoShape 172"/>
          <p:cNvSpPr>
            <a:spLocks noChangeArrowheads="1"/>
          </p:cNvSpPr>
          <p:nvPr/>
        </p:nvSpPr>
        <p:spPr bwMode="auto">
          <a:xfrm>
            <a:off x="1836738" y="2852738"/>
            <a:ext cx="1295400" cy="720725"/>
          </a:xfrm>
          <a:prstGeom prst="cube">
            <a:avLst>
              <a:gd name="adj" fmla="val 6440"/>
            </a:avLst>
          </a:prstGeom>
          <a:gradFill rotWithShape="1">
            <a:gsLst>
              <a:gs pos="0">
                <a:schemeClr val="hlink"/>
              </a:gs>
              <a:gs pos="100000">
                <a:schemeClr val="hlink">
                  <a:gamma/>
                  <a:shade val="56078"/>
                  <a:invGamma/>
                </a:schemeClr>
              </a:gs>
            </a:gsLst>
            <a:path path="rect">
              <a:fillToRect l="50000" t="50000" r="50000" b="50000"/>
            </a:path>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defRPr/>
            </a:pPr>
            <a:r>
              <a:rPr lang="ru-RU" sz="1500" b="1">
                <a:solidFill>
                  <a:schemeClr val="bg1"/>
                </a:solidFill>
                <a:latin typeface="Arial" pitchFamily="34" charset="0"/>
              </a:rPr>
              <a:t>Регистрация </a:t>
            </a:r>
          </a:p>
          <a:p>
            <a:pPr algn="ctr" eaLnBrk="1" hangingPunct="1">
              <a:defRPr/>
            </a:pPr>
            <a:r>
              <a:rPr lang="ru-RU" sz="1500" b="1">
                <a:solidFill>
                  <a:schemeClr val="bg1"/>
                </a:solidFill>
                <a:latin typeface="Arial" pitchFamily="34" charset="0"/>
              </a:rPr>
              <a:t>граждан</a:t>
            </a:r>
          </a:p>
        </p:txBody>
      </p:sp>
      <p:sp>
        <p:nvSpPr>
          <p:cNvPr id="58541" name="AutoShape 173"/>
          <p:cNvSpPr>
            <a:spLocks noChangeArrowheads="1"/>
          </p:cNvSpPr>
          <p:nvPr/>
        </p:nvSpPr>
        <p:spPr bwMode="auto">
          <a:xfrm>
            <a:off x="3635375" y="3933825"/>
            <a:ext cx="1368425" cy="1008063"/>
          </a:xfrm>
          <a:prstGeom prst="cube">
            <a:avLst>
              <a:gd name="adj" fmla="val 6440"/>
            </a:avLst>
          </a:prstGeom>
          <a:gradFill rotWithShape="1">
            <a:gsLst>
              <a:gs pos="0">
                <a:schemeClr val="hlink"/>
              </a:gs>
              <a:gs pos="100000">
                <a:schemeClr val="hlink">
                  <a:gamma/>
                  <a:shade val="56078"/>
                  <a:invGamma/>
                </a:schemeClr>
              </a:gs>
            </a:gsLst>
            <a:path path="rect">
              <a:fillToRect l="50000" t="50000" r="50000" b="50000"/>
            </a:path>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defRPr/>
            </a:pPr>
            <a:r>
              <a:rPr lang="ru-RU" sz="1500" b="1">
                <a:solidFill>
                  <a:schemeClr val="bg1"/>
                </a:solidFill>
                <a:latin typeface="Arial" pitchFamily="34" charset="0"/>
              </a:rPr>
              <a:t>Определение </a:t>
            </a:r>
          </a:p>
          <a:p>
            <a:pPr algn="ctr" eaLnBrk="1" hangingPunct="1">
              <a:defRPr/>
            </a:pPr>
            <a:r>
              <a:rPr lang="ru-RU" sz="1500" b="1">
                <a:solidFill>
                  <a:schemeClr val="bg1"/>
                </a:solidFill>
                <a:latin typeface="Arial" pitchFamily="34" charset="0"/>
              </a:rPr>
              <a:t>льготных </a:t>
            </a:r>
          </a:p>
          <a:p>
            <a:pPr algn="ctr" eaLnBrk="1" hangingPunct="1">
              <a:defRPr/>
            </a:pPr>
            <a:r>
              <a:rPr lang="ru-RU" sz="1500" b="1">
                <a:solidFill>
                  <a:schemeClr val="bg1"/>
                </a:solidFill>
                <a:latin typeface="Arial" pitchFamily="34" charset="0"/>
              </a:rPr>
              <a:t>категорий </a:t>
            </a:r>
            <a:br>
              <a:rPr lang="ru-RU" sz="1500" b="1">
                <a:solidFill>
                  <a:schemeClr val="bg1"/>
                </a:solidFill>
                <a:latin typeface="Arial" pitchFamily="34" charset="0"/>
              </a:rPr>
            </a:br>
            <a:r>
              <a:rPr lang="ru-RU" sz="1500" b="1">
                <a:solidFill>
                  <a:schemeClr val="bg1"/>
                </a:solidFill>
                <a:latin typeface="Arial" pitchFamily="34" charset="0"/>
              </a:rPr>
              <a:t>граждан</a:t>
            </a:r>
          </a:p>
        </p:txBody>
      </p:sp>
      <p:sp>
        <p:nvSpPr>
          <p:cNvPr id="58542" name="AutoShape 174"/>
          <p:cNvSpPr>
            <a:spLocks noChangeArrowheads="1"/>
          </p:cNvSpPr>
          <p:nvPr/>
        </p:nvSpPr>
        <p:spPr bwMode="auto">
          <a:xfrm>
            <a:off x="5292725" y="5013325"/>
            <a:ext cx="1584325" cy="935038"/>
          </a:xfrm>
          <a:prstGeom prst="cube">
            <a:avLst>
              <a:gd name="adj" fmla="val 6440"/>
            </a:avLst>
          </a:prstGeom>
          <a:gradFill rotWithShape="1">
            <a:gsLst>
              <a:gs pos="0">
                <a:schemeClr val="hlink"/>
              </a:gs>
              <a:gs pos="100000">
                <a:schemeClr val="hlink">
                  <a:gamma/>
                  <a:shade val="56078"/>
                  <a:invGamma/>
                </a:schemeClr>
              </a:gs>
            </a:gsLst>
            <a:path path="rect">
              <a:fillToRect l="50000" t="50000" r="50000" b="50000"/>
            </a:path>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defRPr/>
            </a:pPr>
            <a:r>
              <a:rPr lang="ru-RU" sz="1500" b="1">
                <a:solidFill>
                  <a:schemeClr val="bg1"/>
                </a:solidFill>
                <a:latin typeface="Arial" pitchFamily="34" charset="0"/>
              </a:rPr>
              <a:t>Распределение </a:t>
            </a:r>
          </a:p>
          <a:p>
            <a:pPr algn="ctr" eaLnBrk="1" hangingPunct="1">
              <a:defRPr/>
            </a:pPr>
            <a:r>
              <a:rPr lang="ru-RU" sz="1500" b="1">
                <a:solidFill>
                  <a:schemeClr val="bg1"/>
                </a:solidFill>
                <a:latin typeface="Arial" pitchFamily="34" charset="0"/>
              </a:rPr>
              <a:t>помощи </a:t>
            </a:r>
          </a:p>
          <a:p>
            <a:pPr algn="ctr" eaLnBrk="1" hangingPunct="1">
              <a:defRPr/>
            </a:pPr>
            <a:r>
              <a:rPr lang="ru-RU" sz="1500" b="1">
                <a:solidFill>
                  <a:schemeClr val="bg1"/>
                </a:solidFill>
                <a:latin typeface="Arial" pitchFamily="34" charset="0"/>
              </a:rPr>
              <a:t>гражданам</a:t>
            </a:r>
          </a:p>
        </p:txBody>
      </p:sp>
      <p:sp>
        <p:nvSpPr>
          <p:cNvPr id="58543" name="AutoShape 175"/>
          <p:cNvSpPr>
            <a:spLocks noChangeArrowheads="1"/>
          </p:cNvSpPr>
          <p:nvPr/>
        </p:nvSpPr>
        <p:spPr bwMode="auto">
          <a:xfrm>
            <a:off x="7092950" y="5372100"/>
            <a:ext cx="1439863" cy="936625"/>
          </a:xfrm>
          <a:prstGeom prst="cube">
            <a:avLst>
              <a:gd name="adj" fmla="val 6440"/>
            </a:avLst>
          </a:prstGeom>
          <a:gradFill rotWithShape="1">
            <a:gsLst>
              <a:gs pos="0">
                <a:schemeClr val="hlink"/>
              </a:gs>
              <a:gs pos="100000">
                <a:schemeClr val="hlink">
                  <a:gamma/>
                  <a:shade val="56078"/>
                  <a:invGamma/>
                </a:schemeClr>
              </a:gs>
            </a:gsLst>
            <a:path path="rect">
              <a:fillToRect l="50000" t="50000" r="50000" b="50000"/>
            </a:path>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defRPr/>
            </a:pPr>
            <a:r>
              <a:rPr lang="ru-RU" sz="1500" b="1">
                <a:solidFill>
                  <a:schemeClr val="bg1"/>
                </a:solidFill>
                <a:latin typeface="Arial" pitchFamily="34" charset="0"/>
              </a:rPr>
              <a:t>Формирование </a:t>
            </a:r>
          </a:p>
          <a:p>
            <a:pPr algn="ctr" eaLnBrk="1" hangingPunct="1">
              <a:defRPr/>
            </a:pPr>
            <a:r>
              <a:rPr lang="ru-RU" sz="1500" b="1">
                <a:solidFill>
                  <a:schemeClr val="bg1"/>
                </a:solidFill>
                <a:latin typeface="Arial" pitchFamily="34" charset="0"/>
              </a:rPr>
              <a:t>выходных </a:t>
            </a:r>
          </a:p>
          <a:p>
            <a:pPr algn="ctr" eaLnBrk="1" hangingPunct="1">
              <a:defRPr/>
            </a:pPr>
            <a:r>
              <a:rPr lang="ru-RU" sz="1500" b="1">
                <a:solidFill>
                  <a:schemeClr val="bg1"/>
                </a:solidFill>
                <a:latin typeface="Arial" pitchFamily="34" charset="0"/>
              </a:rPr>
              <a:t>документов</a:t>
            </a:r>
          </a:p>
        </p:txBody>
      </p:sp>
      <p:sp>
        <p:nvSpPr>
          <p:cNvPr id="58544" name="AutoShape 176"/>
          <p:cNvSpPr>
            <a:spLocks noChangeArrowheads="1"/>
          </p:cNvSpPr>
          <p:nvPr/>
        </p:nvSpPr>
        <p:spPr bwMode="auto">
          <a:xfrm>
            <a:off x="4067175" y="1844675"/>
            <a:ext cx="1368425" cy="935038"/>
          </a:xfrm>
          <a:prstGeom prst="cube">
            <a:avLst>
              <a:gd name="adj" fmla="val 6440"/>
            </a:avLst>
          </a:prstGeom>
          <a:gradFill rotWithShape="1">
            <a:gsLst>
              <a:gs pos="0">
                <a:schemeClr val="hlink"/>
              </a:gs>
              <a:gs pos="100000">
                <a:schemeClr val="hlink">
                  <a:gamma/>
                  <a:shade val="56078"/>
                  <a:invGamma/>
                </a:schemeClr>
              </a:gs>
            </a:gsLst>
            <a:path path="rect">
              <a:fillToRect l="50000" t="50000" r="50000" b="50000"/>
            </a:path>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defRPr/>
            </a:pPr>
            <a:r>
              <a:rPr lang="ru-RU" sz="1500" b="1">
                <a:solidFill>
                  <a:schemeClr val="bg1"/>
                </a:solidFill>
                <a:latin typeface="Arial" pitchFamily="34" charset="0"/>
              </a:rPr>
              <a:t>Ведение </a:t>
            </a:r>
          </a:p>
          <a:p>
            <a:pPr algn="ctr" eaLnBrk="1" hangingPunct="1">
              <a:defRPr/>
            </a:pPr>
            <a:r>
              <a:rPr lang="ru-RU" sz="1500" b="1">
                <a:solidFill>
                  <a:schemeClr val="bg1"/>
                </a:solidFill>
                <a:latin typeface="Arial" pitchFamily="34" charset="0"/>
              </a:rPr>
              <a:t>справочной </a:t>
            </a:r>
          </a:p>
          <a:p>
            <a:pPr algn="ctr" eaLnBrk="1" hangingPunct="1">
              <a:defRPr/>
            </a:pPr>
            <a:r>
              <a:rPr lang="ru-RU" sz="1500" b="1">
                <a:solidFill>
                  <a:schemeClr val="bg1"/>
                </a:solidFill>
                <a:latin typeface="Arial" pitchFamily="34" charset="0"/>
              </a:rPr>
              <a:t>информации</a:t>
            </a:r>
          </a:p>
        </p:txBody>
      </p:sp>
      <p:sp>
        <p:nvSpPr>
          <p:cNvPr id="22538" name="Text Box 178"/>
          <p:cNvSpPr txBox="1">
            <a:spLocks noChangeArrowheads="1"/>
          </p:cNvSpPr>
          <p:nvPr/>
        </p:nvSpPr>
        <p:spPr bwMode="auto">
          <a:xfrm>
            <a:off x="1828800" y="15875"/>
            <a:ext cx="7086600"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spcBef>
                <a:spcPct val="50000"/>
              </a:spcBef>
            </a:pPr>
            <a:r>
              <a:rPr lang="ru-RU" altLang="ru-RU" sz="2000">
                <a:solidFill>
                  <a:schemeClr val="bg1"/>
                </a:solidFill>
              </a:rPr>
              <a:t>Рис. 9. Пример 6. Функциональная диаграмма                                (</a:t>
            </a:r>
            <a:r>
              <a:rPr lang="en-US" altLang="ru-RU" sz="2000">
                <a:solidFill>
                  <a:schemeClr val="bg1"/>
                </a:solidFill>
              </a:rPr>
              <a:t>SADT –</a:t>
            </a:r>
            <a:r>
              <a:rPr lang="ru-RU" altLang="ru-RU" sz="2000">
                <a:solidFill>
                  <a:schemeClr val="bg1"/>
                </a:solidFill>
              </a:rPr>
              <a:t>диаграмма). Учет социальной помощи населению.</a:t>
            </a:r>
          </a:p>
        </p:txBody>
      </p:sp>
    </p:spTree>
  </p:cSld>
  <p:clrMapOvr>
    <a:masterClrMapping/>
  </p:clrMapOvr>
  <p:transition>
    <p:wheel spokes="8"/>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entr" presetSubtype="0" fill="hold" grpId="0" nodeType="afterEffect">
                                  <p:stCondLst>
                                    <p:cond delay="0"/>
                                  </p:stCondLst>
                                  <p:childTnLst>
                                    <p:set>
                                      <p:cBhvr>
                                        <p:cTn id="6" dur="1" fill="hold">
                                          <p:stCondLst>
                                            <p:cond delay="499"/>
                                          </p:stCondLst>
                                        </p:cTn>
                                        <p:tgtEl>
                                          <p:spTgt spid="58539"/>
                                        </p:tgtEl>
                                        <p:attrNameLst>
                                          <p:attrName>style.visibility</p:attrName>
                                        </p:attrNameLst>
                                      </p:cBhvr>
                                      <p:to>
                                        <p:strVal val="visible"/>
                                      </p:to>
                                    </p:set>
                                  </p:childTnLst>
                                </p:cTn>
                              </p:par>
                            </p:childTnLst>
                          </p:cTn>
                        </p:par>
                        <p:par>
                          <p:cTn id="7" fill="hold" nodeType="afterGroup">
                            <p:stCondLst>
                              <p:cond delay="500"/>
                            </p:stCondLst>
                            <p:childTnLst>
                              <p:par>
                                <p:cTn id="8" presetID="1" presetClass="entr" presetSubtype="0" fill="hold" grpId="0" nodeType="afterEffect">
                                  <p:stCondLst>
                                    <p:cond delay="0"/>
                                  </p:stCondLst>
                                  <p:childTnLst>
                                    <p:set>
                                      <p:cBhvr>
                                        <p:cTn id="9" dur="1" fill="hold">
                                          <p:stCondLst>
                                            <p:cond delay="499"/>
                                          </p:stCondLst>
                                        </p:cTn>
                                        <p:tgtEl>
                                          <p:spTgt spid="58540"/>
                                        </p:tgtEl>
                                        <p:attrNameLst>
                                          <p:attrName>style.visibility</p:attrName>
                                        </p:attrNameLst>
                                      </p:cBhvr>
                                      <p:to>
                                        <p:strVal val="visible"/>
                                      </p:to>
                                    </p:set>
                                  </p:childTnLst>
                                </p:cTn>
                              </p:par>
                            </p:childTnLst>
                          </p:cTn>
                        </p:par>
                        <p:par>
                          <p:cTn id="10" fill="hold" nodeType="afterGroup">
                            <p:stCondLst>
                              <p:cond delay="1000"/>
                            </p:stCondLst>
                            <p:childTnLst>
                              <p:par>
                                <p:cTn id="11" presetID="1" presetClass="entr" presetSubtype="0" fill="hold" grpId="0" nodeType="afterEffect">
                                  <p:stCondLst>
                                    <p:cond delay="0"/>
                                  </p:stCondLst>
                                  <p:childTnLst>
                                    <p:set>
                                      <p:cBhvr>
                                        <p:cTn id="12" dur="1" fill="hold">
                                          <p:stCondLst>
                                            <p:cond delay="499"/>
                                          </p:stCondLst>
                                        </p:cTn>
                                        <p:tgtEl>
                                          <p:spTgt spid="58544"/>
                                        </p:tgtEl>
                                        <p:attrNameLst>
                                          <p:attrName>style.visibility</p:attrName>
                                        </p:attrNameLst>
                                      </p:cBhvr>
                                      <p:to>
                                        <p:strVal val="visible"/>
                                      </p:to>
                                    </p:set>
                                  </p:childTnLst>
                                </p:cTn>
                              </p:par>
                            </p:childTnLst>
                          </p:cTn>
                        </p:par>
                        <p:par>
                          <p:cTn id="13" fill="hold" nodeType="afterGroup">
                            <p:stCondLst>
                              <p:cond delay="1500"/>
                            </p:stCondLst>
                            <p:childTnLst>
                              <p:par>
                                <p:cTn id="14" presetID="1" presetClass="entr" presetSubtype="0" fill="hold" grpId="0" nodeType="afterEffect">
                                  <p:stCondLst>
                                    <p:cond delay="0"/>
                                  </p:stCondLst>
                                  <p:childTnLst>
                                    <p:set>
                                      <p:cBhvr>
                                        <p:cTn id="15" dur="1" fill="hold">
                                          <p:stCondLst>
                                            <p:cond delay="499"/>
                                          </p:stCondLst>
                                        </p:cTn>
                                        <p:tgtEl>
                                          <p:spTgt spid="58541"/>
                                        </p:tgtEl>
                                        <p:attrNameLst>
                                          <p:attrName>style.visibility</p:attrName>
                                        </p:attrNameLst>
                                      </p:cBhvr>
                                      <p:to>
                                        <p:strVal val="visible"/>
                                      </p:to>
                                    </p:set>
                                  </p:childTnLst>
                                </p:cTn>
                              </p:par>
                            </p:childTnLst>
                          </p:cTn>
                        </p:par>
                        <p:par>
                          <p:cTn id="16" fill="hold" nodeType="afterGroup">
                            <p:stCondLst>
                              <p:cond delay="2000"/>
                            </p:stCondLst>
                            <p:childTnLst>
                              <p:par>
                                <p:cTn id="17" presetID="1" presetClass="entr" presetSubtype="0" fill="hold" grpId="0" nodeType="afterEffect">
                                  <p:stCondLst>
                                    <p:cond delay="0"/>
                                  </p:stCondLst>
                                  <p:childTnLst>
                                    <p:set>
                                      <p:cBhvr>
                                        <p:cTn id="18" dur="1" fill="hold">
                                          <p:stCondLst>
                                            <p:cond delay="499"/>
                                          </p:stCondLst>
                                        </p:cTn>
                                        <p:tgtEl>
                                          <p:spTgt spid="58542"/>
                                        </p:tgtEl>
                                        <p:attrNameLst>
                                          <p:attrName>style.visibility</p:attrName>
                                        </p:attrNameLst>
                                      </p:cBhvr>
                                      <p:to>
                                        <p:strVal val="visible"/>
                                      </p:to>
                                    </p:set>
                                  </p:childTnLst>
                                </p:cTn>
                              </p:par>
                            </p:childTnLst>
                          </p:cTn>
                        </p:par>
                        <p:par>
                          <p:cTn id="19" fill="hold" nodeType="afterGroup">
                            <p:stCondLst>
                              <p:cond delay="2500"/>
                            </p:stCondLst>
                            <p:childTnLst>
                              <p:par>
                                <p:cTn id="20" presetID="1" presetClass="entr" presetSubtype="0" fill="hold" grpId="0" nodeType="afterEffect">
                                  <p:stCondLst>
                                    <p:cond delay="0"/>
                                  </p:stCondLst>
                                  <p:childTnLst>
                                    <p:set>
                                      <p:cBhvr>
                                        <p:cTn id="21" dur="1" fill="hold">
                                          <p:stCondLst>
                                            <p:cond delay="499"/>
                                          </p:stCondLst>
                                        </p:cTn>
                                        <p:tgtEl>
                                          <p:spTgt spid="58543"/>
                                        </p:tgtEl>
                                        <p:attrNameLst>
                                          <p:attrName>style.visibility</p:attrName>
                                        </p:attrNameLst>
                                      </p:cBhvr>
                                      <p:to>
                                        <p:strVal val="visible"/>
                                      </p:to>
                                    </p:set>
                                  </p:childTnLst>
                                </p:cTn>
                              </p:par>
                            </p:childTnLst>
                          </p:cTn>
                        </p:par>
                        <p:par>
                          <p:cTn id="22" fill="hold" nodeType="afterGroup">
                            <p:stCondLst>
                              <p:cond delay="3000"/>
                            </p:stCondLst>
                            <p:childTnLst>
                              <p:par>
                                <p:cTn id="23" presetID="1" presetClass="entr" presetSubtype="0" fill="hold" nodeType="afterEffect">
                                  <p:stCondLst>
                                    <p:cond delay="0"/>
                                  </p:stCondLst>
                                  <p:childTnLst>
                                    <p:set>
                                      <p:cBhvr>
                                        <p:cTn id="24" dur="1" fill="hold">
                                          <p:stCondLst>
                                            <p:cond delay="499"/>
                                          </p:stCondLst>
                                        </p:cTn>
                                        <p:tgtEl>
                                          <p:spTgt spid="5837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539" grpId="0" animBg="1" autoUpdateAnimBg="0"/>
      <p:bldP spid="58540" grpId="0" animBg="1" autoUpdateAnimBg="0"/>
      <p:bldP spid="58541" grpId="0" animBg="1" autoUpdateAnimBg="0"/>
      <p:bldP spid="58542" grpId="0" animBg="1" autoUpdateAnimBg="0"/>
      <p:bldP spid="58543" grpId="0" animBg="1" autoUpdateAnimBg="0"/>
      <p:bldP spid="58544" grpId="0" animBg="1" autoUpdateAnimBg="0"/>
    </p:bldLst>
  </p:timing>
</p:sld>
</file>

<file path=ppt/slides/slide22.xml><?xml version="1.0" encoding="utf-8"?>
<p:sld xmlns:a="http://schemas.openxmlformats.org/drawingml/2006/main" xmlns:r="http://schemas.openxmlformats.org/officeDocument/2006/relationships" xmlns:p="http://schemas.openxmlformats.org/presentationml/2006/main">
  <p:cSld>
    <p:bg>
      <p:bgPr>
        <a:solidFill>
          <a:srgbClr val="CCECFF"/>
        </a:solidFill>
        <a:effectLst/>
      </p:bgPr>
    </p:bg>
    <p:spTree>
      <p:nvGrpSpPr>
        <p:cNvPr id="1" name=""/>
        <p:cNvGrpSpPr/>
        <p:nvPr/>
      </p:nvGrpSpPr>
      <p:grpSpPr>
        <a:xfrm>
          <a:off x="0" y="0"/>
          <a:ext cx="0" cy="0"/>
          <a:chOff x="0" y="0"/>
          <a:chExt cx="0" cy="0"/>
        </a:xfrm>
      </p:grpSpPr>
      <p:sp>
        <p:nvSpPr>
          <p:cNvPr id="23554" name="Номер слайда 5"/>
          <p:cNvSpPr>
            <a:spLocks noGrp="1"/>
          </p:cNvSpPr>
          <p:nvPr>
            <p:ph type="sldNum" sz="quarter" idx="12"/>
          </p:nvPr>
        </p:nvSpPr>
        <p:spPr>
          <a:noFill/>
        </p:spPr>
        <p:txBody>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fld id="{6DB6FA21-534F-4282-B94A-62A1B3D04452}" type="slidenum">
              <a:rPr lang="ru-RU" altLang="ru-RU" sz="1400"/>
              <a:pPr/>
              <a:t>22</a:t>
            </a:fld>
            <a:endParaRPr lang="ru-RU" altLang="ru-RU" sz="1400"/>
          </a:p>
        </p:txBody>
      </p:sp>
      <p:sp>
        <p:nvSpPr>
          <p:cNvPr id="59395" name="Line 3"/>
          <p:cNvSpPr>
            <a:spLocks noChangeShapeType="1"/>
          </p:cNvSpPr>
          <p:nvPr/>
        </p:nvSpPr>
        <p:spPr bwMode="auto">
          <a:xfrm>
            <a:off x="5364163" y="2733675"/>
            <a:ext cx="1584325"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ru-RU"/>
          </a:p>
        </p:txBody>
      </p:sp>
      <p:grpSp>
        <p:nvGrpSpPr>
          <p:cNvPr id="59396" name="Group 4"/>
          <p:cNvGrpSpPr>
            <a:grpSpLocks/>
          </p:cNvGrpSpPr>
          <p:nvPr/>
        </p:nvGrpSpPr>
        <p:grpSpPr bwMode="auto">
          <a:xfrm>
            <a:off x="0" y="2552700"/>
            <a:ext cx="1116013" cy="504825"/>
            <a:chOff x="0" y="1660"/>
            <a:chExt cx="703" cy="318"/>
          </a:xfrm>
        </p:grpSpPr>
        <p:sp>
          <p:nvSpPr>
            <p:cNvPr id="23593" name="Text Box 5"/>
            <p:cNvSpPr txBox="1">
              <a:spLocks noChangeArrowheads="1"/>
            </p:cNvSpPr>
            <p:nvPr/>
          </p:nvSpPr>
          <p:spPr bwMode="auto">
            <a:xfrm>
              <a:off x="14" y="1660"/>
              <a:ext cx="689" cy="3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FFFFFF"/>
                  </a:solidFill>
                  <a:miter lim="800000"/>
                  <a:headEnd/>
                  <a:tailEnd/>
                </a14:hiddenLine>
              </a:ext>
            </a:extLst>
          </p:spPr>
          <p:txBody>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r>
                <a:rPr lang="ru-RU" altLang="ru-RU" sz="1000">
                  <a:latin typeface="Verdana" pitchFamily="34" charset="0"/>
                </a:rPr>
                <a:t>Данные о параметрах из базы</a:t>
              </a:r>
            </a:p>
          </p:txBody>
        </p:sp>
        <p:sp>
          <p:nvSpPr>
            <p:cNvPr id="23594" name="Line 6"/>
            <p:cNvSpPr>
              <a:spLocks noChangeShapeType="1"/>
            </p:cNvSpPr>
            <p:nvPr/>
          </p:nvSpPr>
          <p:spPr bwMode="auto">
            <a:xfrm>
              <a:off x="0" y="1796"/>
              <a:ext cx="648" cy="1"/>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ru-RU"/>
            </a:p>
          </p:txBody>
        </p:sp>
      </p:grpSp>
      <p:sp>
        <p:nvSpPr>
          <p:cNvPr id="59399" name="Text Box 7"/>
          <p:cNvSpPr txBox="1">
            <a:spLocks noChangeArrowheads="1"/>
          </p:cNvSpPr>
          <p:nvPr/>
        </p:nvSpPr>
        <p:spPr bwMode="auto">
          <a:xfrm>
            <a:off x="1042988" y="2481263"/>
            <a:ext cx="1008062" cy="64770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r>
              <a:rPr lang="ru-RU" altLang="ru-RU" sz="1000">
                <a:latin typeface="Verdana" pitchFamily="34" charset="0"/>
              </a:rPr>
              <a:t>Запрос о параметрах</a:t>
            </a:r>
          </a:p>
          <a:p>
            <a:pPr eaLnBrk="1" hangingPunct="1"/>
            <a:r>
              <a:rPr lang="ru-RU" altLang="ru-RU" sz="1000">
                <a:latin typeface="Verdana" pitchFamily="34" charset="0"/>
              </a:rPr>
              <a:t>1.1</a:t>
            </a:r>
          </a:p>
        </p:txBody>
      </p:sp>
      <p:sp>
        <p:nvSpPr>
          <p:cNvPr id="59400" name="Text Box 8"/>
          <p:cNvSpPr txBox="1">
            <a:spLocks noChangeArrowheads="1"/>
          </p:cNvSpPr>
          <p:nvPr/>
        </p:nvSpPr>
        <p:spPr bwMode="auto">
          <a:xfrm>
            <a:off x="2916238" y="2466975"/>
            <a:ext cx="1008062" cy="64770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r>
              <a:rPr lang="ru-RU" altLang="ru-RU" sz="1000">
                <a:latin typeface="Verdana" pitchFamily="34" charset="0"/>
              </a:rPr>
              <a:t>Создание массива параметров</a:t>
            </a:r>
          </a:p>
          <a:p>
            <a:pPr eaLnBrk="1" hangingPunct="1"/>
            <a:r>
              <a:rPr lang="ru-RU" altLang="ru-RU" sz="1000">
                <a:latin typeface="Verdana" pitchFamily="34" charset="0"/>
              </a:rPr>
              <a:t>1.2</a:t>
            </a:r>
          </a:p>
        </p:txBody>
      </p:sp>
      <p:grpSp>
        <p:nvGrpSpPr>
          <p:cNvPr id="59401" name="Group 9"/>
          <p:cNvGrpSpPr>
            <a:grpSpLocks/>
          </p:cNvGrpSpPr>
          <p:nvPr/>
        </p:nvGrpSpPr>
        <p:grpSpPr bwMode="auto">
          <a:xfrm>
            <a:off x="4140200" y="1546225"/>
            <a:ext cx="803275" cy="2438400"/>
            <a:chOff x="2608" y="1026"/>
            <a:chExt cx="506" cy="1536"/>
          </a:xfrm>
        </p:grpSpPr>
        <p:sp>
          <p:nvSpPr>
            <p:cNvPr id="23591" name="Text Box 10"/>
            <p:cNvSpPr txBox="1">
              <a:spLocks noChangeArrowheads="1"/>
            </p:cNvSpPr>
            <p:nvPr/>
          </p:nvSpPr>
          <p:spPr bwMode="auto">
            <a:xfrm>
              <a:off x="2653" y="1253"/>
              <a:ext cx="461" cy="1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FFFFFF"/>
                  </a:solidFill>
                  <a:miter lim="800000"/>
                  <a:headEnd/>
                  <a:tailEnd/>
                </a14:hiddenLine>
              </a:ext>
            </a:extLst>
          </p:spPr>
          <p:txBody>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r>
                <a:rPr lang="ru-RU" altLang="ru-RU" sz="1000">
                  <a:latin typeface="Verdana" pitchFamily="34" charset="0"/>
                </a:rPr>
                <a:t>Таймер</a:t>
              </a:r>
            </a:p>
          </p:txBody>
        </p:sp>
        <p:sp>
          <p:nvSpPr>
            <p:cNvPr id="23592" name="Line 11"/>
            <p:cNvSpPr>
              <a:spLocks noChangeShapeType="1"/>
            </p:cNvSpPr>
            <p:nvPr/>
          </p:nvSpPr>
          <p:spPr bwMode="auto">
            <a:xfrm>
              <a:off x="2608" y="1026"/>
              <a:ext cx="0" cy="1536"/>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ru-RU"/>
            </a:p>
          </p:txBody>
        </p:sp>
      </p:grpSp>
      <p:grpSp>
        <p:nvGrpSpPr>
          <p:cNvPr id="59404" name="Group 12"/>
          <p:cNvGrpSpPr>
            <a:grpSpLocks/>
          </p:cNvGrpSpPr>
          <p:nvPr/>
        </p:nvGrpSpPr>
        <p:grpSpPr bwMode="auto">
          <a:xfrm>
            <a:off x="2052638" y="2552700"/>
            <a:ext cx="935037" cy="358775"/>
            <a:chOff x="1293" y="1660"/>
            <a:chExt cx="589" cy="226"/>
          </a:xfrm>
        </p:grpSpPr>
        <p:sp>
          <p:nvSpPr>
            <p:cNvPr id="23589" name="Text Box 13"/>
            <p:cNvSpPr txBox="1">
              <a:spLocks noChangeArrowheads="1"/>
            </p:cNvSpPr>
            <p:nvPr/>
          </p:nvSpPr>
          <p:spPr bwMode="auto">
            <a:xfrm>
              <a:off x="1337" y="1660"/>
              <a:ext cx="545" cy="2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FFFFFF"/>
                  </a:solidFill>
                  <a:miter lim="800000"/>
                  <a:headEnd/>
                  <a:tailEnd/>
                </a14:hiddenLine>
              </a:ext>
            </a:extLst>
          </p:spPr>
          <p:txBody>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r>
                <a:rPr lang="ru-RU" altLang="ru-RU" sz="1000">
                  <a:latin typeface="Verdana" pitchFamily="34" charset="0"/>
                </a:rPr>
                <a:t>Результат запроса</a:t>
              </a:r>
            </a:p>
          </p:txBody>
        </p:sp>
        <p:sp>
          <p:nvSpPr>
            <p:cNvPr id="23590" name="Line 14"/>
            <p:cNvSpPr>
              <a:spLocks noChangeShapeType="1"/>
            </p:cNvSpPr>
            <p:nvPr/>
          </p:nvSpPr>
          <p:spPr bwMode="auto">
            <a:xfrm>
              <a:off x="1293" y="1797"/>
              <a:ext cx="544"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ru-RU"/>
            </a:p>
          </p:txBody>
        </p:sp>
      </p:grpSp>
      <p:grpSp>
        <p:nvGrpSpPr>
          <p:cNvPr id="59407" name="Group 15"/>
          <p:cNvGrpSpPr>
            <a:grpSpLocks/>
          </p:cNvGrpSpPr>
          <p:nvPr/>
        </p:nvGrpSpPr>
        <p:grpSpPr bwMode="auto">
          <a:xfrm>
            <a:off x="3922713" y="2736850"/>
            <a:ext cx="144462" cy="1257300"/>
            <a:chOff x="2290" y="1775"/>
            <a:chExt cx="91" cy="792"/>
          </a:xfrm>
        </p:grpSpPr>
        <p:sp>
          <p:nvSpPr>
            <p:cNvPr id="23587" name="Line 16"/>
            <p:cNvSpPr>
              <a:spLocks noChangeShapeType="1"/>
            </p:cNvSpPr>
            <p:nvPr/>
          </p:nvSpPr>
          <p:spPr bwMode="auto">
            <a:xfrm>
              <a:off x="2380" y="1775"/>
              <a:ext cx="0" cy="792"/>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ru-RU"/>
            </a:p>
          </p:txBody>
        </p:sp>
        <p:sp>
          <p:nvSpPr>
            <p:cNvPr id="23588" name="Line 17"/>
            <p:cNvSpPr>
              <a:spLocks noChangeShapeType="1"/>
            </p:cNvSpPr>
            <p:nvPr/>
          </p:nvSpPr>
          <p:spPr bwMode="auto">
            <a:xfrm>
              <a:off x="2290" y="1776"/>
              <a:ext cx="91"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ru-RU"/>
            </a:p>
          </p:txBody>
        </p:sp>
      </p:grpSp>
      <p:sp>
        <p:nvSpPr>
          <p:cNvPr id="59410" name="Text Box 18"/>
          <p:cNvSpPr txBox="1">
            <a:spLocks noChangeArrowheads="1"/>
          </p:cNvSpPr>
          <p:nvPr/>
        </p:nvSpPr>
        <p:spPr bwMode="auto">
          <a:xfrm>
            <a:off x="684213" y="3490913"/>
            <a:ext cx="863600" cy="288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FFFFFF"/>
                </a:solidFill>
                <a:miter lim="800000"/>
                <a:headEnd/>
                <a:tailEnd/>
              </a14:hiddenLine>
            </a:ext>
          </a:extLst>
        </p:spPr>
        <p:txBody>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r>
              <a:rPr lang="ru-RU" altLang="ru-RU" sz="1000">
                <a:latin typeface="Verdana" pitchFamily="34" charset="0"/>
              </a:rPr>
              <a:t>Оператор</a:t>
            </a:r>
          </a:p>
        </p:txBody>
      </p:sp>
      <p:sp>
        <p:nvSpPr>
          <p:cNvPr id="59411" name="Line 19"/>
          <p:cNvSpPr>
            <a:spLocks noChangeShapeType="1"/>
          </p:cNvSpPr>
          <p:nvPr/>
        </p:nvSpPr>
        <p:spPr bwMode="auto">
          <a:xfrm flipH="1" flipV="1">
            <a:off x="1619250" y="3130550"/>
            <a:ext cx="0" cy="936625"/>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ru-RU"/>
          </a:p>
        </p:txBody>
      </p:sp>
      <p:sp>
        <p:nvSpPr>
          <p:cNvPr id="59412" name="Text Box 20"/>
          <p:cNvSpPr txBox="1">
            <a:spLocks noChangeArrowheads="1"/>
          </p:cNvSpPr>
          <p:nvPr/>
        </p:nvSpPr>
        <p:spPr bwMode="auto">
          <a:xfrm>
            <a:off x="6948488" y="2478088"/>
            <a:ext cx="1028700" cy="53975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r>
              <a:rPr lang="ru-RU" altLang="ru-RU" sz="1000">
                <a:latin typeface="Verdana" pitchFamily="34" charset="0"/>
              </a:rPr>
              <a:t>Запись в базу данных </a:t>
            </a:r>
          </a:p>
          <a:p>
            <a:pPr eaLnBrk="1" hangingPunct="1"/>
            <a:r>
              <a:rPr lang="ru-RU" altLang="ru-RU" sz="1000">
                <a:latin typeface="Verdana" pitchFamily="34" charset="0"/>
              </a:rPr>
              <a:t>1.5</a:t>
            </a:r>
          </a:p>
        </p:txBody>
      </p:sp>
      <p:grpSp>
        <p:nvGrpSpPr>
          <p:cNvPr id="59413" name="Group 21"/>
          <p:cNvGrpSpPr>
            <a:grpSpLocks/>
          </p:cNvGrpSpPr>
          <p:nvPr/>
        </p:nvGrpSpPr>
        <p:grpSpPr bwMode="auto">
          <a:xfrm>
            <a:off x="5364163" y="2511425"/>
            <a:ext cx="1512887" cy="1441450"/>
            <a:chOff x="3379" y="1634"/>
            <a:chExt cx="953" cy="908"/>
          </a:xfrm>
        </p:grpSpPr>
        <p:sp>
          <p:nvSpPr>
            <p:cNvPr id="23585" name="Text Box 22"/>
            <p:cNvSpPr txBox="1">
              <a:spLocks noChangeArrowheads="1"/>
            </p:cNvSpPr>
            <p:nvPr/>
          </p:nvSpPr>
          <p:spPr bwMode="auto">
            <a:xfrm>
              <a:off x="3379" y="1634"/>
              <a:ext cx="953" cy="2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FFFFFF"/>
                  </a:solidFill>
                  <a:miter lim="800000"/>
                  <a:headEnd/>
                  <a:tailEnd/>
                </a14:hiddenLine>
              </a:ext>
            </a:extLst>
          </p:spPr>
          <p:txBody>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r>
                <a:rPr lang="ru-RU" altLang="ru-RU" sz="1000">
                  <a:latin typeface="Verdana" pitchFamily="34" charset="0"/>
                </a:rPr>
                <a:t>Результат проверки на аварийность</a:t>
              </a:r>
            </a:p>
          </p:txBody>
        </p:sp>
        <p:sp>
          <p:nvSpPr>
            <p:cNvPr id="23586" name="Line 23"/>
            <p:cNvSpPr>
              <a:spLocks noChangeShapeType="1"/>
            </p:cNvSpPr>
            <p:nvPr/>
          </p:nvSpPr>
          <p:spPr bwMode="auto">
            <a:xfrm flipV="1">
              <a:off x="3379" y="1770"/>
              <a:ext cx="0" cy="772"/>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ru-RU"/>
            </a:p>
          </p:txBody>
        </p:sp>
      </p:grpSp>
      <p:sp>
        <p:nvSpPr>
          <p:cNvPr id="59416" name="Text Box 24"/>
          <p:cNvSpPr txBox="1">
            <a:spLocks noChangeArrowheads="1"/>
          </p:cNvSpPr>
          <p:nvPr/>
        </p:nvSpPr>
        <p:spPr bwMode="auto">
          <a:xfrm>
            <a:off x="3563938" y="3994150"/>
            <a:ext cx="863600" cy="503238"/>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r>
              <a:rPr lang="ru-RU" altLang="ru-RU" sz="1000">
                <a:latin typeface="Verdana" pitchFamily="34" charset="0"/>
              </a:rPr>
              <a:t>Опрос сервера</a:t>
            </a:r>
          </a:p>
          <a:p>
            <a:pPr eaLnBrk="1" hangingPunct="1"/>
            <a:r>
              <a:rPr lang="ru-RU" altLang="ru-RU" sz="1000">
                <a:latin typeface="Verdana" pitchFamily="34" charset="0"/>
              </a:rPr>
              <a:t>1.3</a:t>
            </a:r>
          </a:p>
        </p:txBody>
      </p:sp>
      <p:grpSp>
        <p:nvGrpSpPr>
          <p:cNvPr id="59417" name="Group 25"/>
          <p:cNvGrpSpPr>
            <a:grpSpLocks/>
          </p:cNvGrpSpPr>
          <p:nvPr/>
        </p:nvGrpSpPr>
        <p:grpSpPr bwMode="auto">
          <a:xfrm>
            <a:off x="2987675" y="4498975"/>
            <a:ext cx="936625" cy="1450975"/>
            <a:chOff x="1882" y="2886"/>
            <a:chExt cx="590" cy="914"/>
          </a:xfrm>
        </p:grpSpPr>
        <p:sp>
          <p:nvSpPr>
            <p:cNvPr id="23583" name="Text Box 26"/>
            <p:cNvSpPr txBox="1">
              <a:spLocks noChangeArrowheads="1"/>
            </p:cNvSpPr>
            <p:nvPr/>
          </p:nvSpPr>
          <p:spPr bwMode="auto">
            <a:xfrm>
              <a:off x="1882" y="3157"/>
              <a:ext cx="544" cy="1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FFFFFF"/>
                  </a:solidFill>
                  <a:miter lim="800000"/>
                  <a:headEnd/>
                  <a:tailEnd/>
                </a14:hiddenLine>
              </a:ext>
            </a:extLst>
          </p:spPr>
          <p:txBody>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r>
                <a:rPr lang="ru-RU" altLang="ru-RU" sz="1000">
                  <a:latin typeface="Verdana" pitchFamily="34" charset="0"/>
                </a:rPr>
                <a:t>Оператор</a:t>
              </a:r>
            </a:p>
          </p:txBody>
        </p:sp>
        <p:sp>
          <p:nvSpPr>
            <p:cNvPr id="23584" name="Line 27"/>
            <p:cNvSpPr>
              <a:spLocks noChangeShapeType="1"/>
            </p:cNvSpPr>
            <p:nvPr/>
          </p:nvSpPr>
          <p:spPr bwMode="auto">
            <a:xfrm flipV="1">
              <a:off x="2472" y="2886"/>
              <a:ext cx="0" cy="914"/>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ru-RU"/>
            </a:p>
          </p:txBody>
        </p:sp>
      </p:grpSp>
      <p:grpSp>
        <p:nvGrpSpPr>
          <p:cNvPr id="59420" name="Group 28"/>
          <p:cNvGrpSpPr>
            <a:grpSpLocks/>
          </p:cNvGrpSpPr>
          <p:nvPr/>
        </p:nvGrpSpPr>
        <p:grpSpPr bwMode="auto">
          <a:xfrm>
            <a:off x="0" y="4067175"/>
            <a:ext cx="3563938" cy="576263"/>
            <a:chOff x="0" y="2614"/>
            <a:chExt cx="2245" cy="363"/>
          </a:xfrm>
        </p:grpSpPr>
        <p:sp>
          <p:nvSpPr>
            <p:cNvPr id="23581" name="Text Box 29"/>
            <p:cNvSpPr txBox="1">
              <a:spLocks noChangeArrowheads="1"/>
            </p:cNvSpPr>
            <p:nvPr/>
          </p:nvSpPr>
          <p:spPr bwMode="auto">
            <a:xfrm>
              <a:off x="295" y="2614"/>
              <a:ext cx="1610" cy="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FFFFFF"/>
                  </a:solidFill>
                  <a:miter lim="800000"/>
                  <a:headEnd/>
                  <a:tailEnd/>
                </a14:hiddenLine>
              </a:ext>
            </a:extLst>
          </p:spPr>
          <p:txBody>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r>
                <a:rPr lang="ru-RU" altLang="ru-RU" sz="1000">
                  <a:latin typeface="Verdana" pitchFamily="34" charset="0"/>
                </a:rPr>
                <a:t>Значения параметров из базы</a:t>
              </a:r>
            </a:p>
          </p:txBody>
        </p:sp>
        <p:sp>
          <p:nvSpPr>
            <p:cNvPr id="23582" name="Line 30"/>
            <p:cNvSpPr>
              <a:spLocks noChangeShapeType="1"/>
            </p:cNvSpPr>
            <p:nvPr/>
          </p:nvSpPr>
          <p:spPr bwMode="auto">
            <a:xfrm>
              <a:off x="0" y="2750"/>
              <a:ext cx="2245"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ru-RU"/>
            </a:p>
          </p:txBody>
        </p:sp>
      </p:grpSp>
      <p:grpSp>
        <p:nvGrpSpPr>
          <p:cNvPr id="59423" name="Group 31"/>
          <p:cNvGrpSpPr>
            <a:grpSpLocks/>
          </p:cNvGrpSpPr>
          <p:nvPr/>
        </p:nvGrpSpPr>
        <p:grpSpPr bwMode="auto">
          <a:xfrm>
            <a:off x="4356100" y="4067175"/>
            <a:ext cx="863600" cy="358775"/>
            <a:chOff x="2744" y="2614"/>
            <a:chExt cx="544" cy="226"/>
          </a:xfrm>
        </p:grpSpPr>
        <p:sp>
          <p:nvSpPr>
            <p:cNvPr id="23579" name="Text Box 32"/>
            <p:cNvSpPr txBox="1">
              <a:spLocks noChangeArrowheads="1"/>
            </p:cNvSpPr>
            <p:nvPr/>
          </p:nvSpPr>
          <p:spPr bwMode="auto">
            <a:xfrm>
              <a:off x="2744" y="2614"/>
              <a:ext cx="544" cy="2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FFFFFF"/>
                  </a:solidFill>
                  <a:miter lim="800000"/>
                  <a:headEnd/>
                  <a:tailEnd/>
                </a14:hiddenLine>
              </a:ext>
            </a:extLst>
          </p:spPr>
          <p:txBody>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r>
                <a:rPr lang="ru-RU" altLang="ru-RU" sz="1000">
                  <a:latin typeface="Verdana" pitchFamily="34" charset="0"/>
                </a:rPr>
                <a:t>Результат опроса</a:t>
              </a:r>
            </a:p>
          </p:txBody>
        </p:sp>
        <p:sp>
          <p:nvSpPr>
            <p:cNvPr id="23580" name="Line 33"/>
            <p:cNvSpPr>
              <a:spLocks noChangeShapeType="1"/>
            </p:cNvSpPr>
            <p:nvPr/>
          </p:nvSpPr>
          <p:spPr bwMode="auto">
            <a:xfrm flipV="1">
              <a:off x="2789" y="2750"/>
              <a:ext cx="499" cy="1"/>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ru-RU"/>
            </a:p>
          </p:txBody>
        </p:sp>
      </p:grpSp>
      <p:grpSp>
        <p:nvGrpSpPr>
          <p:cNvPr id="59426" name="Group 34"/>
          <p:cNvGrpSpPr>
            <a:grpSpLocks/>
          </p:cNvGrpSpPr>
          <p:nvPr/>
        </p:nvGrpSpPr>
        <p:grpSpPr bwMode="auto">
          <a:xfrm>
            <a:off x="6070600" y="4010025"/>
            <a:ext cx="993775" cy="431800"/>
            <a:chOff x="3824" y="2578"/>
            <a:chExt cx="626" cy="272"/>
          </a:xfrm>
        </p:grpSpPr>
        <p:sp>
          <p:nvSpPr>
            <p:cNvPr id="23577" name="Line 35"/>
            <p:cNvSpPr>
              <a:spLocks noChangeShapeType="1"/>
            </p:cNvSpPr>
            <p:nvPr/>
          </p:nvSpPr>
          <p:spPr bwMode="auto">
            <a:xfrm>
              <a:off x="3878" y="2704"/>
              <a:ext cx="540" cy="1"/>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ru-RU"/>
            </a:p>
          </p:txBody>
        </p:sp>
        <p:sp>
          <p:nvSpPr>
            <p:cNvPr id="23578" name="Text Box 36"/>
            <p:cNvSpPr txBox="1">
              <a:spLocks noChangeArrowheads="1"/>
            </p:cNvSpPr>
            <p:nvPr/>
          </p:nvSpPr>
          <p:spPr bwMode="auto">
            <a:xfrm>
              <a:off x="3824" y="2578"/>
              <a:ext cx="626" cy="2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FFFFFF"/>
                  </a:solidFill>
                  <a:miter lim="800000"/>
                  <a:headEnd/>
                  <a:tailEnd/>
                </a14:hiddenLine>
              </a:ext>
            </a:extLst>
          </p:spPr>
          <p:txBody>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r>
                <a:rPr lang="ru-RU" altLang="ru-RU" sz="1000">
                  <a:latin typeface="Verdana" pitchFamily="34" charset="0"/>
                </a:rPr>
                <a:t>Значения параметров</a:t>
              </a:r>
            </a:p>
          </p:txBody>
        </p:sp>
      </p:grpSp>
      <p:sp>
        <p:nvSpPr>
          <p:cNvPr id="59429" name="Text Box 37"/>
          <p:cNvSpPr txBox="1">
            <a:spLocks noChangeArrowheads="1"/>
          </p:cNvSpPr>
          <p:nvPr/>
        </p:nvSpPr>
        <p:spPr bwMode="auto">
          <a:xfrm>
            <a:off x="7005638" y="3937000"/>
            <a:ext cx="1223962" cy="576263"/>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r>
              <a:rPr lang="ru-RU" altLang="ru-RU" sz="1000">
                <a:latin typeface="Verdana" pitchFamily="34" charset="0"/>
              </a:rPr>
              <a:t>Визуализация параметров</a:t>
            </a:r>
          </a:p>
          <a:p>
            <a:pPr eaLnBrk="1" hangingPunct="1"/>
            <a:r>
              <a:rPr lang="ru-RU" altLang="ru-RU" sz="1000">
                <a:latin typeface="Verdana" pitchFamily="34" charset="0"/>
              </a:rPr>
              <a:t>1.6</a:t>
            </a:r>
          </a:p>
        </p:txBody>
      </p:sp>
      <p:grpSp>
        <p:nvGrpSpPr>
          <p:cNvPr id="59430" name="Group 38"/>
          <p:cNvGrpSpPr>
            <a:grpSpLocks/>
          </p:cNvGrpSpPr>
          <p:nvPr/>
        </p:nvGrpSpPr>
        <p:grpSpPr bwMode="auto">
          <a:xfrm>
            <a:off x="8231188" y="3913188"/>
            <a:ext cx="912812" cy="863600"/>
            <a:chOff x="5185" y="2517"/>
            <a:chExt cx="575" cy="544"/>
          </a:xfrm>
        </p:grpSpPr>
        <p:sp>
          <p:nvSpPr>
            <p:cNvPr id="23575" name="Text Box 39"/>
            <p:cNvSpPr txBox="1">
              <a:spLocks noChangeArrowheads="1"/>
            </p:cNvSpPr>
            <p:nvPr/>
          </p:nvSpPr>
          <p:spPr bwMode="auto">
            <a:xfrm>
              <a:off x="5185" y="2517"/>
              <a:ext cx="575" cy="5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FFFFFF"/>
                  </a:solidFill>
                  <a:miter lim="800000"/>
                  <a:headEnd/>
                  <a:tailEnd/>
                </a14:hiddenLine>
              </a:ext>
            </a:extLst>
          </p:spPr>
          <p:txBody>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r>
                <a:rPr lang="ru-RU" altLang="ru-RU" sz="1000">
                  <a:latin typeface="Verdana" pitchFamily="34" charset="0"/>
                </a:rPr>
                <a:t>Данные на мониторе оператора</a:t>
              </a:r>
            </a:p>
          </p:txBody>
        </p:sp>
        <p:sp>
          <p:nvSpPr>
            <p:cNvPr id="23576" name="Line 40"/>
            <p:cNvSpPr>
              <a:spLocks noChangeShapeType="1"/>
            </p:cNvSpPr>
            <p:nvPr/>
          </p:nvSpPr>
          <p:spPr bwMode="auto">
            <a:xfrm flipV="1">
              <a:off x="5193" y="2732"/>
              <a:ext cx="499" cy="18"/>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ru-RU"/>
            </a:p>
          </p:txBody>
        </p:sp>
      </p:grpSp>
      <p:sp>
        <p:nvSpPr>
          <p:cNvPr id="59433" name="Text Box 41"/>
          <p:cNvSpPr txBox="1">
            <a:spLocks noChangeArrowheads="1"/>
          </p:cNvSpPr>
          <p:nvPr/>
        </p:nvSpPr>
        <p:spPr bwMode="auto">
          <a:xfrm>
            <a:off x="5219700" y="3970338"/>
            <a:ext cx="936625" cy="5588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lgn="ctr" eaLnBrk="1" hangingPunct="1">
              <a:spcBef>
                <a:spcPct val="50000"/>
              </a:spcBef>
            </a:pPr>
            <a:r>
              <a:rPr lang="ru-RU" altLang="ru-RU" sz="1000">
                <a:latin typeface="Verdana" pitchFamily="34" charset="0"/>
              </a:rPr>
              <a:t>Обработка значений 1.4</a:t>
            </a:r>
          </a:p>
        </p:txBody>
      </p:sp>
      <p:sp>
        <p:nvSpPr>
          <p:cNvPr id="23574" name="Text Box 43"/>
          <p:cNvSpPr txBox="1">
            <a:spLocks noChangeArrowheads="1"/>
          </p:cNvSpPr>
          <p:nvPr/>
        </p:nvSpPr>
        <p:spPr bwMode="auto">
          <a:xfrm>
            <a:off x="609600" y="288925"/>
            <a:ext cx="8229600"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spcBef>
                <a:spcPct val="50000"/>
              </a:spcBef>
            </a:pPr>
            <a:r>
              <a:rPr lang="ru-RU" altLang="ru-RU" sz="2000">
                <a:solidFill>
                  <a:srgbClr val="000099"/>
                </a:solidFill>
              </a:rPr>
              <a:t>Рис. 10. Пример 7. Функциональная диаграмма (</a:t>
            </a:r>
            <a:r>
              <a:rPr lang="en-US" altLang="ru-RU" sz="2000">
                <a:solidFill>
                  <a:srgbClr val="000099"/>
                </a:solidFill>
              </a:rPr>
              <a:t>SADT –</a:t>
            </a:r>
            <a:r>
              <a:rPr lang="ru-RU" altLang="ru-RU" sz="2000">
                <a:solidFill>
                  <a:srgbClr val="000099"/>
                </a:solidFill>
              </a:rPr>
              <a:t>диаграмма). Подсистема сбора и отображения информации.</a:t>
            </a:r>
          </a:p>
        </p:txBody>
      </p:sp>
    </p:spTree>
  </p:cSld>
  <p:clrMapOvr>
    <a:masterClrMapping/>
  </p:clrMapOvr>
  <p:transition>
    <p:randomBa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entr" presetSubtype="0" fill="hold" grpId="0" nodeType="afterEffect">
                                  <p:stCondLst>
                                    <p:cond delay="0"/>
                                  </p:stCondLst>
                                  <p:childTnLst>
                                    <p:set>
                                      <p:cBhvr>
                                        <p:cTn id="6" dur="1" fill="hold">
                                          <p:stCondLst>
                                            <p:cond delay="499"/>
                                          </p:stCondLst>
                                        </p:cTn>
                                        <p:tgtEl>
                                          <p:spTgt spid="59395"/>
                                        </p:tgtEl>
                                        <p:attrNameLst>
                                          <p:attrName>style.visibility</p:attrName>
                                        </p:attrNameLst>
                                      </p:cBhvr>
                                      <p:to>
                                        <p:strVal val="visible"/>
                                      </p:to>
                                    </p:set>
                                  </p:childTnLst>
                                </p:cTn>
                              </p:par>
                            </p:childTnLst>
                          </p:cTn>
                        </p:par>
                        <p:par>
                          <p:cTn id="7" fill="hold" nodeType="afterGroup">
                            <p:stCondLst>
                              <p:cond delay="500"/>
                            </p:stCondLst>
                            <p:childTnLst>
                              <p:par>
                                <p:cTn id="8" presetID="1" presetClass="entr" presetSubtype="0" fill="hold" nodeType="afterEffect">
                                  <p:stCondLst>
                                    <p:cond delay="0"/>
                                  </p:stCondLst>
                                  <p:childTnLst>
                                    <p:set>
                                      <p:cBhvr>
                                        <p:cTn id="9" dur="1" fill="hold">
                                          <p:stCondLst>
                                            <p:cond delay="499"/>
                                          </p:stCondLst>
                                        </p:cTn>
                                        <p:tgtEl>
                                          <p:spTgt spid="59396"/>
                                        </p:tgtEl>
                                        <p:attrNameLst>
                                          <p:attrName>style.visibility</p:attrName>
                                        </p:attrNameLst>
                                      </p:cBhvr>
                                      <p:to>
                                        <p:strVal val="visible"/>
                                      </p:to>
                                    </p:set>
                                  </p:childTnLst>
                                </p:cTn>
                              </p:par>
                            </p:childTnLst>
                          </p:cTn>
                        </p:par>
                        <p:par>
                          <p:cTn id="10" fill="hold" nodeType="afterGroup">
                            <p:stCondLst>
                              <p:cond delay="1000"/>
                            </p:stCondLst>
                            <p:childTnLst>
                              <p:par>
                                <p:cTn id="11" presetID="1" presetClass="entr" presetSubtype="0" fill="hold" grpId="0" nodeType="afterEffect">
                                  <p:stCondLst>
                                    <p:cond delay="0"/>
                                  </p:stCondLst>
                                  <p:childTnLst>
                                    <p:set>
                                      <p:cBhvr>
                                        <p:cTn id="12" dur="1" fill="hold">
                                          <p:stCondLst>
                                            <p:cond delay="499"/>
                                          </p:stCondLst>
                                        </p:cTn>
                                        <p:tgtEl>
                                          <p:spTgt spid="59399"/>
                                        </p:tgtEl>
                                        <p:attrNameLst>
                                          <p:attrName>style.visibility</p:attrName>
                                        </p:attrNameLst>
                                      </p:cBhvr>
                                      <p:to>
                                        <p:strVal val="visible"/>
                                      </p:to>
                                    </p:set>
                                  </p:childTnLst>
                                </p:cTn>
                              </p:par>
                            </p:childTnLst>
                          </p:cTn>
                        </p:par>
                        <p:par>
                          <p:cTn id="13" fill="hold" nodeType="afterGroup">
                            <p:stCondLst>
                              <p:cond delay="1500"/>
                            </p:stCondLst>
                            <p:childTnLst>
                              <p:par>
                                <p:cTn id="14" presetID="1" presetClass="entr" presetSubtype="0" fill="hold" grpId="0" nodeType="afterEffect">
                                  <p:stCondLst>
                                    <p:cond delay="0"/>
                                  </p:stCondLst>
                                  <p:childTnLst>
                                    <p:set>
                                      <p:cBhvr>
                                        <p:cTn id="15" dur="1" fill="hold">
                                          <p:stCondLst>
                                            <p:cond delay="499"/>
                                          </p:stCondLst>
                                        </p:cTn>
                                        <p:tgtEl>
                                          <p:spTgt spid="59400"/>
                                        </p:tgtEl>
                                        <p:attrNameLst>
                                          <p:attrName>style.visibility</p:attrName>
                                        </p:attrNameLst>
                                      </p:cBhvr>
                                      <p:to>
                                        <p:strVal val="visible"/>
                                      </p:to>
                                    </p:set>
                                  </p:childTnLst>
                                </p:cTn>
                              </p:par>
                            </p:childTnLst>
                          </p:cTn>
                        </p:par>
                        <p:par>
                          <p:cTn id="16" fill="hold" nodeType="afterGroup">
                            <p:stCondLst>
                              <p:cond delay="2000"/>
                            </p:stCondLst>
                            <p:childTnLst>
                              <p:par>
                                <p:cTn id="17" presetID="1" presetClass="entr" presetSubtype="0" fill="hold" nodeType="afterEffect">
                                  <p:stCondLst>
                                    <p:cond delay="0"/>
                                  </p:stCondLst>
                                  <p:childTnLst>
                                    <p:set>
                                      <p:cBhvr>
                                        <p:cTn id="18" dur="1" fill="hold">
                                          <p:stCondLst>
                                            <p:cond delay="499"/>
                                          </p:stCondLst>
                                        </p:cTn>
                                        <p:tgtEl>
                                          <p:spTgt spid="59401"/>
                                        </p:tgtEl>
                                        <p:attrNameLst>
                                          <p:attrName>style.visibility</p:attrName>
                                        </p:attrNameLst>
                                      </p:cBhvr>
                                      <p:to>
                                        <p:strVal val="visible"/>
                                      </p:to>
                                    </p:set>
                                  </p:childTnLst>
                                </p:cTn>
                              </p:par>
                            </p:childTnLst>
                          </p:cTn>
                        </p:par>
                        <p:par>
                          <p:cTn id="19" fill="hold" nodeType="afterGroup">
                            <p:stCondLst>
                              <p:cond delay="2500"/>
                            </p:stCondLst>
                            <p:childTnLst>
                              <p:par>
                                <p:cTn id="20" presetID="1" presetClass="entr" presetSubtype="0" fill="hold" nodeType="afterEffect">
                                  <p:stCondLst>
                                    <p:cond delay="0"/>
                                  </p:stCondLst>
                                  <p:childTnLst>
                                    <p:set>
                                      <p:cBhvr>
                                        <p:cTn id="21" dur="1" fill="hold">
                                          <p:stCondLst>
                                            <p:cond delay="499"/>
                                          </p:stCondLst>
                                        </p:cTn>
                                        <p:tgtEl>
                                          <p:spTgt spid="59404"/>
                                        </p:tgtEl>
                                        <p:attrNameLst>
                                          <p:attrName>style.visibility</p:attrName>
                                        </p:attrNameLst>
                                      </p:cBhvr>
                                      <p:to>
                                        <p:strVal val="visible"/>
                                      </p:to>
                                    </p:set>
                                  </p:childTnLst>
                                </p:cTn>
                              </p:par>
                            </p:childTnLst>
                          </p:cTn>
                        </p:par>
                        <p:par>
                          <p:cTn id="22" fill="hold" nodeType="afterGroup">
                            <p:stCondLst>
                              <p:cond delay="3000"/>
                            </p:stCondLst>
                            <p:childTnLst>
                              <p:par>
                                <p:cTn id="23" presetID="1" presetClass="entr" presetSubtype="0" fill="hold" nodeType="afterEffect">
                                  <p:stCondLst>
                                    <p:cond delay="0"/>
                                  </p:stCondLst>
                                  <p:childTnLst>
                                    <p:set>
                                      <p:cBhvr>
                                        <p:cTn id="24" dur="1" fill="hold">
                                          <p:stCondLst>
                                            <p:cond delay="499"/>
                                          </p:stCondLst>
                                        </p:cTn>
                                        <p:tgtEl>
                                          <p:spTgt spid="59407"/>
                                        </p:tgtEl>
                                        <p:attrNameLst>
                                          <p:attrName>style.visibility</p:attrName>
                                        </p:attrNameLst>
                                      </p:cBhvr>
                                      <p:to>
                                        <p:strVal val="visible"/>
                                      </p:to>
                                    </p:set>
                                  </p:childTnLst>
                                </p:cTn>
                              </p:par>
                            </p:childTnLst>
                          </p:cTn>
                        </p:par>
                        <p:par>
                          <p:cTn id="25" fill="hold" nodeType="afterGroup">
                            <p:stCondLst>
                              <p:cond delay="3500"/>
                            </p:stCondLst>
                            <p:childTnLst>
                              <p:par>
                                <p:cTn id="26" presetID="1" presetClass="entr" presetSubtype="0" fill="hold" grpId="0" nodeType="afterEffect">
                                  <p:stCondLst>
                                    <p:cond delay="0"/>
                                  </p:stCondLst>
                                  <p:childTnLst>
                                    <p:set>
                                      <p:cBhvr>
                                        <p:cTn id="27" dur="1" fill="hold">
                                          <p:stCondLst>
                                            <p:cond delay="499"/>
                                          </p:stCondLst>
                                        </p:cTn>
                                        <p:tgtEl>
                                          <p:spTgt spid="59410"/>
                                        </p:tgtEl>
                                        <p:attrNameLst>
                                          <p:attrName>style.visibility</p:attrName>
                                        </p:attrNameLst>
                                      </p:cBhvr>
                                      <p:to>
                                        <p:strVal val="visible"/>
                                      </p:to>
                                    </p:set>
                                  </p:childTnLst>
                                </p:cTn>
                              </p:par>
                            </p:childTnLst>
                          </p:cTn>
                        </p:par>
                        <p:par>
                          <p:cTn id="28" fill="hold" nodeType="afterGroup">
                            <p:stCondLst>
                              <p:cond delay="4000"/>
                            </p:stCondLst>
                            <p:childTnLst>
                              <p:par>
                                <p:cTn id="29" presetID="1" presetClass="entr" presetSubtype="0" fill="hold" grpId="0" nodeType="afterEffect">
                                  <p:stCondLst>
                                    <p:cond delay="0"/>
                                  </p:stCondLst>
                                  <p:childTnLst>
                                    <p:set>
                                      <p:cBhvr>
                                        <p:cTn id="30" dur="1" fill="hold">
                                          <p:stCondLst>
                                            <p:cond delay="499"/>
                                          </p:stCondLst>
                                        </p:cTn>
                                        <p:tgtEl>
                                          <p:spTgt spid="59411"/>
                                        </p:tgtEl>
                                        <p:attrNameLst>
                                          <p:attrName>style.visibility</p:attrName>
                                        </p:attrNameLst>
                                      </p:cBhvr>
                                      <p:to>
                                        <p:strVal val="visible"/>
                                      </p:to>
                                    </p:set>
                                  </p:childTnLst>
                                </p:cTn>
                              </p:par>
                            </p:childTnLst>
                          </p:cTn>
                        </p:par>
                        <p:par>
                          <p:cTn id="31" fill="hold" nodeType="afterGroup">
                            <p:stCondLst>
                              <p:cond delay="4500"/>
                            </p:stCondLst>
                            <p:childTnLst>
                              <p:par>
                                <p:cTn id="32" presetID="1" presetClass="entr" presetSubtype="0" fill="hold" grpId="0" nodeType="afterEffect">
                                  <p:stCondLst>
                                    <p:cond delay="0"/>
                                  </p:stCondLst>
                                  <p:childTnLst>
                                    <p:set>
                                      <p:cBhvr>
                                        <p:cTn id="33" dur="1" fill="hold">
                                          <p:stCondLst>
                                            <p:cond delay="499"/>
                                          </p:stCondLst>
                                        </p:cTn>
                                        <p:tgtEl>
                                          <p:spTgt spid="59412"/>
                                        </p:tgtEl>
                                        <p:attrNameLst>
                                          <p:attrName>style.visibility</p:attrName>
                                        </p:attrNameLst>
                                      </p:cBhvr>
                                      <p:to>
                                        <p:strVal val="visible"/>
                                      </p:to>
                                    </p:set>
                                  </p:childTnLst>
                                </p:cTn>
                              </p:par>
                            </p:childTnLst>
                          </p:cTn>
                        </p:par>
                        <p:par>
                          <p:cTn id="34" fill="hold" nodeType="afterGroup">
                            <p:stCondLst>
                              <p:cond delay="5000"/>
                            </p:stCondLst>
                            <p:childTnLst>
                              <p:par>
                                <p:cTn id="35" presetID="1" presetClass="entr" presetSubtype="0" fill="hold" nodeType="afterEffect">
                                  <p:stCondLst>
                                    <p:cond delay="0"/>
                                  </p:stCondLst>
                                  <p:childTnLst>
                                    <p:set>
                                      <p:cBhvr>
                                        <p:cTn id="36" dur="1" fill="hold">
                                          <p:stCondLst>
                                            <p:cond delay="499"/>
                                          </p:stCondLst>
                                        </p:cTn>
                                        <p:tgtEl>
                                          <p:spTgt spid="59413"/>
                                        </p:tgtEl>
                                        <p:attrNameLst>
                                          <p:attrName>style.visibility</p:attrName>
                                        </p:attrNameLst>
                                      </p:cBhvr>
                                      <p:to>
                                        <p:strVal val="visible"/>
                                      </p:to>
                                    </p:set>
                                  </p:childTnLst>
                                </p:cTn>
                              </p:par>
                            </p:childTnLst>
                          </p:cTn>
                        </p:par>
                        <p:par>
                          <p:cTn id="37" fill="hold" nodeType="afterGroup">
                            <p:stCondLst>
                              <p:cond delay="5500"/>
                            </p:stCondLst>
                            <p:childTnLst>
                              <p:par>
                                <p:cTn id="38" presetID="1" presetClass="entr" presetSubtype="0" fill="hold" grpId="0" nodeType="afterEffect">
                                  <p:stCondLst>
                                    <p:cond delay="0"/>
                                  </p:stCondLst>
                                  <p:childTnLst>
                                    <p:set>
                                      <p:cBhvr>
                                        <p:cTn id="39" dur="1" fill="hold">
                                          <p:stCondLst>
                                            <p:cond delay="499"/>
                                          </p:stCondLst>
                                        </p:cTn>
                                        <p:tgtEl>
                                          <p:spTgt spid="59416"/>
                                        </p:tgtEl>
                                        <p:attrNameLst>
                                          <p:attrName>style.visibility</p:attrName>
                                        </p:attrNameLst>
                                      </p:cBhvr>
                                      <p:to>
                                        <p:strVal val="visible"/>
                                      </p:to>
                                    </p:set>
                                  </p:childTnLst>
                                </p:cTn>
                              </p:par>
                            </p:childTnLst>
                          </p:cTn>
                        </p:par>
                        <p:par>
                          <p:cTn id="40" fill="hold" nodeType="afterGroup">
                            <p:stCondLst>
                              <p:cond delay="6000"/>
                            </p:stCondLst>
                            <p:childTnLst>
                              <p:par>
                                <p:cTn id="41" presetID="1" presetClass="entr" presetSubtype="0" fill="hold" nodeType="afterEffect">
                                  <p:stCondLst>
                                    <p:cond delay="0"/>
                                  </p:stCondLst>
                                  <p:childTnLst>
                                    <p:set>
                                      <p:cBhvr>
                                        <p:cTn id="42" dur="1" fill="hold">
                                          <p:stCondLst>
                                            <p:cond delay="499"/>
                                          </p:stCondLst>
                                        </p:cTn>
                                        <p:tgtEl>
                                          <p:spTgt spid="59417"/>
                                        </p:tgtEl>
                                        <p:attrNameLst>
                                          <p:attrName>style.visibility</p:attrName>
                                        </p:attrNameLst>
                                      </p:cBhvr>
                                      <p:to>
                                        <p:strVal val="visible"/>
                                      </p:to>
                                    </p:set>
                                  </p:childTnLst>
                                </p:cTn>
                              </p:par>
                            </p:childTnLst>
                          </p:cTn>
                        </p:par>
                        <p:par>
                          <p:cTn id="43" fill="hold" nodeType="afterGroup">
                            <p:stCondLst>
                              <p:cond delay="6500"/>
                            </p:stCondLst>
                            <p:childTnLst>
                              <p:par>
                                <p:cTn id="44" presetID="1" presetClass="entr" presetSubtype="0" fill="hold" nodeType="afterEffect">
                                  <p:stCondLst>
                                    <p:cond delay="0"/>
                                  </p:stCondLst>
                                  <p:childTnLst>
                                    <p:set>
                                      <p:cBhvr>
                                        <p:cTn id="45" dur="1" fill="hold">
                                          <p:stCondLst>
                                            <p:cond delay="499"/>
                                          </p:stCondLst>
                                        </p:cTn>
                                        <p:tgtEl>
                                          <p:spTgt spid="59420"/>
                                        </p:tgtEl>
                                        <p:attrNameLst>
                                          <p:attrName>style.visibility</p:attrName>
                                        </p:attrNameLst>
                                      </p:cBhvr>
                                      <p:to>
                                        <p:strVal val="visible"/>
                                      </p:to>
                                    </p:set>
                                  </p:childTnLst>
                                </p:cTn>
                              </p:par>
                            </p:childTnLst>
                          </p:cTn>
                        </p:par>
                        <p:par>
                          <p:cTn id="46" fill="hold" nodeType="afterGroup">
                            <p:stCondLst>
                              <p:cond delay="7000"/>
                            </p:stCondLst>
                            <p:childTnLst>
                              <p:par>
                                <p:cTn id="47" presetID="1" presetClass="entr" presetSubtype="0" fill="hold" nodeType="afterEffect">
                                  <p:stCondLst>
                                    <p:cond delay="0"/>
                                  </p:stCondLst>
                                  <p:childTnLst>
                                    <p:set>
                                      <p:cBhvr>
                                        <p:cTn id="48" dur="1" fill="hold">
                                          <p:stCondLst>
                                            <p:cond delay="499"/>
                                          </p:stCondLst>
                                        </p:cTn>
                                        <p:tgtEl>
                                          <p:spTgt spid="59423"/>
                                        </p:tgtEl>
                                        <p:attrNameLst>
                                          <p:attrName>style.visibility</p:attrName>
                                        </p:attrNameLst>
                                      </p:cBhvr>
                                      <p:to>
                                        <p:strVal val="visible"/>
                                      </p:to>
                                    </p:set>
                                  </p:childTnLst>
                                </p:cTn>
                              </p:par>
                            </p:childTnLst>
                          </p:cTn>
                        </p:par>
                        <p:par>
                          <p:cTn id="49" fill="hold" nodeType="afterGroup">
                            <p:stCondLst>
                              <p:cond delay="7500"/>
                            </p:stCondLst>
                            <p:childTnLst>
                              <p:par>
                                <p:cTn id="50" presetID="1" presetClass="entr" presetSubtype="0" fill="hold" nodeType="afterEffect">
                                  <p:stCondLst>
                                    <p:cond delay="0"/>
                                  </p:stCondLst>
                                  <p:childTnLst>
                                    <p:set>
                                      <p:cBhvr>
                                        <p:cTn id="51" dur="1" fill="hold">
                                          <p:stCondLst>
                                            <p:cond delay="499"/>
                                          </p:stCondLst>
                                        </p:cTn>
                                        <p:tgtEl>
                                          <p:spTgt spid="59426"/>
                                        </p:tgtEl>
                                        <p:attrNameLst>
                                          <p:attrName>style.visibility</p:attrName>
                                        </p:attrNameLst>
                                      </p:cBhvr>
                                      <p:to>
                                        <p:strVal val="visible"/>
                                      </p:to>
                                    </p:set>
                                  </p:childTnLst>
                                </p:cTn>
                              </p:par>
                            </p:childTnLst>
                          </p:cTn>
                        </p:par>
                        <p:par>
                          <p:cTn id="52" fill="hold" nodeType="afterGroup">
                            <p:stCondLst>
                              <p:cond delay="8000"/>
                            </p:stCondLst>
                            <p:childTnLst>
                              <p:par>
                                <p:cTn id="53" presetID="1" presetClass="entr" presetSubtype="0" fill="hold" grpId="0" nodeType="afterEffect">
                                  <p:stCondLst>
                                    <p:cond delay="0"/>
                                  </p:stCondLst>
                                  <p:childTnLst>
                                    <p:set>
                                      <p:cBhvr>
                                        <p:cTn id="54" dur="1" fill="hold">
                                          <p:stCondLst>
                                            <p:cond delay="499"/>
                                          </p:stCondLst>
                                        </p:cTn>
                                        <p:tgtEl>
                                          <p:spTgt spid="59429"/>
                                        </p:tgtEl>
                                        <p:attrNameLst>
                                          <p:attrName>style.visibility</p:attrName>
                                        </p:attrNameLst>
                                      </p:cBhvr>
                                      <p:to>
                                        <p:strVal val="visible"/>
                                      </p:to>
                                    </p:set>
                                  </p:childTnLst>
                                </p:cTn>
                              </p:par>
                            </p:childTnLst>
                          </p:cTn>
                        </p:par>
                        <p:par>
                          <p:cTn id="55" fill="hold" nodeType="afterGroup">
                            <p:stCondLst>
                              <p:cond delay="8500"/>
                            </p:stCondLst>
                            <p:childTnLst>
                              <p:par>
                                <p:cTn id="56" presetID="1" presetClass="entr" presetSubtype="0" fill="hold" nodeType="afterEffect">
                                  <p:stCondLst>
                                    <p:cond delay="0"/>
                                  </p:stCondLst>
                                  <p:childTnLst>
                                    <p:set>
                                      <p:cBhvr>
                                        <p:cTn id="57" dur="1" fill="hold">
                                          <p:stCondLst>
                                            <p:cond delay="499"/>
                                          </p:stCondLst>
                                        </p:cTn>
                                        <p:tgtEl>
                                          <p:spTgt spid="59430"/>
                                        </p:tgtEl>
                                        <p:attrNameLst>
                                          <p:attrName>style.visibility</p:attrName>
                                        </p:attrNameLst>
                                      </p:cBhvr>
                                      <p:to>
                                        <p:strVal val="visible"/>
                                      </p:to>
                                    </p:set>
                                  </p:childTnLst>
                                </p:cTn>
                              </p:par>
                            </p:childTnLst>
                          </p:cTn>
                        </p:par>
                        <p:par>
                          <p:cTn id="58" fill="hold" nodeType="afterGroup">
                            <p:stCondLst>
                              <p:cond delay="9000"/>
                            </p:stCondLst>
                            <p:childTnLst>
                              <p:par>
                                <p:cTn id="59" presetID="1" presetClass="entr" presetSubtype="0" fill="hold" grpId="0" nodeType="afterEffect">
                                  <p:stCondLst>
                                    <p:cond delay="0"/>
                                  </p:stCondLst>
                                  <p:childTnLst>
                                    <p:set>
                                      <p:cBhvr>
                                        <p:cTn id="60" dur="1" fill="hold">
                                          <p:stCondLst>
                                            <p:cond delay="499"/>
                                          </p:stCondLst>
                                        </p:cTn>
                                        <p:tgtEl>
                                          <p:spTgt spid="5943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395" grpId="0" animBg="1"/>
      <p:bldP spid="59399" grpId="0" animBg="1" autoUpdateAnimBg="0"/>
      <p:bldP spid="59400" grpId="0" animBg="1" autoUpdateAnimBg="0"/>
      <p:bldP spid="59410" grpId="0" autoUpdateAnimBg="0"/>
      <p:bldP spid="59411" grpId="0" animBg="1"/>
      <p:bldP spid="59412" grpId="0" animBg="1" autoUpdateAnimBg="0"/>
      <p:bldP spid="59416" grpId="0" animBg="1" autoUpdateAnimBg="0"/>
      <p:bldP spid="59429" grpId="0" animBg="1" autoUpdateAnimBg="0"/>
      <p:bldP spid="59433" grpId="0" animBg="1" autoUpdateAnimBg="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Номер слайда 3"/>
          <p:cNvSpPr>
            <a:spLocks noGrp="1"/>
          </p:cNvSpPr>
          <p:nvPr>
            <p:ph type="sldNum" sz="quarter" idx="12"/>
          </p:nvPr>
        </p:nvSpPr>
        <p:spPr>
          <a:noFill/>
        </p:spPr>
        <p:txBody>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fld id="{B6D84AD9-4110-42D1-8204-6945676AF4FF}" type="slidenum">
              <a:rPr lang="ru-RU" altLang="ru-RU" sz="1400"/>
              <a:pPr/>
              <a:t>23</a:t>
            </a:fld>
            <a:endParaRPr lang="ru-RU" altLang="ru-RU" sz="1400"/>
          </a:p>
        </p:txBody>
      </p:sp>
      <p:sp>
        <p:nvSpPr>
          <p:cNvPr id="24579" name="Text Box 2"/>
          <p:cNvSpPr txBox="1">
            <a:spLocks noChangeArrowheads="1"/>
          </p:cNvSpPr>
          <p:nvPr/>
        </p:nvSpPr>
        <p:spPr bwMode="auto">
          <a:xfrm>
            <a:off x="457200" y="381000"/>
            <a:ext cx="8458200" cy="6337300"/>
          </a:xfrm>
          <a:prstGeom prst="rect">
            <a:avLst/>
          </a:prstGeom>
          <a:noFill/>
          <a:ln w="38100" cmpd="dbl">
            <a:solidFill>
              <a:schemeClr val="bg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lgn="ctr">
              <a:spcBef>
                <a:spcPct val="50000"/>
              </a:spcBef>
            </a:pPr>
            <a:r>
              <a:rPr lang="ru-RU" altLang="ru-RU" b="1">
                <a:solidFill>
                  <a:srgbClr val="FFFF00"/>
                </a:solidFill>
              </a:rPr>
              <a:t>Правила разработки </a:t>
            </a:r>
            <a:r>
              <a:rPr lang="en-US" altLang="ru-RU" b="1">
                <a:solidFill>
                  <a:srgbClr val="FFFF00"/>
                </a:solidFill>
              </a:rPr>
              <a:t>SADT-</a:t>
            </a:r>
            <a:r>
              <a:rPr lang="ru-RU" altLang="ru-RU" b="1">
                <a:solidFill>
                  <a:srgbClr val="FFFF00"/>
                </a:solidFill>
              </a:rPr>
              <a:t>диаграммы:</a:t>
            </a:r>
          </a:p>
          <a:p>
            <a:pPr algn="just">
              <a:spcBef>
                <a:spcPct val="50000"/>
              </a:spcBef>
            </a:pPr>
            <a:r>
              <a:rPr lang="ru-RU" altLang="ru-RU">
                <a:solidFill>
                  <a:srgbClr val="CCECFF"/>
                </a:solidFill>
              </a:rPr>
              <a:t>1. Б</a:t>
            </a:r>
            <a:r>
              <a:rPr lang="ru-RU" altLang="ru-RU">
                <a:solidFill>
                  <a:srgbClr val="CCECFF"/>
                </a:solidFill>
                <a:latin typeface="Arial Unicode MS" pitchFamily="34" charset="-128"/>
                <a:cs typeface="Times New Roman" pitchFamily="18" charset="0"/>
              </a:rPr>
              <a:t>лок, который представляет систему в качестве единого модуля, детализируется на другой диаграмме с помощью нескольких блоков, соединенных интерфейсными дугами. Эти блоки представляют основные подфункции исходной функции. Данная декомпозиция выявляет полный набор подфункций, каждая из которых представлена как блок, границы которого определены интерфейсными дугами. Каждая из этих подфункций может быть декомпозирована подобным образом для более детального представления. </a:t>
            </a:r>
          </a:p>
          <a:p>
            <a:pPr algn="just">
              <a:spcBef>
                <a:spcPct val="50000"/>
              </a:spcBef>
            </a:pPr>
            <a:r>
              <a:rPr lang="ru-RU" altLang="ru-RU">
                <a:solidFill>
                  <a:srgbClr val="00FF00"/>
                </a:solidFill>
              </a:rPr>
              <a:t>2. </a:t>
            </a:r>
            <a:r>
              <a:rPr lang="ru-RU" altLang="ru-RU">
                <a:solidFill>
                  <a:srgbClr val="00FF00"/>
                </a:solidFill>
                <a:cs typeface="Times New Roman" pitchFamily="18" charset="0"/>
              </a:rPr>
              <a:t>Во всех случаях каждая подфункция может содержать только те элементы, которые входят в исходную функцию. Кроме того, модель не может опустить какие-либо элементы, т.е., как уже отмечалось, родительский блок и его интерфейсы обеспечивают контекст. К нему нельзя ничего добавить, и из него не может быть ничего удалено</a:t>
            </a:r>
            <a:r>
              <a:rPr lang="ru-RU" altLang="ru-RU">
                <a:solidFill>
                  <a:srgbClr val="00FF00"/>
                </a:solidFill>
              </a:rPr>
              <a: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Номер слайда 3"/>
          <p:cNvSpPr>
            <a:spLocks noGrp="1"/>
          </p:cNvSpPr>
          <p:nvPr>
            <p:ph type="sldNum" sz="quarter" idx="12"/>
          </p:nvPr>
        </p:nvSpPr>
        <p:spPr>
          <a:noFill/>
        </p:spPr>
        <p:txBody>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fld id="{AA85723C-F632-485F-99CD-10F2BA43BBE5}" type="slidenum">
              <a:rPr lang="ru-RU" altLang="ru-RU" sz="1400"/>
              <a:pPr/>
              <a:t>24</a:t>
            </a:fld>
            <a:endParaRPr lang="ru-RU" altLang="ru-RU" sz="1400"/>
          </a:p>
        </p:txBody>
      </p:sp>
      <p:sp>
        <p:nvSpPr>
          <p:cNvPr id="25603" name="Text Box 2"/>
          <p:cNvSpPr txBox="1">
            <a:spLocks noChangeArrowheads="1"/>
          </p:cNvSpPr>
          <p:nvPr/>
        </p:nvSpPr>
        <p:spPr bwMode="auto">
          <a:xfrm>
            <a:off x="381000" y="508000"/>
            <a:ext cx="8382000" cy="6130925"/>
          </a:xfrm>
          <a:prstGeom prst="rect">
            <a:avLst/>
          </a:prstGeom>
          <a:noFill/>
          <a:ln w="38100" cmpd="dbl">
            <a:solidFill>
              <a:schemeClr val="bg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342900" indent="-342900">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lvl="2" algn="ctr">
              <a:spcBef>
                <a:spcPts val="500"/>
              </a:spcBef>
              <a:spcAft>
                <a:spcPts val="500"/>
              </a:spcAft>
            </a:pPr>
            <a:r>
              <a:rPr lang="ru-RU" altLang="ru-RU" b="1">
                <a:solidFill>
                  <a:schemeClr val="bg1"/>
                </a:solidFill>
              </a:rPr>
              <a:t>Литература:</a:t>
            </a:r>
            <a:endParaRPr lang="en-US" altLang="ru-RU" b="1">
              <a:solidFill>
                <a:schemeClr val="bg1"/>
              </a:solidFill>
            </a:endParaRPr>
          </a:p>
          <a:p>
            <a:pPr lvl="2">
              <a:spcBef>
                <a:spcPts val="500"/>
              </a:spcBef>
              <a:spcAft>
                <a:spcPts val="500"/>
              </a:spcAft>
            </a:pPr>
            <a:r>
              <a:rPr lang="ru-RU" altLang="ru-RU">
                <a:solidFill>
                  <a:srgbClr val="FFFF00"/>
                </a:solidFill>
                <a:cs typeface="Times New Roman" pitchFamily="18" charset="0"/>
              </a:rPr>
              <a:t>1. </a:t>
            </a:r>
            <a:r>
              <a:rPr lang="ru-RU" altLang="ru-RU">
                <a:solidFill>
                  <a:srgbClr val="FFFF00"/>
                </a:solidFill>
              </a:rPr>
              <a:t>Давид Марка, Клемент МакГоуэн. Методология структурного анализа и проектирования. Пер . с англ . М .:1993, 240 с ., ISBN 5-7395-0007-9. </a:t>
            </a:r>
          </a:p>
          <a:p>
            <a:pPr lvl="2">
              <a:spcBef>
                <a:spcPts val="500"/>
              </a:spcBef>
              <a:spcAft>
                <a:spcPts val="500"/>
              </a:spcAft>
            </a:pPr>
            <a:endParaRPr lang="ru-RU" altLang="ru-RU">
              <a:solidFill>
                <a:srgbClr val="FFFF00"/>
              </a:solidFill>
            </a:endParaRPr>
          </a:p>
          <a:p>
            <a:pPr lvl="2">
              <a:spcBef>
                <a:spcPts val="500"/>
              </a:spcBef>
              <a:spcAft>
                <a:spcPts val="500"/>
              </a:spcAft>
            </a:pPr>
            <a:r>
              <a:rPr lang="en-US" altLang="ru-RU">
                <a:solidFill>
                  <a:srgbClr val="FFFF00"/>
                </a:solidFill>
              </a:rPr>
              <a:t>2. INTEGRATION DEFINITION FOR FUNCTION MODELING (IDEF0). Draft Federal Information Processing Standards Publication 183, 1993, December 2. </a:t>
            </a:r>
          </a:p>
          <a:p>
            <a:pPr lvl="2">
              <a:spcBef>
                <a:spcPts val="500"/>
              </a:spcBef>
              <a:spcAft>
                <a:spcPts val="500"/>
              </a:spcAft>
            </a:pPr>
            <a:endParaRPr lang="en-US" altLang="ru-RU">
              <a:solidFill>
                <a:srgbClr val="FFFF00"/>
              </a:solidFill>
            </a:endParaRPr>
          </a:p>
          <a:p>
            <a:pPr lvl="2">
              <a:spcBef>
                <a:spcPts val="500"/>
              </a:spcBef>
              <a:spcAft>
                <a:spcPts val="500"/>
              </a:spcAft>
            </a:pPr>
            <a:r>
              <a:rPr lang="ru-RU" altLang="ru-RU">
                <a:solidFill>
                  <a:srgbClr val="FFFF00"/>
                </a:solidFill>
              </a:rPr>
              <a:t>3. Р50.1.028-2001. Методология функционального моделирования. М.: Госстандарт России, 2000. </a:t>
            </a:r>
          </a:p>
          <a:p>
            <a:pPr lvl="2">
              <a:spcBef>
                <a:spcPts val="500"/>
              </a:spcBef>
              <a:spcAft>
                <a:spcPts val="500"/>
              </a:spcAft>
            </a:pPr>
            <a:endParaRPr lang="ru-RU" altLang="ru-RU">
              <a:solidFill>
                <a:srgbClr val="FFFF00"/>
              </a:solidFill>
            </a:endParaRPr>
          </a:p>
          <a:p>
            <a:pPr lvl="2">
              <a:spcBef>
                <a:spcPts val="500"/>
              </a:spcBef>
              <a:spcAft>
                <a:spcPts val="500"/>
              </a:spcAft>
            </a:pPr>
            <a:r>
              <a:rPr lang="ru-RU" altLang="ru-RU">
                <a:solidFill>
                  <a:srgbClr val="FFFF00"/>
                </a:solidFill>
              </a:rPr>
              <a:t>4. Система IDEF0/EMTool 1.1. Руководство пользователя. ЗАО Ориентсофт. Минск, РБ, 1997.  </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Номер слайда 3"/>
          <p:cNvSpPr>
            <a:spLocks noGrp="1"/>
          </p:cNvSpPr>
          <p:nvPr>
            <p:ph type="sldNum" sz="quarter" idx="12"/>
          </p:nvPr>
        </p:nvSpPr>
        <p:spPr>
          <a:noFill/>
        </p:spPr>
        <p:txBody>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fld id="{A172C48D-A111-46A1-9EA5-451CC9B994C4}" type="slidenum">
              <a:rPr lang="ru-RU" altLang="ru-RU" sz="1400"/>
              <a:pPr/>
              <a:t>25</a:t>
            </a:fld>
            <a:endParaRPr lang="ru-RU" altLang="ru-RU" sz="1400"/>
          </a:p>
        </p:txBody>
      </p:sp>
      <p:sp>
        <p:nvSpPr>
          <p:cNvPr id="26627" name="Text Box 2"/>
          <p:cNvSpPr txBox="1">
            <a:spLocks noChangeArrowheads="1"/>
          </p:cNvSpPr>
          <p:nvPr/>
        </p:nvSpPr>
        <p:spPr bwMode="auto">
          <a:xfrm>
            <a:off x="2514600" y="533400"/>
            <a:ext cx="4038600" cy="466725"/>
          </a:xfrm>
          <a:prstGeom prst="rect">
            <a:avLst/>
          </a:prstGeom>
          <a:solidFill>
            <a:schemeClr val="bg1"/>
          </a:solidFill>
          <a:ln w="9525">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lgn="ctr">
              <a:spcBef>
                <a:spcPct val="50000"/>
              </a:spcBef>
            </a:pPr>
            <a:r>
              <a:rPr lang="ru-RU" altLang="ru-RU" b="1">
                <a:solidFill>
                  <a:schemeClr val="accent2"/>
                </a:solidFill>
              </a:rPr>
              <a:t>Стратегии декомпозиции</a:t>
            </a:r>
          </a:p>
        </p:txBody>
      </p:sp>
      <p:sp>
        <p:nvSpPr>
          <p:cNvPr id="26628" name="Text Box 3"/>
          <p:cNvSpPr txBox="1">
            <a:spLocks noChangeArrowheads="1"/>
          </p:cNvSpPr>
          <p:nvPr/>
        </p:nvSpPr>
        <p:spPr bwMode="auto">
          <a:xfrm>
            <a:off x="457200" y="1743075"/>
            <a:ext cx="3581400" cy="83185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lgn="ctr">
              <a:spcBef>
                <a:spcPct val="50000"/>
              </a:spcBef>
            </a:pPr>
            <a:r>
              <a:rPr lang="ru-RU" altLang="ru-RU" b="1">
                <a:solidFill>
                  <a:schemeClr val="accent2"/>
                </a:solidFill>
              </a:rPr>
              <a:t>Функциональная декомпозиции</a:t>
            </a:r>
          </a:p>
        </p:txBody>
      </p:sp>
      <p:sp>
        <p:nvSpPr>
          <p:cNvPr id="26629" name="Text Box 4"/>
          <p:cNvSpPr txBox="1">
            <a:spLocks noChangeArrowheads="1"/>
          </p:cNvSpPr>
          <p:nvPr/>
        </p:nvSpPr>
        <p:spPr bwMode="auto">
          <a:xfrm>
            <a:off x="2667000" y="2901950"/>
            <a:ext cx="3733800" cy="83185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lgn="ctr">
              <a:spcBef>
                <a:spcPct val="50000"/>
              </a:spcBef>
            </a:pPr>
            <a:r>
              <a:rPr lang="ru-RU" altLang="ru-RU" b="1">
                <a:solidFill>
                  <a:schemeClr val="accent2"/>
                </a:solidFill>
              </a:rPr>
              <a:t>Декомпозиции                   на подсистемы</a:t>
            </a:r>
          </a:p>
        </p:txBody>
      </p:sp>
      <p:sp>
        <p:nvSpPr>
          <p:cNvPr id="26630" name="Text Box 5"/>
          <p:cNvSpPr txBox="1">
            <a:spLocks noChangeArrowheads="1"/>
          </p:cNvSpPr>
          <p:nvPr/>
        </p:nvSpPr>
        <p:spPr bwMode="auto">
          <a:xfrm>
            <a:off x="5105400" y="1752600"/>
            <a:ext cx="3733800" cy="83185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lgn="ctr">
              <a:spcBef>
                <a:spcPct val="50000"/>
              </a:spcBef>
            </a:pPr>
            <a:r>
              <a:rPr lang="ru-RU" altLang="ru-RU" b="1">
                <a:solidFill>
                  <a:schemeClr val="accent2"/>
                </a:solidFill>
              </a:rPr>
              <a:t>Декомпозиции по физическому процессу</a:t>
            </a:r>
          </a:p>
        </p:txBody>
      </p:sp>
      <p:sp>
        <p:nvSpPr>
          <p:cNvPr id="26631" name="Line 6"/>
          <p:cNvSpPr>
            <a:spLocks noChangeShapeType="1"/>
          </p:cNvSpPr>
          <p:nvPr/>
        </p:nvSpPr>
        <p:spPr bwMode="auto">
          <a:xfrm>
            <a:off x="4572000" y="990600"/>
            <a:ext cx="0" cy="1905000"/>
          </a:xfrm>
          <a:prstGeom prst="line">
            <a:avLst/>
          </a:prstGeom>
          <a:noFill/>
          <a:ln w="38100">
            <a:solidFill>
              <a:srgbClr val="FFFF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ru-RU"/>
          </a:p>
        </p:txBody>
      </p:sp>
      <p:sp>
        <p:nvSpPr>
          <p:cNvPr id="26632" name="Line 7"/>
          <p:cNvSpPr>
            <a:spLocks noChangeShapeType="1"/>
          </p:cNvSpPr>
          <p:nvPr/>
        </p:nvSpPr>
        <p:spPr bwMode="auto">
          <a:xfrm flipH="1">
            <a:off x="2209800" y="990600"/>
            <a:ext cx="2362200" cy="762000"/>
          </a:xfrm>
          <a:prstGeom prst="line">
            <a:avLst/>
          </a:prstGeom>
          <a:noFill/>
          <a:ln w="38100">
            <a:solidFill>
              <a:srgbClr val="FFFF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ru-RU"/>
          </a:p>
        </p:txBody>
      </p:sp>
      <p:sp>
        <p:nvSpPr>
          <p:cNvPr id="26633" name="Line 8"/>
          <p:cNvSpPr>
            <a:spLocks noChangeShapeType="1"/>
          </p:cNvSpPr>
          <p:nvPr/>
        </p:nvSpPr>
        <p:spPr bwMode="auto">
          <a:xfrm>
            <a:off x="4572000" y="990600"/>
            <a:ext cx="2438400" cy="762000"/>
          </a:xfrm>
          <a:prstGeom prst="line">
            <a:avLst/>
          </a:prstGeom>
          <a:noFill/>
          <a:ln w="38100">
            <a:solidFill>
              <a:srgbClr val="FFFF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ru-RU"/>
          </a:p>
        </p:txBody>
      </p:sp>
      <p:graphicFrame>
        <p:nvGraphicFramePr>
          <p:cNvPr id="26634" name="Object 9"/>
          <p:cNvGraphicFramePr>
            <a:graphicFrameLocks noChangeAspect="1"/>
          </p:cNvGraphicFramePr>
          <p:nvPr/>
        </p:nvGraphicFramePr>
        <p:xfrm>
          <a:off x="457200" y="4645025"/>
          <a:ext cx="2590800" cy="1908175"/>
        </p:xfrm>
        <a:graphic>
          <a:graphicData uri="http://schemas.openxmlformats.org/presentationml/2006/ole">
            <mc:AlternateContent xmlns:mc="http://schemas.openxmlformats.org/markup-compatibility/2006">
              <mc:Choice xmlns:v="urn:schemas-microsoft-com:vml" Requires="v">
                <p:oleObj spid="_x0000_s26636" name="Точечный рисунок" r:id="rId3" imgW="4629262" imgH="3191351" progId="Paint.Picture">
                  <p:embed/>
                </p:oleObj>
              </mc:Choice>
              <mc:Fallback>
                <p:oleObj name="Точечный рисунок" r:id="rId3" imgW="4629262" imgH="3191351" progId="Paint.Picture">
                  <p:embed/>
                  <p:pic>
                    <p:nvPicPr>
                      <p:cNvPr id="0" name="Object 9"/>
                      <p:cNvPicPr>
                        <a:picLocks noChangeAspect="1" noChangeArrowheads="1"/>
                      </p:cNvPicPr>
                      <p:nvPr/>
                    </p:nvPicPr>
                    <p:blipFill>
                      <a:blip r:embed="rId4">
                        <a:extLst>
                          <a:ext uri="{28A0092B-C50C-407E-A947-70E740481C1C}">
                            <a14:useLocalDpi xmlns:a14="http://schemas.microsoft.com/office/drawing/2010/main" val="0"/>
                          </a:ext>
                        </a:extLst>
                      </a:blip>
                      <a:srcRect l="6410"/>
                      <a:stretch>
                        <a:fillRect/>
                      </a:stretch>
                    </p:blipFill>
                    <p:spPr bwMode="auto">
                      <a:xfrm>
                        <a:off x="457200" y="4645025"/>
                        <a:ext cx="2590800" cy="1908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26635" name="Text Box 10"/>
          <p:cNvSpPr txBox="1">
            <a:spLocks noChangeArrowheads="1"/>
          </p:cNvSpPr>
          <p:nvPr/>
        </p:nvSpPr>
        <p:spPr bwMode="auto">
          <a:xfrm>
            <a:off x="2286000" y="3810000"/>
            <a:ext cx="47244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spcBef>
                <a:spcPct val="50000"/>
              </a:spcBef>
            </a:pPr>
            <a:r>
              <a:rPr lang="ru-RU" altLang="ru-RU">
                <a:solidFill>
                  <a:schemeClr val="bg1"/>
                </a:solidFill>
              </a:rPr>
              <a:t>Рис. 11. Стратегии декомпозиции</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Номер слайда 3"/>
          <p:cNvSpPr>
            <a:spLocks noGrp="1"/>
          </p:cNvSpPr>
          <p:nvPr>
            <p:ph type="sldNum" sz="quarter" idx="12"/>
          </p:nvPr>
        </p:nvSpPr>
        <p:spPr>
          <a:noFill/>
        </p:spPr>
        <p:txBody>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fld id="{26DDBF91-E202-4B45-83B8-154386DED8E6}" type="slidenum">
              <a:rPr lang="ru-RU" altLang="ru-RU" sz="1400"/>
              <a:pPr/>
              <a:t>26</a:t>
            </a:fld>
            <a:endParaRPr lang="ru-RU" altLang="ru-RU" sz="1400"/>
          </a:p>
        </p:txBody>
      </p:sp>
      <p:sp>
        <p:nvSpPr>
          <p:cNvPr id="27651" name="Text Box 2"/>
          <p:cNvSpPr txBox="1">
            <a:spLocks noChangeArrowheads="1"/>
          </p:cNvSpPr>
          <p:nvPr/>
        </p:nvSpPr>
        <p:spPr bwMode="auto">
          <a:xfrm>
            <a:off x="2514600" y="533400"/>
            <a:ext cx="4038600" cy="466725"/>
          </a:xfrm>
          <a:prstGeom prst="rect">
            <a:avLst/>
          </a:prstGeom>
          <a:solidFill>
            <a:schemeClr val="bg1"/>
          </a:solidFill>
          <a:ln w="9525">
            <a:solidFill>
              <a:schemeClr val="accent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lgn="ctr">
              <a:spcBef>
                <a:spcPct val="50000"/>
              </a:spcBef>
            </a:pPr>
            <a:r>
              <a:rPr lang="ru-RU" altLang="ru-RU" b="1">
                <a:solidFill>
                  <a:schemeClr val="accent2"/>
                </a:solidFill>
              </a:rPr>
              <a:t>Стратегии декомпозиции</a:t>
            </a:r>
          </a:p>
        </p:txBody>
      </p:sp>
      <p:sp>
        <p:nvSpPr>
          <p:cNvPr id="27652" name="Text Box 3"/>
          <p:cNvSpPr txBox="1">
            <a:spLocks noChangeArrowheads="1"/>
          </p:cNvSpPr>
          <p:nvPr/>
        </p:nvSpPr>
        <p:spPr bwMode="auto">
          <a:xfrm>
            <a:off x="457200" y="1743075"/>
            <a:ext cx="3581400" cy="831850"/>
          </a:xfrm>
          <a:prstGeom prst="rect">
            <a:avLst/>
          </a:prstGeom>
          <a:solidFill>
            <a:schemeClr val="bg1"/>
          </a:solidFill>
          <a:ln w="9525">
            <a:solidFill>
              <a:schemeClr val="accent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lgn="ctr">
              <a:spcBef>
                <a:spcPct val="50000"/>
              </a:spcBef>
            </a:pPr>
            <a:r>
              <a:rPr lang="ru-RU" altLang="ru-RU" b="1">
                <a:solidFill>
                  <a:schemeClr val="accent2"/>
                </a:solidFill>
              </a:rPr>
              <a:t>Функциональная декомпозиции</a:t>
            </a:r>
          </a:p>
        </p:txBody>
      </p:sp>
      <p:sp>
        <p:nvSpPr>
          <p:cNvPr id="27653" name="Text Box 4"/>
          <p:cNvSpPr txBox="1">
            <a:spLocks noChangeArrowheads="1"/>
          </p:cNvSpPr>
          <p:nvPr/>
        </p:nvSpPr>
        <p:spPr bwMode="auto">
          <a:xfrm>
            <a:off x="2667000" y="2901950"/>
            <a:ext cx="3733800" cy="831850"/>
          </a:xfrm>
          <a:prstGeom prst="rect">
            <a:avLst/>
          </a:prstGeom>
          <a:solidFill>
            <a:schemeClr val="bg1"/>
          </a:solidFill>
          <a:ln w="9525">
            <a:solidFill>
              <a:schemeClr val="accent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lgn="ctr">
              <a:spcBef>
                <a:spcPct val="50000"/>
              </a:spcBef>
            </a:pPr>
            <a:r>
              <a:rPr lang="ru-RU" altLang="ru-RU" b="1">
                <a:solidFill>
                  <a:schemeClr val="accent2"/>
                </a:solidFill>
              </a:rPr>
              <a:t>Декомпозиции                   на подсистемы</a:t>
            </a:r>
          </a:p>
        </p:txBody>
      </p:sp>
      <p:sp>
        <p:nvSpPr>
          <p:cNvPr id="27654" name="Text Box 5"/>
          <p:cNvSpPr txBox="1">
            <a:spLocks noChangeArrowheads="1"/>
          </p:cNvSpPr>
          <p:nvPr/>
        </p:nvSpPr>
        <p:spPr bwMode="auto">
          <a:xfrm>
            <a:off x="5105400" y="1752600"/>
            <a:ext cx="3733800" cy="831850"/>
          </a:xfrm>
          <a:prstGeom prst="rect">
            <a:avLst/>
          </a:prstGeom>
          <a:solidFill>
            <a:schemeClr val="bg1"/>
          </a:solidFill>
          <a:ln w="9525">
            <a:solidFill>
              <a:schemeClr val="accent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lgn="ctr">
              <a:spcBef>
                <a:spcPct val="50000"/>
              </a:spcBef>
            </a:pPr>
            <a:r>
              <a:rPr lang="ru-RU" altLang="ru-RU" b="1">
                <a:solidFill>
                  <a:schemeClr val="accent2"/>
                </a:solidFill>
              </a:rPr>
              <a:t>Декомпозиции по физическому процессу</a:t>
            </a:r>
          </a:p>
        </p:txBody>
      </p:sp>
      <p:sp>
        <p:nvSpPr>
          <p:cNvPr id="27655" name="Line 6"/>
          <p:cNvSpPr>
            <a:spLocks noChangeShapeType="1"/>
          </p:cNvSpPr>
          <p:nvPr/>
        </p:nvSpPr>
        <p:spPr bwMode="auto">
          <a:xfrm>
            <a:off x="4572000" y="990600"/>
            <a:ext cx="0" cy="1905000"/>
          </a:xfrm>
          <a:prstGeom prst="line">
            <a:avLst/>
          </a:prstGeom>
          <a:noFill/>
          <a:ln w="38100">
            <a:solidFill>
              <a:srgbClr val="FFFF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ru-RU"/>
          </a:p>
        </p:txBody>
      </p:sp>
      <p:sp>
        <p:nvSpPr>
          <p:cNvPr id="27656" name="Line 7"/>
          <p:cNvSpPr>
            <a:spLocks noChangeShapeType="1"/>
          </p:cNvSpPr>
          <p:nvPr/>
        </p:nvSpPr>
        <p:spPr bwMode="auto">
          <a:xfrm flipH="1">
            <a:off x="2209800" y="990600"/>
            <a:ext cx="2362200" cy="762000"/>
          </a:xfrm>
          <a:prstGeom prst="line">
            <a:avLst/>
          </a:prstGeom>
          <a:noFill/>
          <a:ln w="38100">
            <a:solidFill>
              <a:srgbClr val="FFFF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ru-RU"/>
          </a:p>
        </p:txBody>
      </p:sp>
      <p:sp>
        <p:nvSpPr>
          <p:cNvPr id="27657" name="Line 8"/>
          <p:cNvSpPr>
            <a:spLocks noChangeShapeType="1"/>
          </p:cNvSpPr>
          <p:nvPr/>
        </p:nvSpPr>
        <p:spPr bwMode="auto">
          <a:xfrm>
            <a:off x="4572000" y="990600"/>
            <a:ext cx="2438400" cy="762000"/>
          </a:xfrm>
          <a:prstGeom prst="line">
            <a:avLst/>
          </a:prstGeom>
          <a:noFill/>
          <a:ln w="38100">
            <a:solidFill>
              <a:srgbClr val="FFFF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ru-RU"/>
          </a:p>
        </p:txBody>
      </p:sp>
      <p:sp>
        <p:nvSpPr>
          <p:cNvPr id="22537" name="Text Box 9"/>
          <p:cNvSpPr txBox="1">
            <a:spLocks noChangeArrowheads="1"/>
          </p:cNvSpPr>
          <p:nvPr/>
        </p:nvSpPr>
        <p:spPr bwMode="auto">
          <a:xfrm>
            <a:off x="533400" y="4191000"/>
            <a:ext cx="8077200" cy="1974850"/>
          </a:xfrm>
          <a:prstGeom prst="rect">
            <a:avLst/>
          </a:prstGeom>
          <a:solidFill>
            <a:srgbClr val="FFFF00"/>
          </a:solidFill>
          <a:ln w="57150">
            <a:solidFill>
              <a:schemeClr val="accent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400">
                <a:solidFill>
                  <a:schemeClr val="tx1"/>
                </a:solidFill>
                <a:latin typeface="Times New Roman" pitchFamily="18" charset="0"/>
              </a:defRPr>
            </a:lvl1pPr>
            <a:lvl2pPr marL="19050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lvl="1" algn="just"/>
            <a:r>
              <a:rPr lang="ru-RU" altLang="ru-RU" b="1"/>
              <a:t>Использование: </a:t>
            </a:r>
            <a:r>
              <a:rPr lang="ru-RU" altLang="ru-RU"/>
              <a:t>для создания системы описаний, фиксирующей взаимодействие между людьми в процессе их работы. </a:t>
            </a:r>
          </a:p>
          <a:p>
            <a:pPr algn="just"/>
            <a:r>
              <a:rPr lang="ru-RU" altLang="ru-RU" b="1"/>
              <a:t> Недостатки:</a:t>
            </a:r>
            <a:r>
              <a:rPr lang="ru-RU" altLang="ru-RU"/>
              <a:t> рекомендуется использовать  стратегию    только в начале работы над моделью системы.</a:t>
            </a:r>
          </a:p>
        </p:txBody>
      </p:sp>
      <p:sp>
        <p:nvSpPr>
          <p:cNvPr id="22539" name="AutoShape 11"/>
          <p:cNvSpPr>
            <a:spLocks noChangeArrowheads="1"/>
          </p:cNvSpPr>
          <p:nvPr/>
        </p:nvSpPr>
        <p:spPr bwMode="auto">
          <a:xfrm>
            <a:off x="1828800" y="2667000"/>
            <a:ext cx="533400" cy="1524000"/>
          </a:xfrm>
          <a:prstGeom prst="downArrow">
            <a:avLst>
              <a:gd name="adj1" fmla="val 50000"/>
              <a:gd name="adj2" fmla="val 71429"/>
            </a:avLst>
          </a:prstGeom>
          <a:solidFill>
            <a:srgbClr val="33CCFF"/>
          </a:solidFill>
          <a:ln w="9525">
            <a:solidFill>
              <a:schemeClr val="accent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endParaRPr lang="ru-RU" altLang="ru-RU"/>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7" presetClass="entr" presetSubtype="1" fill="hold" grpId="0" nodeType="afterEffect">
                                  <p:stCondLst>
                                    <p:cond delay="0"/>
                                  </p:stCondLst>
                                  <p:childTnLst>
                                    <p:set>
                                      <p:cBhvr>
                                        <p:cTn id="6" dur="1" fill="hold">
                                          <p:stCondLst>
                                            <p:cond delay="0"/>
                                          </p:stCondLst>
                                        </p:cTn>
                                        <p:tgtEl>
                                          <p:spTgt spid="22539"/>
                                        </p:tgtEl>
                                        <p:attrNameLst>
                                          <p:attrName>style.visibility</p:attrName>
                                        </p:attrNameLst>
                                      </p:cBhvr>
                                      <p:to>
                                        <p:strVal val="visible"/>
                                      </p:to>
                                    </p:set>
                                    <p:anim calcmode="lin" valueType="num">
                                      <p:cBhvr>
                                        <p:cTn id="7" dur="500" fill="hold"/>
                                        <p:tgtEl>
                                          <p:spTgt spid="22539"/>
                                        </p:tgtEl>
                                        <p:attrNameLst>
                                          <p:attrName>ppt_x</p:attrName>
                                        </p:attrNameLst>
                                      </p:cBhvr>
                                      <p:tavLst>
                                        <p:tav tm="0">
                                          <p:val>
                                            <p:strVal val="#ppt_x"/>
                                          </p:val>
                                        </p:tav>
                                        <p:tav tm="100000">
                                          <p:val>
                                            <p:strVal val="#ppt_x"/>
                                          </p:val>
                                        </p:tav>
                                      </p:tavLst>
                                    </p:anim>
                                    <p:anim calcmode="lin" valueType="num">
                                      <p:cBhvr>
                                        <p:cTn id="8" dur="500" fill="hold"/>
                                        <p:tgtEl>
                                          <p:spTgt spid="22539"/>
                                        </p:tgtEl>
                                        <p:attrNameLst>
                                          <p:attrName>ppt_y</p:attrName>
                                        </p:attrNameLst>
                                      </p:cBhvr>
                                      <p:tavLst>
                                        <p:tav tm="0">
                                          <p:val>
                                            <p:strVal val="#ppt_y-#ppt_h/2"/>
                                          </p:val>
                                        </p:tav>
                                        <p:tav tm="100000">
                                          <p:val>
                                            <p:strVal val="#ppt_y"/>
                                          </p:val>
                                        </p:tav>
                                      </p:tavLst>
                                    </p:anim>
                                    <p:anim calcmode="lin" valueType="num">
                                      <p:cBhvr>
                                        <p:cTn id="9" dur="500" fill="hold"/>
                                        <p:tgtEl>
                                          <p:spTgt spid="22539"/>
                                        </p:tgtEl>
                                        <p:attrNameLst>
                                          <p:attrName>ppt_w</p:attrName>
                                        </p:attrNameLst>
                                      </p:cBhvr>
                                      <p:tavLst>
                                        <p:tav tm="0">
                                          <p:val>
                                            <p:strVal val="#ppt_w"/>
                                          </p:val>
                                        </p:tav>
                                        <p:tav tm="100000">
                                          <p:val>
                                            <p:strVal val="#ppt_w"/>
                                          </p:val>
                                        </p:tav>
                                      </p:tavLst>
                                    </p:anim>
                                    <p:anim calcmode="lin" valueType="num">
                                      <p:cBhvr>
                                        <p:cTn id="10" dur="500" fill="hold"/>
                                        <p:tgtEl>
                                          <p:spTgt spid="22539"/>
                                        </p:tgtEl>
                                        <p:attrNameLst>
                                          <p:attrName>ppt_h</p:attrName>
                                        </p:attrNameLst>
                                      </p:cBhvr>
                                      <p:tavLst>
                                        <p:tav tm="0">
                                          <p:val>
                                            <p:fltVal val="0"/>
                                          </p:val>
                                        </p:tav>
                                        <p:tav tm="100000">
                                          <p:val>
                                            <p:strVal val="#ppt_h"/>
                                          </p:val>
                                        </p:tav>
                                      </p:tavLst>
                                    </p:anim>
                                  </p:childTnLst>
                                </p:cTn>
                              </p:par>
                            </p:childTnLst>
                          </p:cTn>
                        </p:par>
                        <p:par>
                          <p:cTn id="11" fill="hold" nodeType="afterGroup">
                            <p:stCondLst>
                              <p:cond delay="500"/>
                            </p:stCondLst>
                            <p:childTnLst>
                              <p:par>
                                <p:cTn id="12" presetID="4" presetClass="entr" presetSubtype="32" fill="hold" grpId="0" nodeType="afterEffect">
                                  <p:stCondLst>
                                    <p:cond delay="0"/>
                                  </p:stCondLst>
                                  <p:childTnLst>
                                    <p:set>
                                      <p:cBhvr>
                                        <p:cTn id="13" dur="1" fill="hold">
                                          <p:stCondLst>
                                            <p:cond delay="0"/>
                                          </p:stCondLst>
                                        </p:cTn>
                                        <p:tgtEl>
                                          <p:spTgt spid="22537"/>
                                        </p:tgtEl>
                                        <p:attrNameLst>
                                          <p:attrName>style.visibility</p:attrName>
                                        </p:attrNameLst>
                                      </p:cBhvr>
                                      <p:to>
                                        <p:strVal val="visible"/>
                                      </p:to>
                                    </p:set>
                                    <p:animEffect transition="in" filter="box(out)">
                                      <p:cBhvr>
                                        <p:cTn id="14" dur="500"/>
                                        <p:tgtEl>
                                          <p:spTgt spid="225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537" grpId="0" animBg="1" autoUpdateAnimBg="0"/>
      <p:bldP spid="22539"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Номер слайда 3"/>
          <p:cNvSpPr>
            <a:spLocks noGrp="1"/>
          </p:cNvSpPr>
          <p:nvPr>
            <p:ph type="sldNum" sz="quarter" idx="12"/>
          </p:nvPr>
        </p:nvSpPr>
        <p:spPr>
          <a:noFill/>
        </p:spPr>
        <p:txBody>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fld id="{D6AEA564-A465-495F-9A20-56D6052238D2}" type="slidenum">
              <a:rPr lang="ru-RU" altLang="ru-RU" sz="1400"/>
              <a:pPr/>
              <a:t>27</a:t>
            </a:fld>
            <a:endParaRPr lang="ru-RU" altLang="ru-RU" sz="1400"/>
          </a:p>
        </p:txBody>
      </p:sp>
      <p:sp>
        <p:nvSpPr>
          <p:cNvPr id="28675" name="Text Box 2"/>
          <p:cNvSpPr txBox="1">
            <a:spLocks noChangeArrowheads="1"/>
          </p:cNvSpPr>
          <p:nvPr/>
        </p:nvSpPr>
        <p:spPr bwMode="auto">
          <a:xfrm>
            <a:off x="2514600" y="533400"/>
            <a:ext cx="4038600" cy="466725"/>
          </a:xfrm>
          <a:prstGeom prst="rect">
            <a:avLst/>
          </a:prstGeom>
          <a:solidFill>
            <a:schemeClr val="bg1"/>
          </a:solidFill>
          <a:ln w="9525">
            <a:solidFill>
              <a:schemeClr val="accent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lgn="ctr">
              <a:spcBef>
                <a:spcPct val="50000"/>
              </a:spcBef>
            </a:pPr>
            <a:r>
              <a:rPr lang="ru-RU" altLang="ru-RU" b="1">
                <a:solidFill>
                  <a:schemeClr val="accent2"/>
                </a:solidFill>
              </a:rPr>
              <a:t>Стратегии декомпозиции</a:t>
            </a:r>
          </a:p>
        </p:txBody>
      </p:sp>
      <p:sp>
        <p:nvSpPr>
          <p:cNvPr id="28676" name="Text Box 3"/>
          <p:cNvSpPr txBox="1">
            <a:spLocks noChangeArrowheads="1"/>
          </p:cNvSpPr>
          <p:nvPr/>
        </p:nvSpPr>
        <p:spPr bwMode="auto">
          <a:xfrm>
            <a:off x="457200" y="1743075"/>
            <a:ext cx="3581400" cy="831850"/>
          </a:xfrm>
          <a:prstGeom prst="rect">
            <a:avLst/>
          </a:prstGeom>
          <a:solidFill>
            <a:schemeClr val="bg1"/>
          </a:solidFill>
          <a:ln w="9525">
            <a:solidFill>
              <a:schemeClr val="accent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lgn="ctr">
              <a:spcBef>
                <a:spcPct val="50000"/>
              </a:spcBef>
            </a:pPr>
            <a:r>
              <a:rPr lang="ru-RU" altLang="ru-RU" b="1">
                <a:solidFill>
                  <a:schemeClr val="accent2"/>
                </a:solidFill>
              </a:rPr>
              <a:t>Функциональная декомпозиции</a:t>
            </a:r>
          </a:p>
        </p:txBody>
      </p:sp>
      <p:sp>
        <p:nvSpPr>
          <p:cNvPr id="28677" name="Text Box 4"/>
          <p:cNvSpPr txBox="1">
            <a:spLocks noChangeArrowheads="1"/>
          </p:cNvSpPr>
          <p:nvPr/>
        </p:nvSpPr>
        <p:spPr bwMode="auto">
          <a:xfrm>
            <a:off x="2667000" y="2901950"/>
            <a:ext cx="3733800" cy="831850"/>
          </a:xfrm>
          <a:prstGeom prst="rect">
            <a:avLst/>
          </a:prstGeom>
          <a:solidFill>
            <a:schemeClr val="bg1"/>
          </a:solidFill>
          <a:ln w="9525">
            <a:solidFill>
              <a:schemeClr val="accent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lgn="ctr">
              <a:spcBef>
                <a:spcPct val="50000"/>
              </a:spcBef>
            </a:pPr>
            <a:r>
              <a:rPr lang="ru-RU" altLang="ru-RU" b="1">
                <a:solidFill>
                  <a:schemeClr val="accent2"/>
                </a:solidFill>
              </a:rPr>
              <a:t>Декомпозиции                   на подсистемы</a:t>
            </a:r>
          </a:p>
        </p:txBody>
      </p:sp>
      <p:sp>
        <p:nvSpPr>
          <p:cNvPr id="28678" name="Text Box 5"/>
          <p:cNvSpPr txBox="1">
            <a:spLocks noChangeArrowheads="1"/>
          </p:cNvSpPr>
          <p:nvPr/>
        </p:nvSpPr>
        <p:spPr bwMode="auto">
          <a:xfrm>
            <a:off x="5105400" y="1752600"/>
            <a:ext cx="3733800" cy="831850"/>
          </a:xfrm>
          <a:prstGeom prst="rect">
            <a:avLst/>
          </a:prstGeom>
          <a:solidFill>
            <a:schemeClr val="bg1"/>
          </a:solidFill>
          <a:ln w="9525">
            <a:solidFill>
              <a:schemeClr val="accent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lgn="ctr">
              <a:spcBef>
                <a:spcPct val="50000"/>
              </a:spcBef>
            </a:pPr>
            <a:r>
              <a:rPr lang="ru-RU" altLang="ru-RU" b="1">
                <a:solidFill>
                  <a:schemeClr val="accent2"/>
                </a:solidFill>
              </a:rPr>
              <a:t>Декомпозиции по физическому процессу</a:t>
            </a:r>
          </a:p>
        </p:txBody>
      </p:sp>
      <p:sp>
        <p:nvSpPr>
          <p:cNvPr id="28679" name="Line 6"/>
          <p:cNvSpPr>
            <a:spLocks noChangeShapeType="1"/>
          </p:cNvSpPr>
          <p:nvPr/>
        </p:nvSpPr>
        <p:spPr bwMode="auto">
          <a:xfrm>
            <a:off x="4572000" y="990600"/>
            <a:ext cx="0" cy="1905000"/>
          </a:xfrm>
          <a:prstGeom prst="line">
            <a:avLst/>
          </a:prstGeom>
          <a:noFill/>
          <a:ln w="38100">
            <a:solidFill>
              <a:srgbClr val="FFFF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ru-RU"/>
          </a:p>
        </p:txBody>
      </p:sp>
      <p:sp>
        <p:nvSpPr>
          <p:cNvPr id="28680" name="Line 7"/>
          <p:cNvSpPr>
            <a:spLocks noChangeShapeType="1"/>
          </p:cNvSpPr>
          <p:nvPr/>
        </p:nvSpPr>
        <p:spPr bwMode="auto">
          <a:xfrm flipH="1">
            <a:off x="2209800" y="990600"/>
            <a:ext cx="2362200" cy="762000"/>
          </a:xfrm>
          <a:prstGeom prst="line">
            <a:avLst/>
          </a:prstGeom>
          <a:noFill/>
          <a:ln w="38100">
            <a:solidFill>
              <a:srgbClr val="FFFF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ru-RU"/>
          </a:p>
        </p:txBody>
      </p:sp>
      <p:sp>
        <p:nvSpPr>
          <p:cNvPr id="28681" name="Line 8"/>
          <p:cNvSpPr>
            <a:spLocks noChangeShapeType="1"/>
          </p:cNvSpPr>
          <p:nvPr/>
        </p:nvSpPr>
        <p:spPr bwMode="auto">
          <a:xfrm>
            <a:off x="4572000" y="990600"/>
            <a:ext cx="2438400" cy="762000"/>
          </a:xfrm>
          <a:prstGeom prst="line">
            <a:avLst/>
          </a:prstGeom>
          <a:noFill/>
          <a:ln w="38100">
            <a:solidFill>
              <a:srgbClr val="FFFF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ru-RU"/>
          </a:p>
        </p:txBody>
      </p:sp>
      <p:sp>
        <p:nvSpPr>
          <p:cNvPr id="23561" name="Text Box 9"/>
          <p:cNvSpPr txBox="1">
            <a:spLocks noChangeArrowheads="1"/>
          </p:cNvSpPr>
          <p:nvPr/>
        </p:nvSpPr>
        <p:spPr bwMode="auto">
          <a:xfrm>
            <a:off x="533400" y="4654550"/>
            <a:ext cx="8077200" cy="1974850"/>
          </a:xfrm>
          <a:prstGeom prst="rect">
            <a:avLst/>
          </a:prstGeom>
          <a:solidFill>
            <a:srgbClr val="FFFF00"/>
          </a:solidFill>
          <a:ln w="57150">
            <a:solidFill>
              <a:schemeClr val="accent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342900" indent="-342900">
              <a:defRPr sz="2400">
                <a:solidFill>
                  <a:schemeClr val="tx1"/>
                </a:solidFill>
                <a:latin typeface="Times New Roman" pitchFamily="18" charset="0"/>
              </a:defRPr>
            </a:lvl1pPr>
            <a:lvl2pPr marL="19050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lvl="1" algn="just"/>
            <a:r>
              <a:rPr lang="ru-RU" altLang="ru-RU" b="1"/>
              <a:t>Использование:</a:t>
            </a:r>
            <a:r>
              <a:rPr lang="ru-RU" altLang="ru-RU"/>
              <a:t> рекомендуется использовать только, когда разделение на основные части системы </a:t>
            </a:r>
            <a:r>
              <a:rPr lang="ru-RU" altLang="ru-RU" b="1"/>
              <a:t>не меняется. </a:t>
            </a:r>
          </a:p>
          <a:p>
            <a:pPr lvl="1" algn="just"/>
            <a:r>
              <a:rPr lang="ru-RU" altLang="ru-RU" b="1"/>
              <a:t>Недостаток: </a:t>
            </a:r>
            <a:r>
              <a:rPr lang="ru-RU" altLang="ru-RU"/>
              <a:t>нестабильность границ подсистем быстро обесценит как отдельные модели, так и их объединение.</a:t>
            </a:r>
          </a:p>
        </p:txBody>
      </p:sp>
      <p:sp>
        <p:nvSpPr>
          <p:cNvPr id="23562" name="AutoShape 10"/>
          <p:cNvSpPr>
            <a:spLocks noChangeArrowheads="1"/>
          </p:cNvSpPr>
          <p:nvPr/>
        </p:nvSpPr>
        <p:spPr bwMode="auto">
          <a:xfrm>
            <a:off x="4343400" y="3733800"/>
            <a:ext cx="533400" cy="914400"/>
          </a:xfrm>
          <a:prstGeom prst="downArrow">
            <a:avLst>
              <a:gd name="adj1" fmla="val 50000"/>
              <a:gd name="adj2" fmla="val 42857"/>
            </a:avLst>
          </a:prstGeom>
          <a:solidFill>
            <a:srgbClr val="33CCFF"/>
          </a:solidFill>
          <a:ln w="9525">
            <a:solidFill>
              <a:schemeClr val="accent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endParaRPr lang="ru-RU" altLang="ru-RU"/>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7" presetClass="entr" presetSubtype="1" fill="hold" grpId="0" nodeType="afterEffect">
                                  <p:stCondLst>
                                    <p:cond delay="0"/>
                                  </p:stCondLst>
                                  <p:childTnLst>
                                    <p:set>
                                      <p:cBhvr>
                                        <p:cTn id="6" dur="1" fill="hold">
                                          <p:stCondLst>
                                            <p:cond delay="0"/>
                                          </p:stCondLst>
                                        </p:cTn>
                                        <p:tgtEl>
                                          <p:spTgt spid="23562"/>
                                        </p:tgtEl>
                                        <p:attrNameLst>
                                          <p:attrName>style.visibility</p:attrName>
                                        </p:attrNameLst>
                                      </p:cBhvr>
                                      <p:to>
                                        <p:strVal val="visible"/>
                                      </p:to>
                                    </p:set>
                                    <p:anim calcmode="lin" valueType="num">
                                      <p:cBhvr>
                                        <p:cTn id="7" dur="500" fill="hold"/>
                                        <p:tgtEl>
                                          <p:spTgt spid="23562"/>
                                        </p:tgtEl>
                                        <p:attrNameLst>
                                          <p:attrName>ppt_x</p:attrName>
                                        </p:attrNameLst>
                                      </p:cBhvr>
                                      <p:tavLst>
                                        <p:tav tm="0">
                                          <p:val>
                                            <p:strVal val="#ppt_x"/>
                                          </p:val>
                                        </p:tav>
                                        <p:tav tm="100000">
                                          <p:val>
                                            <p:strVal val="#ppt_x"/>
                                          </p:val>
                                        </p:tav>
                                      </p:tavLst>
                                    </p:anim>
                                    <p:anim calcmode="lin" valueType="num">
                                      <p:cBhvr>
                                        <p:cTn id="8" dur="500" fill="hold"/>
                                        <p:tgtEl>
                                          <p:spTgt spid="23562"/>
                                        </p:tgtEl>
                                        <p:attrNameLst>
                                          <p:attrName>ppt_y</p:attrName>
                                        </p:attrNameLst>
                                      </p:cBhvr>
                                      <p:tavLst>
                                        <p:tav tm="0">
                                          <p:val>
                                            <p:strVal val="#ppt_y-#ppt_h/2"/>
                                          </p:val>
                                        </p:tav>
                                        <p:tav tm="100000">
                                          <p:val>
                                            <p:strVal val="#ppt_y"/>
                                          </p:val>
                                        </p:tav>
                                      </p:tavLst>
                                    </p:anim>
                                    <p:anim calcmode="lin" valueType="num">
                                      <p:cBhvr>
                                        <p:cTn id="9" dur="500" fill="hold"/>
                                        <p:tgtEl>
                                          <p:spTgt spid="23562"/>
                                        </p:tgtEl>
                                        <p:attrNameLst>
                                          <p:attrName>ppt_w</p:attrName>
                                        </p:attrNameLst>
                                      </p:cBhvr>
                                      <p:tavLst>
                                        <p:tav tm="0">
                                          <p:val>
                                            <p:strVal val="#ppt_w"/>
                                          </p:val>
                                        </p:tav>
                                        <p:tav tm="100000">
                                          <p:val>
                                            <p:strVal val="#ppt_w"/>
                                          </p:val>
                                        </p:tav>
                                      </p:tavLst>
                                    </p:anim>
                                    <p:anim calcmode="lin" valueType="num">
                                      <p:cBhvr>
                                        <p:cTn id="10" dur="500" fill="hold"/>
                                        <p:tgtEl>
                                          <p:spTgt spid="23562"/>
                                        </p:tgtEl>
                                        <p:attrNameLst>
                                          <p:attrName>ppt_h</p:attrName>
                                        </p:attrNameLst>
                                      </p:cBhvr>
                                      <p:tavLst>
                                        <p:tav tm="0">
                                          <p:val>
                                            <p:fltVal val="0"/>
                                          </p:val>
                                        </p:tav>
                                        <p:tav tm="100000">
                                          <p:val>
                                            <p:strVal val="#ppt_h"/>
                                          </p:val>
                                        </p:tav>
                                      </p:tavLst>
                                    </p:anim>
                                  </p:childTnLst>
                                </p:cTn>
                              </p:par>
                            </p:childTnLst>
                          </p:cTn>
                        </p:par>
                        <p:par>
                          <p:cTn id="11" fill="hold" nodeType="afterGroup">
                            <p:stCondLst>
                              <p:cond delay="500"/>
                            </p:stCondLst>
                            <p:childTnLst>
                              <p:par>
                                <p:cTn id="12" presetID="4" presetClass="entr" presetSubtype="32" fill="hold" grpId="0" nodeType="afterEffect">
                                  <p:stCondLst>
                                    <p:cond delay="0"/>
                                  </p:stCondLst>
                                  <p:childTnLst>
                                    <p:set>
                                      <p:cBhvr>
                                        <p:cTn id="13" dur="1" fill="hold">
                                          <p:stCondLst>
                                            <p:cond delay="0"/>
                                          </p:stCondLst>
                                        </p:cTn>
                                        <p:tgtEl>
                                          <p:spTgt spid="23561"/>
                                        </p:tgtEl>
                                        <p:attrNameLst>
                                          <p:attrName>style.visibility</p:attrName>
                                        </p:attrNameLst>
                                      </p:cBhvr>
                                      <p:to>
                                        <p:strVal val="visible"/>
                                      </p:to>
                                    </p:set>
                                    <p:animEffect transition="in" filter="box(out)">
                                      <p:cBhvr>
                                        <p:cTn id="14" dur="500"/>
                                        <p:tgtEl>
                                          <p:spTgt spid="2356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561" grpId="0" animBg="1" autoUpdateAnimBg="0"/>
      <p:bldP spid="23562"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Номер слайда 3"/>
          <p:cNvSpPr>
            <a:spLocks noGrp="1"/>
          </p:cNvSpPr>
          <p:nvPr>
            <p:ph type="sldNum" sz="quarter" idx="12"/>
          </p:nvPr>
        </p:nvSpPr>
        <p:spPr>
          <a:noFill/>
        </p:spPr>
        <p:txBody>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fld id="{77D2B86F-FCE2-4496-8149-65ACC61D4FF3}" type="slidenum">
              <a:rPr lang="ru-RU" altLang="ru-RU" sz="1400"/>
              <a:pPr/>
              <a:t>28</a:t>
            </a:fld>
            <a:endParaRPr lang="ru-RU" altLang="ru-RU" sz="1400"/>
          </a:p>
        </p:txBody>
      </p:sp>
      <p:sp>
        <p:nvSpPr>
          <p:cNvPr id="29699" name="Text Box 2"/>
          <p:cNvSpPr txBox="1">
            <a:spLocks noChangeArrowheads="1"/>
          </p:cNvSpPr>
          <p:nvPr/>
        </p:nvSpPr>
        <p:spPr bwMode="auto">
          <a:xfrm>
            <a:off x="2514600" y="533400"/>
            <a:ext cx="4038600" cy="466725"/>
          </a:xfrm>
          <a:prstGeom prst="rect">
            <a:avLst/>
          </a:prstGeom>
          <a:solidFill>
            <a:schemeClr val="bg1"/>
          </a:solidFill>
          <a:ln w="9525">
            <a:solidFill>
              <a:schemeClr val="accent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lgn="ctr">
              <a:spcBef>
                <a:spcPct val="50000"/>
              </a:spcBef>
            </a:pPr>
            <a:r>
              <a:rPr lang="ru-RU" altLang="ru-RU" b="1">
                <a:solidFill>
                  <a:schemeClr val="accent2"/>
                </a:solidFill>
              </a:rPr>
              <a:t>Стратегии декомпозиции</a:t>
            </a:r>
          </a:p>
        </p:txBody>
      </p:sp>
      <p:sp>
        <p:nvSpPr>
          <p:cNvPr id="29700" name="Text Box 3"/>
          <p:cNvSpPr txBox="1">
            <a:spLocks noChangeArrowheads="1"/>
          </p:cNvSpPr>
          <p:nvPr/>
        </p:nvSpPr>
        <p:spPr bwMode="auto">
          <a:xfrm>
            <a:off x="457200" y="1743075"/>
            <a:ext cx="3581400" cy="831850"/>
          </a:xfrm>
          <a:prstGeom prst="rect">
            <a:avLst/>
          </a:prstGeom>
          <a:solidFill>
            <a:schemeClr val="bg1"/>
          </a:solidFill>
          <a:ln w="9525">
            <a:solidFill>
              <a:schemeClr val="accent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lgn="ctr">
              <a:spcBef>
                <a:spcPct val="50000"/>
              </a:spcBef>
            </a:pPr>
            <a:r>
              <a:rPr lang="ru-RU" altLang="ru-RU" b="1">
                <a:solidFill>
                  <a:schemeClr val="accent2"/>
                </a:solidFill>
              </a:rPr>
              <a:t>Функциональная декомпозиции</a:t>
            </a:r>
          </a:p>
        </p:txBody>
      </p:sp>
      <p:sp>
        <p:nvSpPr>
          <p:cNvPr id="29701" name="Text Box 4"/>
          <p:cNvSpPr txBox="1">
            <a:spLocks noChangeArrowheads="1"/>
          </p:cNvSpPr>
          <p:nvPr/>
        </p:nvSpPr>
        <p:spPr bwMode="auto">
          <a:xfrm>
            <a:off x="2667000" y="2901950"/>
            <a:ext cx="3733800" cy="831850"/>
          </a:xfrm>
          <a:prstGeom prst="rect">
            <a:avLst/>
          </a:prstGeom>
          <a:solidFill>
            <a:schemeClr val="bg1"/>
          </a:solidFill>
          <a:ln w="9525">
            <a:solidFill>
              <a:schemeClr val="accent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lgn="ctr">
              <a:spcBef>
                <a:spcPct val="50000"/>
              </a:spcBef>
            </a:pPr>
            <a:r>
              <a:rPr lang="ru-RU" altLang="ru-RU" b="1">
                <a:solidFill>
                  <a:schemeClr val="accent2"/>
                </a:solidFill>
              </a:rPr>
              <a:t>Декомпозиции                   на подсистемы</a:t>
            </a:r>
          </a:p>
        </p:txBody>
      </p:sp>
      <p:sp>
        <p:nvSpPr>
          <p:cNvPr id="29702" name="Text Box 5"/>
          <p:cNvSpPr txBox="1">
            <a:spLocks noChangeArrowheads="1"/>
          </p:cNvSpPr>
          <p:nvPr/>
        </p:nvSpPr>
        <p:spPr bwMode="auto">
          <a:xfrm>
            <a:off x="5105400" y="1752600"/>
            <a:ext cx="3733800" cy="831850"/>
          </a:xfrm>
          <a:prstGeom prst="rect">
            <a:avLst/>
          </a:prstGeom>
          <a:solidFill>
            <a:schemeClr val="bg1"/>
          </a:solidFill>
          <a:ln w="9525">
            <a:solidFill>
              <a:schemeClr val="accent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lgn="ctr">
              <a:spcBef>
                <a:spcPct val="50000"/>
              </a:spcBef>
            </a:pPr>
            <a:r>
              <a:rPr lang="ru-RU" altLang="ru-RU" b="1">
                <a:solidFill>
                  <a:schemeClr val="accent2"/>
                </a:solidFill>
              </a:rPr>
              <a:t>Декомпозиции по физическому процессу</a:t>
            </a:r>
          </a:p>
        </p:txBody>
      </p:sp>
      <p:sp>
        <p:nvSpPr>
          <p:cNvPr id="29703" name="Line 6"/>
          <p:cNvSpPr>
            <a:spLocks noChangeShapeType="1"/>
          </p:cNvSpPr>
          <p:nvPr/>
        </p:nvSpPr>
        <p:spPr bwMode="auto">
          <a:xfrm>
            <a:off x="4572000" y="990600"/>
            <a:ext cx="0" cy="1905000"/>
          </a:xfrm>
          <a:prstGeom prst="line">
            <a:avLst/>
          </a:prstGeom>
          <a:noFill/>
          <a:ln w="38100">
            <a:solidFill>
              <a:srgbClr val="FFFF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ru-RU"/>
          </a:p>
        </p:txBody>
      </p:sp>
      <p:sp>
        <p:nvSpPr>
          <p:cNvPr id="29704" name="Line 7"/>
          <p:cNvSpPr>
            <a:spLocks noChangeShapeType="1"/>
          </p:cNvSpPr>
          <p:nvPr/>
        </p:nvSpPr>
        <p:spPr bwMode="auto">
          <a:xfrm flipH="1">
            <a:off x="2209800" y="990600"/>
            <a:ext cx="2362200" cy="762000"/>
          </a:xfrm>
          <a:prstGeom prst="line">
            <a:avLst/>
          </a:prstGeom>
          <a:noFill/>
          <a:ln w="38100">
            <a:solidFill>
              <a:srgbClr val="FFFF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ru-RU"/>
          </a:p>
        </p:txBody>
      </p:sp>
      <p:sp>
        <p:nvSpPr>
          <p:cNvPr id="29705" name="Line 8"/>
          <p:cNvSpPr>
            <a:spLocks noChangeShapeType="1"/>
          </p:cNvSpPr>
          <p:nvPr/>
        </p:nvSpPr>
        <p:spPr bwMode="auto">
          <a:xfrm>
            <a:off x="4572000" y="990600"/>
            <a:ext cx="2438400" cy="762000"/>
          </a:xfrm>
          <a:prstGeom prst="line">
            <a:avLst/>
          </a:prstGeom>
          <a:noFill/>
          <a:ln w="38100">
            <a:solidFill>
              <a:srgbClr val="FFFF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ru-RU"/>
          </a:p>
        </p:txBody>
      </p:sp>
      <p:sp>
        <p:nvSpPr>
          <p:cNvPr id="24585" name="Text Box 9"/>
          <p:cNvSpPr txBox="1">
            <a:spLocks noChangeArrowheads="1"/>
          </p:cNvSpPr>
          <p:nvPr/>
        </p:nvSpPr>
        <p:spPr bwMode="auto">
          <a:xfrm>
            <a:off x="533400" y="3962400"/>
            <a:ext cx="8077200" cy="2705100"/>
          </a:xfrm>
          <a:prstGeom prst="rect">
            <a:avLst/>
          </a:prstGeom>
          <a:solidFill>
            <a:srgbClr val="FFFF00"/>
          </a:solidFill>
          <a:ln w="57150">
            <a:solidFill>
              <a:schemeClr val="accent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342900" indent="-342900">
              <a:defRPr sz="2400">
                <a:solidFill>
                  <a:schemeClr val="tx1"/>
                </a:solidFill>
                <a:latin typeface="Times New Roman" pitchFamily="18" charset="0"/>
              </a:defRPr>
            </a:lvl1pPr>
            <a:lvl2pPr marL="19050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lvl="1" algn="just"/>
            <a:r>
              <a:rPr lang="ru-RU" altLang="ru-RU" b="1"/>
              <a:t>Использование</a:t>
            </a:r>
            <a:r>
              <a:rPr lang="ru-RU" altLang="ru-RU"/>
              <a:t>:  для описания существующих процессов. Рекомендуется в тех случаях, когда целью модели является описание физического процесса как такового или когда пока еще не ясно как управлять процессом.</a:t>
            </a:r>
          </a:p>
          <a:p>
            <a:pPr lvl="1" algn="just"/>
            <a:r>
              <a:rPr lang="ru-RU" altLang="ru-RU" b="1"/>
              <a:t>Недостатки:</a:t>
            </a:r>
            <a:r>
              <a:rPr lang="ru-RU" altLang="ru-RU"/>
              <a:t> Может оказаться скрытой последовательность управления.</a:t>
            </a:r>
          </a:p>
        </p:txBody>
      </p:sp>
      <p:sp>
        <p:nvSpPr>
          <p:cNvPr id="24586" name="AutoShape 10"/>
          <p:cNvSpPr>
            <a:spLocks noChangeArrowheads="1"/>
          </p:cNvSpPr>
          <p:nvPr/>
        </p:nvSpPr>
        <p:spPr bwMode="auto">
          <a:xfrm>
            <a:off x="6934200" y="2667000"/>
            <a:ext cx="533400" cy="1447800"/>
          </a:xfrm>
          <a:prstGeom prst="downArrow">
            <a:avLst>
              <a:gd name="adj1" fmla="val 50000"/>
              <a:gd name="adj2" fmla="val 67857"/>
            </a:avLst>
          </a:prstGeom>
          <a:solidFill>
            <a:srgbClr val="33CCFF"/>
          </a:solidFill>
          <a:ln w="9525">
            <a:solidFill>
              <a:schemeClr val="accent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endParaRPr lang="ru-RU" altLang="ru-RU"/>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7" presetClass="entr" presetSubtype="1" fill="hold" grpId="0" nodeType="afterEffect">
                                  <p:stCondLst>
                                    <p:cond delay="0"/>
                                  </p:stCondLst>
                                  <p:childTnLst>
                                    <p:set>
                                      <p:cBhvr>
                                        <p:cTn id="6" dur="1" fill="hold">
                                          <p:stCondLst>
                                            <p:cond delay="0"/>
                                          </p:stCondLst>
                                        </p:cTn>
                                        <p:tgtEl>
                                          <p:spTgt spid="24586"/>
                                        </p:tgtEl>
                                        <p:attrNameLst>
                                          <p:attrName>style.visibility</p:attrName>
                                        </p:attrNameLst>
                                      </p:cBhvr>
                                      <p:to>
                                        <p:strVal val="visible"/>
                                      </p:to>
                                    </p:set>
                                    <p:anim calcmode="lin" valueType="num">
                                      <p:cBhvr>
                                        <p:cTn id="7" dur="500" fill="hold"/>
                                        <p:tgtEl>
                                          <p:spTgt spid="24586"/>
                                        </p:tgtEl>
                                        <p:attrNameLst>
                                          <p:attrName>ppt_x</p:attrName>
                                        </p:attrNameLst>
                                      </p:cBhvr>
                                      <p:tavLst>
                                        <p:tav tm="0">
                                          <p:val>
                                            <p:strVal val="#ppt_x"/>
                                          </p:val>
                                        </p:tav>
                                        <p:tav tm="100000">
                                          <p:val>
                                            <p:strVal val="#ppt_x"/>
                                          </p:val>
                                        </p:tav>
                                      </p:tavLst>
                                    </p:anim>
                                    <p:anim calcmode="lin" valueType="num">
                                      <p:cBhvr>
                                        <p:cTn id="8" dur="500" fill="hold"/>
                                        <p:tgtEl>
                                          <p:spTgt spid="24586"/>
                                        </p:tgtEl>
                                        <p:attrNameLst>
                                          <p:attrName>ppt_y</p:attrName>
                                        </p:attrNameLst>
                                      </p:cBhvr>
                                      <p:tavLst>
                                        <p:tav tm="0">
                                          <p:val>
                                            <p:strVal val="#ppt_y-#ppt_h/2"/>
                                          </p:val>
                                        </p:tav>
                                        <p:tav tm="100000">
                                          <p:val>
                                            <p:strVal val="#ppt_y"/>
                                          </p:val>
                                        </p:tav>
                                      </p:tavLst>
                                    </p:anim>
                                    <p:anim calcmode="lin" valueType="num">
                                      <p:cBhvr>
                                        <p:cTn id="9" dur="500" fill="hold"/>
                                        <p:tgtEl>
                                          <p:spTgt spid="24586"/>
                                        </p:tgtEl>
                                        <p:attrNameLst>
                                          <p:attrName>ppt_w</p:attrName>
                                        </p:attrNameLst>
                                      </p:cBhvr>
                                      <p:tavLst>
                                        <p:tav tm="0">
                                          <p:val>
                                            <p:strVal val="#ppt_w"/>
                                          </p:val>
                                        </p:tav>
                                        <p:tav tm="100000">
                                          <p:val>
                                            <p:strVal val="#ppt_w"/>
                                          </p:val>
                                        </p:tav>
                                      </p:tavLst>
                                    </p:anim>
                                    <p:anim calcmode="lin" valueType="num">
                                      <p:cBhvr>
                                        <p:cTn id="10" dur="500" fill="hold"/>
                                        <p:tgtEl>
                                          <p:spTgt spid="24586"/>
                                        </p:tgtEl>
                                        <p:attrNameLst>
                                          <p:attrName>ppt_h</p:attrName>
                                        </p:attrNameLst>
                                      </p:cBhvr>
                                      <p:tavLst>
                                        <p:tav tm="0">
                                          <p:val>
                                            <p:fltVal val="0"/>
                                          </p:val>
                                        </p:tav>
                                        <p:tav tm="100000">
                                          <p:val>
                                            <p:strVal val="#ppt_h"/>
                                          </p:val>
                                        </p:tav>
                                      </p:tavLst>
                                    </p:anim>
                                  </p:childTnLst>
                                </p:cTn>
                              </p:par>
                            </p:childTnLst>
                          </p:cTn>
                        </p:par>
                        <p:par>
                          <p:cTn id="11" fill="hold" nodeType="afterGroup">
                            <p:stCondLst>
                              <p:cond delay="500"/>
                            </p:stCondLst>
                            <p:childTnLst>
                              <p:par>
                                <p:cTn id="12" presetID="4" presetClass="entr" presetSubtype="32" fill="hold" grpId="0" nodeType="afterEffect">
                                  <p:stCondLst>
                                    <p:cond delay="0"/>
                                  </p:stCondLst>
                                  <p:childTnLst>
                                    <p:set>
                                      <p:cBhvr>
                                        <p:cTn id="13" dur="1" fill="hold">
                                          <p:stCondLst>
                                            <p:cond delay="0"/>
                                          </p:stCondLst>
                                        </p:cTn>
                                        <p:tgtEl>
                                          <p:spTgt spid="24585"/>
                                        </p:tgtEl>
                                        <p:attrNameLst>
                                          <p:attrName>style.visibility</p:attrName>
                                        </p:attrNameLst>
                                      </p:cBhvr>
                                      <p:to>
                                        <p:strVal val="visible"/>
                                      </p:to>
                                    </p:set>
                                    <p:animEffect transition="in" filter="box(out)">
                                      <p:cBhvr>
                                        <p:cTn id="14" dur="500"/>
                                        <p:tgtEl>
                                          <p:spTgt spid="2458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585" grpId="0" animBg="1" autoUpdateAnimBg="0"/>
      <p:bldP spid="24586"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Номер слайда 3"/>
          <p:cNvSpPr>
            <a:spLocks noGrp="1"/>
          </p:cNvSpPr>
          <p:nvPr>
            <p:ph type="sldNum" sz="quarter" idx="12"/>
          </p:nvPr>
        </p:nvSpPr>
        <p:spPr>
          <a:noFill/>
        </p:spPr>
        <p:txBody>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fld id="{6E297E14-D50C-4465-9889-E4F30883E005}" type="slidenum">
              <a:rPr lang="ru-RU" altLang="ru-RU" sz="1400"/>
              <a:pPr/>
              <a:t>29</a:t>
            </a:fld>
            <a:endParaRPr lang="ru-RU" altLang="ru-RU" sz="1400"/>
          </a:p>
        </p:txBody>
      </p:sp>
      <p:sp>
        <p:nvSpPr>
          <p:cNvPr id="30723" name="Text Box 2"/>
          <p:cNvSpPr txBox="1">
            <a:spLocks noChangeArrowheads="1"/>
          </p:cNvSpPr>
          <p:nvPr/>
        </p:nvSpPr>
        <p:spPr bwMode="auto">
          <a:xfrm>
            <a:off x="3429000" y="2841625"/>
            <a:ext cx="2286000" cy="1196975"/>
          </a:xfrm>
          <a:prstGeom prst="rect">
            <a:avLst/>
          </a:prstGeom>
          <a:solidFill>
            <a:srgbClr val="FFFF00"/>
          </a:solidFill>
          <a:ln w="9525">
            <a:solidFill>
              <a:schemeClr val="accent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lgn="ctr">
              <a:spcBef>
                <a:spcPct val="50000"/>
              </a:spcBef>
            </a:pPr>
            <a:r>
              <a:rPr lang="ru-RU" altLang="ru-RU" b="1"/>
              <a:t>Декомпозиция прекращается, если:</a:t>
            </a:r>
          </a:p>
        </p:txBody>
      </p:sp>
      <p:sp>
        <p:nvSpPr>
          <p:cNvPr id="30724" name="Text Box 3"/>
          <p:cNvSpPr txBox="1">
            <a:spLocks noChangeArrowheads="1"/>
          </p:cNvSpPr>
          <p:nvPr/>
        </p:nvSpPr>
        <p:spPr bwMode="auto">
          <a:xfrm>
            <a:off x="3429000" y="381000"/>
            <a:ext cx="2286000" cy="1196975"/>
          </a:xfrm>
          <a:prstGeom prst="rect">
            <a:avLst/>
          </a:prstGeom>
          <a:solidFill>
            <a:srgbClr val="CCECFF"/>
          </a:solidFill>
          <a:ln w="9525">
            <a:solidFill>
              <a:schemeClr val="accent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lgn="ctr">
              <a:spcBef>
                <a:spcPct val="50000"/>
              </a:spcBef>
            </a:pPr>
            <a:r>
              <a:rPr lang="ru-RU" altLang="ru-RU" b="1"/>
              <a:t>Блок содержит достаточно деталей</a:t>
            </a:r>
          </a:p>
        </p:txBody>
      </p:sp>
      <p:sp>
        <p:nvSpPr>
          <p:cNvPr id="30725" name="Text Box 4"/>
          <p:cNvSpPr txBox="1">
            <a:spLocks noChangeArrowheads="1"/>
          </p:cNvSpPr>
          <p:nvPr/>
        </p:nvSpPr>
        <p:spPr bwMode="auto">
          <a:xfrm>
            <a:off x="6248400" y="1622425"/>
            <a:ext cx="2286000" cy="1196975"/>
          </a:xfrm>
          <a:prstGeom prst="rect">
            <a:avLst/>
          </a:prstGeom>
          <a:solidFill>
            <a:srgbClr val="CCECFF"/>
          </a:solidFill>
          <a:ln w="9525">
            <a:solidFill>
              <a:schemeClr val="accent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lgn="ctr">
              <a:spcBef>
                <a:spcPct val="50000"/>
              </a:spcBef>
            </a:pPr>
            <a:r>
              <a:rPr lang="ru-RU" altLang="ru-RU" b="1"/>
              <a:t>Необх. изме-нить уровень абстракции</a:t>
            </a:r>
          </a:p>
        </p:txBody>
      </p:sp>
      <p:sp>
        <p:nvSpPr>
          <p:cNvPr id="30726" name="Text Box 5"/>
          <p:cNvSpPr txBox="1">
            <a:spLocks noChangeArrowheads="1"/>
          </p:cNvSpPr>
          <p:nvPr/>
        </p:nvSpPr>
        <p:spPr bwMode="auto">
          <a:xfrm>
            <a:off x="6324600" y="4495800"/>
            <a:ext cx="2286000" cy="1196975"/>
          </a:xfrm>
          <a:prstGeom prst="rect">
            <a:avLst/>
          </a:prstGeom>
          <a:solidFill>
            <a:srgbClr val="CCECFF"/>
          </a:solidFill>
          <a:ln w="9525">
            <a:solidFill>
              <a:schemeClr val="accent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lgn="ctr">
              <a:spcBef>
                <a:spcPct val="50000"/>
              </a:spcBef>
            </a:pPr>
            <a:r>
              <a:rPr lang="ru-RU" altLang="ru-RU" b="1"/>
              <a:t>Необх. изме-нить точку зрения</a:t>
            </a:r>
          </a:p>
        </p:txBody>
      </p:sp>
      <p:sp>
        <p:nvSpPr>
          <p:cNvPr id="30727" name="Text Box 6"/>
          <p:cNvSpPr txBox="1">
            <a:spLocks noChangeArrowheads="1"/>
          </p:cNvSpPr>
          <p:nvPr/>
        </p:nvSpPr>
        <p:spPr bwMode="auto">
          <a:xfrm>
            <a:off x="3505200" y="152400"/>
            <a:ext cx="609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spcBef>
                <a:spcPct val="50000"/>
              </a:spcBef>
            </a:pPr>
            <a:r>
              <a:rPr lang="ru-RU" altLang="ru-RU" b="1">
                <a:solidFill>
                  <a:srgbClr val="FFFF00"/>
                </a:solidFill>
              </a:rPr>
              <a:t>1</a:t>
            </a:r>
            <a:endParaRPr lang="ru-RU" altLang="ru-RU"/>
          </a:p>
        </p:txBody>
      </p:sp>
      <p:sp>
        <p:nvSpPr>
          <p:cNvPr id="30728" name="Text Box 7"/>
          <p:cNvSpPr txBox="1">
            <a:spLocks noChangeArrowheads="1"/>
          </p:cNvSpPr>
          <p:nvPr/>
        </p:nvSpPr>
        <p:spPr bwMode="auto">
          <a:xfrm>
            <a:off x="685800" y="4495800"/>
            <a:ext cx="2286000" cy="1196975"/>
          </a:xfrm>
          <a:prstGeom prst="rect">
            <a:avLst/>
          </a:prstGeom>
          <a:solidFill>
            <a:srgbClr val="CCECFF"/>
          </a:solidFill>
          <a:ln w="9525">
            <a:solidFill>
              <a:schemeClr val="accent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lgn="ctr">
              <a:spcBef>
                <a:spcPct val="50000"/>
              </a:spcBef>
            </a:pPr>
            <a:r>
              <a:rPr lang="ru-RU" altLang="ru-RU" b="1"/>
              <a:t> Блок очень похож на другой</a:t>
            </a:r>
          </a:p>
        </p:txBody>
      </p:sp>
      <p:sp>
        <p:nvSpPr>
          <p:cNvPr id="30729" name="Text Box 8"/>
          <p:cNvSpPr txBox="1">
            <a:spLocks noChangeArrowheads="1"/>
          </p:cNvSpPr>
          <p:nvPr/>
        </p:nvSpPr>
        <p:spPr bwMode="auto">
          <a:xfrm>
            <a:off x="609600" y="1752600"/>
            <a:ext cx="2286000" cy="1196975"/>
          </a:xfrm>
          <a:prstGeom prst="rect">
            <a:avLst/>
          </a:prstGeom>
          <a:solidFill>
            <a:srgbClr val="CCECFF"/>
          </a:solidFill>
          <a:ln w="9525">
            <a:solidFill>
              <a:schemeClr val="accent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lgn="ctr">
              <a:spcBef>
                <a:spcPct val="50000"/>
              </a:spcBef>
            </a:pPr>
            <a:r>
              <a:rPr lang="ru-RU" altLang="ru-RU" b="1"/>
              <a:t> Блок представляет тривиальную </a:t>
            </a:r>
            <a:r>
              <a:rPr lang="en-US" altLang="ru-RU" b="1"/>
              <a:t>f</a:t>
            </a:r>
            <a:endParaRPr lang="ru-RU" altLang="ru-RU" b="1"/>
          </a:p>
        </p:txBody>
      </p:sp>
      <p:sp>
        <p:nvSpPr>
          <p:cNvPr id="30730" name="Line 9"/>
          <p:cNvSpPr>
            <a:spLocks noChangeShapeType="1"/>
          </p:cNvSpPr>
          <p:nvPr/>
        </p:nvSpPr>
        <p:spPr bwMode="auto">
          <a:xfrm flipV="1">
            <a:off x="4572000" y="1524000"/>
            <a:ext cx="0" cy="1295400"/>
          </a:xfrm>
          <a:prstGeom prst="line">
            <a:avLst/>
          </a:prstGeom>
          <a:noFill/>
          <a:ln w="38100">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ru-RU"/>
          </a:p>
        </p:txBody>
      </p:sp>
      <p:sp>
        <p:nvSpPr>
          <p:cNvPr id="30731" name="Line 10"/>
          <p:cNvSpPr>
            <a:spLocks noChangeShapeType="1"/>
          </p:cNvSpPr>
          <p:nvPr/>
        </p:nvSpPr>
        <p:spPr bwMode="auto">
          <a:xfrm flipV="1">
            <a:off x="5715000" y="2133600"/>
            <a:ext cx="533400" cy="685800"/>
          </a:xfrm>
          <a:prstGeom prst="line">
            <a:avLst/>
          </a:prstGeom>
          <a:noFill/>
          <a:ln w="38100">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ru-RU"/>
          </a:p>
        </p:txBody>
      </p:sp>
      <p:sp>
        <p:nvSpPr>
          <p:cNvPr id="30732" name="Line 11"/>
          <p:cNvSpPr>
            <a:spLocks noChangeShapeType="1"/>
          </p:cNvSpPr>
          <p:nvPr/>
        </p:nvSpPr>
        <p:spPr bwMode="auto">
          <a:xfrm flipH="1" flipV="1">
            <a:off x="2895600" y="2286000"/>
            <a:ext cx="533400" cy="533400"/>
          </a:xfrm>
          <a:prstGeom prst="line">
            <a:avLst/>
          </a:prstGeom>
          <a:noFill/>
          <a:ln w="38100">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ru-RU"/>
          </a:p>
        </p:txBody>
      </p:sp>
      <p:sp>
        <p:nvSpPr>
          <p:cNvPr id="30733" name="Line 12"/>
          <p:cNvSpPr>
            <a:spLocks noChangeShapeType="1"/>
          </p:cNvSpPr>
          <p:nvPr/>
        </p:nvSpPr>
        <p:spPr bwMode="auto">
          <a:xfrm flipH="1">
            <a:off x="1828800" y="4038600"/>
            <a:ext cx="1600200" cy="457200"/>
          </a:xfrm>
          <a:prstGeom prst="line">
            <a:avLst/>
          </a:prstGeom>
          <a:noFill/>
          <a:ln w="38100">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ru-RU"/>
          </a:p>
        </p:txBody>
      </p:sp>
      <p:sp>
        <p:nvSpPr>
          <p:cNvPr id="30734" name="Line 13"/>
          <p:cNvSpPr>
            <a:spLocks noChangeShapeType="1"/>
          </p:cNvSpPr>
          <p:nvPr/>
        </p:nvSpPr>
        <p:spPr bwMode="auto">
          <a:xfrm>
            <a:off x="5715000" y="4038600"/>
            <a:ext cx="1600200" cy="457200"/>
          </a:xfrm>
          <a:prstGeom prst="line">
            <a:avLst/>
          </a:prstGeom>
          <a:noFill/>
          <a:ln w="38100">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ru-RU"/>
          </a:p>
        </p:txBody>
      </p:sp>
      <p:sp>
        <p:nvSpPr>
          <p:cNvPr id="30735" name="Text Box 14"/>
          <p:cNvSpPr txBox="1">
            <a:spLocks noChangeArrowheads="1"/>
          </p:cNvSpPr>
          <p:nvPr/>
        </p:nvSpPr>
        <p:spPr bwMode="auto">
          <a:xfrm>
            <a:off x="6324600" y="1371600"/>
            <a:ext cx="609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spcBef>
                <a:spcPct val="50000"/>
              </a:spcBef>
            </a:pPr>
            <a:r>
              <a:rPr lang="ru-RU" altLang="ru-RU" b="1">
                <a:solidFill>
                  <a:srgbClr val="FFFF00"/>
                </a:solidFill>
              </a:rPr>
              <a:t>2</a:t>
            </a:r>
            <a:endParaRPr lang="ru-RU" altLang="ru-RU">
              <a:solidFill>
                <a:srgbClr val="FFFF00"/>
              </a:solidFill>
            </a:endParaRPr>
          </a:p>
        </p:txBody>
      </p:sp>
      <p:sp>
        <p:nvSpPr>
          <p:cNvPr id="30736" name="Text Box 15"/>
          <p:cNvSpPr txBox="1">
            <a:spLocks noChangeArrowheads="1"/>
          </p:cNvSpPr>
          <p:nvPr/>
        </p:nvSpPr>
        <p:spPr bwMode="auto">
          <a:xfrm>
            <a:off x="6400800" y="4267200"/>
            <a:ext cx="609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spcBef>
                <a:spcPct val="50000"/>
              </a:spcBef>
            </a:pPr>
            <a:r>
              <a:rPr lang="ru-RU" altLang="ru-RU" b="1">
                <a:solidFill>
                  <a:srgbClr val="FFFF00"/>
                </a:solidFill>
              </a:rPr>
              <a:t>3</a:t>
            </a:r>
            <a:endParaRPr lang="ru-RU" altLang="ru-RU">
              <a:solidFill>
                <a:srgbClr val="FFFF00"/>
              </a:solidFill>
            </a:endParaRPr>
          </a:p>
        </p:txBody>
      </p:sp>
      <p:sp>
        <p:nvSpPr>
          <p:cNvPr id="30737" name="Text Box 16"/>
          <p:cNvSpPr txBox="1">
            <a:spLocks noChangeArrowheads="1"/>
          </p:cNvSpPr>
          <p:nvPr/>
        </p:nvSpPr>
        <p:spPr bwMode="auto">
          <a:xfrm>
            <a:off x="762000" y="1524000"/>
            <a:ext cx="609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spcBef>
                <a:spcPct val="50000"/>
              </a:spcBef>
            </a:pPr>
            <a:r>
              <a:rPr lang="ru-RU" altLang="ru-RU" b="1">
                <a:solidFill>
                  <a:srgbClr val="FFFF00"/>
                </a:solidFill>
              </a:rPr>
              <a:t>5</a:t>
            </a:r>
            <a:endParaRPr lang="ru-RU" altLang="ru-RU">
              <a:solidFill>
                <a:srgbClr val="FFFF00"/>
              </a:solidFill>
            </a:endParaRPr>
          </a:p>
        </p:txBody>
      </p:sp>
      <p:sp>
        <p:nvSpPr>
          <p:cNvPr id="30738" name="Text Box 17"/>
          <p:cNvSpPr txBox="1">
            <a:spLocks noChangeArrowheads="1"/>
          </p:cNvSpPr>
          <p:nvPr/>
        </p:nvSpPr>
        <p:spPr bwMode="auto">
          <a:xfrm>
            <a:off x="762000" y="4267200"/>
            <a:ext cx="609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spcBef>
                <a:spcPct val="50000"/>
              </a:spcBef>
            </a:pPr>
            <a:r>
              <a:rPr lang="ru-RU" altLang="ru-RU" b="1">
                <a:solidFill>
                  <a:srgbClr val="FFFF00"/>
                </a:solidFill>
              </a:rPr>
              <a:t>4</a:t>
            </a:r>
            <a:endParaRPr lang="ru-RU" altLang="ru-RU"/>
          </a:p>
        </p:txBody>
      </p:sp>
      <p:graphicFrame>
        <p:nvGraphicFramePr>
          <p:cNvPr id="30739" name="Object 18"/>
          <p:cNvGraphicFramePr>
            <a:graphicFrameLocks noChangeAspect="1"/>
          </p:cNvGraphicFramePr>
          <p:nvPr/>
        </p:nvGraphicFramePr>
        <p:xfrm>
          <a:off x="3276600" y="4572000"/>
          <a:ext cx="2590800" cy="1908175"/>
        </p:xfrm>
        <a:graphic>
          <a:graphicData uri="http://schemas.openxmlformats.org/presentationml/2006/ole">
            <mc:AlternateContent xmlns:mc="http://schemas.openxmlformats.org/markup-compatibility/2006">
              <mc:Choice xmlns:v="urn:schemas-microsoft-com:vml" Requires="v">
                <p:oleObj spid="_x0000_s30741" name="Точечный рисунок" r:id="rId3" imgW="4629262" imgH="3191351" progId="Paint.Picture">
                  <p:embed/>
                </p:oleObj>
              </mc:Choice>
              <mc:Fallback>
                <p:oleObj name="Точечный рисунок" r:id="rId3" imgW="4629262" imgH="3191351" progId="Paint.Picture">
                  <p:embed/>
                  <p:pic>
                    <p:nvPicPr>
                      <p:cNvPr id="0" name="Object 18"/>
                      <p:cNvPicPr>
                        <a:picLocks noChangeAspect="1" noChangeArrowheads="1"/>
                      </p:cNvPicPr>
                      <p:nvPr/>
                    </p:nvPicPr>
                    <p:blipFill>
                      <a:blip r:embed="rId4">
                        <a:extLst>
                          <a:ext uri="{28A0092B-C50C-407E-A947-70E740481C1C}">
                            <a14:useLocalDpi xmlns:a14="http://schemas.microsoft.com/office/drawing/2010/main" val="0"/>
                          </a:ext>
                        </a:extLst>
                      </a:blip>
                      <a:srcRect l="6410"/>
                      <a:stretch>
                        <a:fillRect/>
                      </a:stretch>
                    </p:blipFill>
                    <p:spPr bwMode="auto">
                      <a:xfrm>
                        <a:off x="3276600" y="4572000"/>
                        <a:ext cx="2590800" cy="1908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30740" name="Text Box 19"/>
          <p:cNvSpPr txBox="1">
            <a:spLocks noChangeArrowheads="1"/>
          </p:cNvSpPr>
          <p:nvPr/>
        </p:nvSpPr>
        <p:spPr bwMode="auto">
          <a:xfrm>
            <a:off x="6324600" y="260350"/>
            <a:ext cx="2514600" cy="1187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spcBef>
                <a:spcPct val="50000"/>
              </a:spcBef>
            </a:pPr>
            <a:r>
              <a:rPr lang="ru-RU" altLang="ru-RU">
                <a:solidFill>
                  <a:schemeClr val="bg1"/>
                </a:solidFill>
              </a:rPr>
              <a:t>Рис. 12. Условия прекращения декомпозиции</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Номер слайда 3"/>
          <p:cNvSpPr>
            <a:spLocks noGrp="1"/>
          </p:cNvSpPr>
          <p:nvPr>
            <p:ph type="sldNum" sz="quarter" idx="12"/>
          </p:nvPr>
        </p:nvSpPr>
        <p:spPr>
          <a:noFill/>
        </p:spPr>
        <p:txBody>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fld id="{4848BC8A-8FF1-441D-A4F1-2C002EF8329B}" type="slidenum">
              <a:rPr lang="ru-RU" altLang="ru-RU" sz="1400"/>
              <a:pPr/>
              <a:t>3</a:t>
            </a:fld>
            <a:endParaRPr lang="ru-RU" altLang="ru-RU" sz="1400"/>
          </a:p>
        </p:txBody>
      </p:sp>
      <p:sp>
        <p:nvSpPr>
          <p:cNvPr id="4099" name="Text Box 2"/>
          <p:cNvSpPr txBox="1">
            <a:spLocks noChangeArrowheads="1"/>
          </p:cNvSpPr>
          <p:nvPr/>
        </p:nvSpPr>
        <p:spPr bwMode="auto">
          <a:xfrm>
            <a:off x="381000" y="457200"/>
            <a:ext cx="8305800" cy="5789613"/>
          </a:xfrm>
          <a:prstGeom prst="rect">
            <a:avLst/>
          </a:prstGeom>
          <a:solidFill>
            <a:srgbClr val="CCECFF"/>
          </a:solidFill>
          <a:ln w="38100" cmpd="dbl">
            <a:solidFill>
              <a:srgbClr val="FF33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lgn="just">
              <a:spcBef>
                <a:spcPct val="50000"/>
              </a:spcBef>
            </a:pPr>
            <a:r>
              <a:rPr lang="ru-RU" altLang="ru-RU">
                <a:solidFill>
                  <a:srgbClr val="000099"/>
                </a:solidFill>
                <a:cs typeface="Times New Roman" pitchFamily="18" charset="0"/>
              </a:rPr>
              <a:t>В структуре взаимосвязи могут быть различные системы взаимодействий.   </a:t>
            </a:r>
            <a:endParaRPr lang="ru-RU" altLang="ru-RU">
              <a:solidFill>
                <a:srgbClr val="000099"/>
              </a:solidFill>
            </a:endParaRPr>
          </a:p>
          <a:p>
            <a:pPr algn="just">
              <a:spcBef>
                <a:spcPct val="50000"/>
              </a:spcBef>
            </a:pPr>
            <a:r>
              <a:rPr lang="ru-RU" altLang="ru-RU">
                <a:solidFill>
                  <a:srgbClr val="000099"/>
                </a:solidFill>
                <a:cs typeface="Times New Roman" pitchFamily="18" charset="0"/>
              </a:rPr>
              <a:t>Выделяют пять основных </a:t>
            </a:r>
            <a:r>
              <a:rPr lang="ru-RU" altLang="ru-RU" b="1">
                <a:solidFill>
                  <a:srgbClr val="000099"/>
                </a:solidFill>
                <a:cs typeface="Times New Roman" pitchFamily="18" charset="0"/>
              </a:rPr>
              <a:t>аспектов взаимодействий</a:t>
            </a:r>
            <a:r>
              <a:rPr lang="ru-RU" altLang="ru-RU">
                <a:solidFill>
                  <a:srgbClr val="000099"/>
                </a:solidFill>
                <a:cs typeface="Times New Roman" pitchFamily="18" charset="0"/>
              </a:rPr>
              <a:t>:</a:t>
            </a:r>
            <a:endParaRPr lang="ru-RU" altLang="ru-RU">
              <a:solidFill>
                <a:srgbClr val="000099"/>
              </a:solidFill>
            </a:endParaRPr>
          </a:p>
          <a:p>
            <a:pPr algn="just">
              <a:spcBef>
                <a:spcPct val="50000"/>
              </a:spcBef>
              <a:buFont typeface="Wingdings" pitchFamily="2" charset="2"/>
              <a:buChar char="q"/>
            </a:pPr>
            <a:r>
              <a:rPr lang="ru-RU" altLang="ru-RU" b="1">
                <a:solidFill>
                  <a:srgbClr val="000099"/>
                </a:solidFill>
              </a:rPr>
              <a:t>А</a:t>
            </a:r>
            <a:r>
              <a:rPr lang="ru-RU" altLang="ru-RU" b="1">
                <a:solidFill>
                  <a:srgbClr val="000099"/>
                </a:solidFill>
                <a:cs typeface="Times New Roman" pitchFamily="18" charset="0"/>
              </a:rPr>
              <a:t>дминистративный;</a:t>
            </a:r>
            <a:endParaRPr lang="ru-RU" altLang="ru-RU" b="1">
              <a:solidFill>
                <a:srgbClr val="000099"/>
              </a:solidFill>
            </a:endParaRPr>
          </a:p>
          <a:p>
            <a:pPr algn="just">
              <a:spcBef>
                <a:spcPct val="50000"/>
              </a:spcBef>
              <a:buFont typeface="Wingdings" pitchFamily="2" charset="2"/>
              <a:buChar char="q"/>
            </a:pPr>
            <a:r>
              <a:rPr lang="ru-RU" altLang="ru-RU" b="1">
                <a:solidFill>
                  <a:srgbClr val="000099"/>
                </a:solidFill>
              </a:rPr>
              <a:t>Ф</a:t>
            </a:r>
            <a:r>
              <a:rPr lang="ru-RU" altLang="ru-RU" b="1">
                <a:solidFill>
                  <a:srgbClr val="000099"/>
                </a:solidFill>
                <a:cs typeface="Times New Roman" pitchFamily="18" charset="0"/>
              </a:rPr>
              <a:t>инансовый</a:t>
            </a:r>
            <a:r>
              <a:rPr lang="ru-RU" altLang="ru-RU">
                <a:solidFill>
                  <a:srgbClr val="000099"/>
                </a:solidFill>
              </a:rPr>
              <a:t>:</a:t>
            </a:r>
          </a:p>
          <a:p>
            <a:pPr lvl="2">
              <a:spcBef>
                <a:spcPct val="50000"/>
              </a:spcBef>
              <a:buFont typeface="Wingdings" pitchFamily="2" charset="2"/>
              <a:buChar char="ü"/>
            </a:pPr>
            <a:r>
              <a:rPr lang="ru-RU" altLang="ru-RU">
                <a:solidFill>
                  <a:srgbClr val="000099"/>
                </a:solidFill>
              </a:rPr>
              <a:t>ф</a:t>
            </a:r>
            <a:r>
              <a:rPr lang="ru-RU" altLang="ru-RU">
                <a:solidFill>
                  <a:srgbClr val="000099"/>
                </a:solidFill>
                <a:cs typeface="Times New Roman" pitchFamily="18" charset="0"/>
              </a:rPr>
              <a:t>инансового планирования</a:t>
            </a:r>
            <a:r>
              <a:rPr lang="ru-RU" altLang="ru-RU">
                <a:solidFill>
                  <a:srgbClr val="000099"/>
                </a:solidFill>
              </a:rPr>
              <a:t> </a:t>
            </a:r>
            <a:r>
              <a:rPr lang="ru-RU" altLang="ru-RU">
                <a:solidFill>
                  <a:srgbClr val="000099"/>
                </a:solidFill>
                <a:cs typeface="Times New Roman" pitchFamily="18" charset="0"/>
              </a:rPr>
              <a:t>(бюджетирования)</a:t>
            </a:r>
            <a:r>
              <a:rPr lang="ru-RU" altLang="ru-RU">
                <a:solidFill>
                  <a:srgbClr val="000099"/>
                </a:solidFill>
              </a:rPr>
              <a:t>;</a:t>
            </a:r>
          </a:p>
          <a:p>
            <a:pPr lvl="2">
              <a:spcBef>
                <a:spcPct val="50000"/>
              </a:spcBef>
              <a:buFont typeface="Wingdings" pitchFamily="2" charset="2"/>
              <a:buChar char="ü"/>
            </a:pPr>
            <a:r>
              <a:rPr lang="ru-RU" altLang="ru-RU">
                <a:solidFill>
                  <a:srgbClr val="000099"/>
                </a:solidFill>
              </a:rPr>
              <a:t>ф</a:t>
            </a:r>
            <a:r>
              <a:rPr lang="ru-RU" altLang="ru-RU">
                <a:solidFill>
                  <a:srgbClr val="000099"/>
                </a:solidFill>
                <a:cs typeface="Times New Roman" pitchFamily="18" charset="0"/>
              </a:rPr>
              <a:t>инансирования (исполнения бюджетов</a:t>
            </a:r>
            <a:r>
              <a:rPr lang="ru-RU" altLang="ru-RU">
                <a:solidFill>
                  <a:srgbClr val="000099"/>
                </a:solidFill>
              </a:rPr>
              <a:t>); </a:t>
            </a:r>
          </a:p>
          <a:p>
            <a:pPr lvl="2">
              <a:spcBef>
                <a:spcPct val="50000"/>
              </a:spcBef>
              <a:buFont typeface="Wingdings" pitchFamily="2" charset="2"/>
              <a:buChar char="ü"/>
            </a:pPr>
            <a:r>
              <a:rPr lang="ru-RU" altLang="ru-RU">
                <a:solidFill>
                  <a:srgbClr val="000099"/>
                </a:solidFill>
                <a:cs typeface="Times New Roman" pitchFamily="18" charset="0"/>
              </a:rPr>
              <a:t>финансовой отчетности</a:t>
            </a:r>
            <a:r>
              <a:rPr lang="ru-RU" altLang="ru-RU">
                <a:solidFill>
                  <a:srgbClr val="000099"/>
                </a:solidFill>
              </a:rPr>
              <a:t>; </a:t>
            </a:r>
          </a:p>
          <a:p>
            <a:pPr algn="just">
              <a:spcBef>
                <a:spcPct val="50000"/>
              </a:spcBef>
              <a:buFont typeface="Wingdings" pitchFamily="2" charset="2"/>
              <a:buChar char="q"/>
            </a:pPr>
            <a:r>
              <a:rPr lang="ru-RU" altLang="ru-RU" b="1">
                <a:solidFill>
                  <a:srgbClr val="000099"/>
                </a:solidFill>
                <a:cs typeface="Times New Roman" pitchFamily="18" charset="0"/>
              </a:rPr>
              <a:t>Материальный</a:t>
            </a:r>
            <a:r>
              <a:rPr lang="ru-RU" altLang="ru-RU" b="1">
                <a:solidFill>
                  <a:srgbClr val="000099"/>
                </a:solidFill>
              </a:rPr>
              <a:t> </a:t>
            </a:r>
            <a:r>
              <a:rPr lang="ru-RU" altLang="ru-RU" b="1">
                <a:solidFill>
                  <a:srgbClr val="000099"/>
                </a:solidFill>
                <a:cs typeface="Times New Roman" pitchFamily="18" charset="0"/>
              </a:rPr>
              <a:t>(товарный</a:t>
            </a:r>
            <a:r>
              <a:rPr lang="ru-RU" altLang="ru-RU">
                <a:solidFill>
                  <a:srgbClr val="000099"/>
                </a:solidFill>
                <a:cs typeface="Times New Roman" pitchFamily="18" charset="0"/>
              </a:rPr>
              <a:t>)</a:t>
            </a:r>
            <a:r>
              <a:rPr lang="ru-RU" altLang="ru-RU">
                <a:solidFill>
                  <a:srgbClr val="000099"/>
                </a:solidFill>
              </a:rPr>
              <a:t>;</a:t>
            </a:r>
          </a:p>
          <a:p>
            <a:pPr algn="just">
              <a:spcBef>
                <a:spcPct val="50000"/>
              </a:spcBef>
              <a:buFont typeface="Wingdings" pitchFamily="2" charset="2"/>
              <a:buChar char="q"/>
            </a:pPr>
            <a:r>
              <a:rPr lang="ru-RU" altLang="ru-RU" b="1">
                <a:solidFill>
                  <a:srgbClr val="000099"/>
                </a:solidFill>
              </a:rPr>
              <a:t>И</a:t>
            </a:r>
            <a:r>
              <a:rPr lang="ru-RU" altLang="ru-RU" b="1">
                <a:solidFill>
                  <a:srgbClr val="000099"/>
                </a:solidFill>
                <a:cs typeface="Times New Roman" pitchFamily="18" charset="0"/>
              </a:rPr>
              <a:t>нформационный</a:t>
            </a:r>
            <a:r>
              <a:rPr lang="ru-RU" altLang="ru-RU">
                <a:solidFill>
                  <a:srgbClr val="000099"/>
                </a:solidFill>
                <a:cs typeface="Times New Roman" pitchFamily="18" charset="0"/>
              </a:rPr>
              <a:t>;</a:t>
            </a:r>
            <a:endParaRPr lang="ru-RU" altLang="ru-RU">
              <a:solidFill>
                <a:srgbClr val="000099"/>
              </a:solidFill>
            </a:endParaRPr>
          </a:p>
          <a:p>
            <a:pPr algn="just">
              <a:spcBef>
                <a:spcPct val="50000"/>
              </a:spcBef>
              <a:buFont typeface="Wingdings" pitchFamily="2" charset="2"/>
              <a:buChar char="q"/>
            </a:pPr>
            <a:r>
              <a:rPr lang="ru-RU" altLang="ru-RU" b="1">
                <a:solidFill>
                  <a:srgbClr val="000099"/>
                </a:solidFill>
              </a:rPr>
              <a:t>К</a:t>
            </a:r>
            <a:r>
              <a:rPr lang="ru-RU" altLang="ru-RU" b="1">
                <a:solidFill>
                  <a:srgbClr val="000099"/>
                </a:solidFill>
                <a:cs typeface="Times New Roman" pitchFamily="18" charset="0"/>
              </a:rPr>
              <a:t>оммуникационный</a:t>
            </a:r>
            <a:r>
              <a:rPr lang="ru-RU" altLang="ru-RU">
                <a:solidFill>
                  <a:srgbClr val="000099"/>
                </a:solidFill>
              </a:rPr>
              <a:t>;</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Номер слайда 3"/>
          <p:cNvSpPr>
            <a:spLocks noGrp="1"/>
          </p:cNvSpPr>
          <p:nvPr>
            <p:ph type="sldNum" sz="quarter" idx="12"/>
          </p:nvPr>
        </p:nvSpPr>
        <p:spPr>
          <a:noFill/>
        </p:spPr>
        <p:txBody>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fld id="{B1B3101D-EE1C-491A-BFB4-9133B1D71863}" type="slidenum">
              <a:rPr lang="ru-RU" altLang="ru-RU" sz="1400"/>
              <a:pPr/>
              <a:t>30</a:t>
            </a:fld>
            <a:endParaRPr lang="ru-RU" altLang="ru-RU" sz="1400"/>
          </a:p>
        </p:txBody>
      </p:sp>
      <p:sp>
        <p:nvSpPr>
          <p:cNvPr id="31747" name="Text Box 2"/>
          <p:cNvSpPr txBox="1">
            <a:spLocks noChangeArrowheads="1"/>
          </p:cNvSpPr>
          <p:nvPr/>
        </p:nvSpPr>
        <p:spPr bwMode="auto">
          <a:xfrm>
            <a:off x="304800" y="381000"/>
            <a:ext cx="8610600" cy="5789613"/>
          </a:xfrm>
          <a:prstGeom prst="rect">
            <a:avLst/>
          </a:prstGeom>
          <a:noFill/>
          <a:ln w="38100" cmpd="dbl">
            <a:solidFill>
              <a:schemeClr val="bg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lgn="ctr">
              <a:spcBef>
                <a:spcPct val="50000"/>
              </a:spcBef>
            </a:pPr>
            <a:r>
              <a:rPr lang="ru-RU" altLang="ru-RU" b="1">
                <a:solidFill>
                  <a:srgbClr val="FFFF00"/>
                </a:solidFill>
              </a:rPr>
              <a:t>В) Диаграмма потоков данных DFD (Data Flow Diagrams)</a:t>
            </a:r>
          </a:p>
          <a:p>
            <a:pPr algn="just">
              <a:spcBef>
                <a:spcPct val="50000"/>
              </a:spcBef>
            </a:pPr>
            <a:r>
              <a:rPr lang="ru-RU" altLang="ru-RU">
                <a:solidFill>
                  <a:schemeClr val="bg1"/>
                </a:solidFill>
              </a:rPr>
              <a:t> 	А</a:t>
            </a:r>
            <a:r>
              <a:rPr lang="ru-RU" altLang="ru-RU">
                <a:solidFill>
                  <a:schemeClr val="bg1"/>
                </a:solidFill>
                <a:cs typeface="Times New Roman" pitchFamily="18" charset="0"/>
              </a:rPr>
              <a:t>втором одной из первых графических нотаций DFD </a:t>
            </a:r>
            <a:r>
              <a:rPr lang="ru-RU" altLang="ru-RU">
                <a:solidFill>
                  <a:schemeClr val="bg1"/>
                </a:solidFill>
              </a:rPr>
              <a:t>является </a:t>
            </a:r>
            <a:r>
              <a:rPr lang="ru-RU" altLang="ru-RU">
                <a:solidFill>
                  <a:schemeClr val="bg1"/>
                </a:solidFill>
                <a:cs typeface="Times New Roman" pitchFamily="18" charset="0"/>
              </a:rPr>
              <a:t>Э. Йордон (Е. Yourdon). . В настоящее время наиболее распространенной является так называемая нотация Гейна-Сарсона (Gene-Sarson), основные элементы которой будут рассмотрены в это</a:t>
            </a:r>
            <a:r>
              <a:rPr lang="ru-RU" altLang="ru-RU">
                <a:solidFill>
                  <a:schemeClr val="bg1"/>
                </a:solidFill>
              </a:rPr>
              <a:t>й</a:t>
            </a:r>
            <a:r>
              <a:rPr lang="ru-RU" altLang="ru-RU">
                <a:solidFill>
                  <a:schemeClr val="bg1"/>
                </a:solidFill>
                <a:cs typeface="Times New Roman" pitchFamily="18" charset="0"/>
              </a:rPr>
              <a:t> </a:t>
            </a:r>
            <a:r>
              <a:rPr lang="ru-RU" altLang="ru-RU">
                <a:solidFill>
                  <a:schemeClr val="bg1"/>
                </a:solidFill>
              </a:rPr>
              <a:t>лекции</a:t>
            </a:r>
            <a:r>
              <a:rPr lang="ru-RU" altLang="ru-RU">
                <a:solidFill>
                  <a:schemeClr val="bg1"/>
                </a:solidFill>
                <a:cs typeface="Times New Roman" pitchFamily="18" charset="0"/>
              </a:rPr>
              <a:t>. </a:t>
            </a:r>
          </a:p>
          <a:p>
            <a:pPr algn="just">
              <a:spcBef>
                <a:spcPct val="50000"/>
              </a:spcBef>
            </a:pPr>
            <a:r>
              <a:rPr lang="ru-RU" altLang="ru-RU">
                <a:solidFill>
                  <a:schemeClr val="bg1"/>
                </a:solidFill>
              </a:rPr>
              <a:t>	</a:t>
            </a:r>
            <a:r>
              <a:rPr lang="ru-RU" altLang="ru-RU">
                <a:solidFill>
                  <a:srgbClr val="33CCFF"/>
                </a:solidFill>
                <a:cs typeface="Times New Roman" pitchFamily="18" charset="0"/>
              </a:rPr>
              <a:t>Модель системы в контексте DFD представляется в виде некоторой информационной модели, основными компонентами которой являются различные потоки данных, которые переносят информацию от одной подсистемы к другой. </a:t>
            </a:r>
            <a:endParaRPr lang="ru-RU" altLang="ru-RU">
              <a:solidFill>
                <a:srgbClr val="33CCFF"/>
              </a:solidFill>
            </a:endParaRPr>
          </a:p>
          <a:p>
            <a:pPr algn="just">
              <a:spcBef>
                <a:spcPct val="50000"/>
              </a:spcBef>
            </a:pPr>
            <a:r>
              <a:rPr lang="ru-RU" altLang="ru-RU">
                <a:solidFill>
                  <a:schemeClr val="bg1"/>
                </a:solidFill>
              </a:rPr>
              <a:t>	</a:t>
            </a:r>
            <a:r>
              <a:rPr lang="ru-RU" altLang="ru-RU">
                <a:solidFill>
                  <a:srgbClr val="00FF00"/>
                </a:solidFill>
                <a:cs typeface="Times New Roman" pitchFamily="18" charset="0"/>
              </a:rPr>
              <a:t>Каждая из подсистем выполняет определенные преобразования входного потока данных и передает результаты обработки информации в виде потоков данных для других подсистем. </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Номер слайда 3"/>
          <p:cNvSpPr>
            <a:spLocks noGrp="1"/>
          </p:cNvSpPr>
          <p:nvPr>
            <p:ph type="sldNum" sz="quarter" idx="12"/>
          </p:nvPr>
        </p:nvSpPr>
        <p:spPr>
          <a:noFill/>
        </p:spPr>
        <p:txBody>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fld id="{E7095E3F-5EF9-4D13-90EA-D3C192EB823C}" type="slidenum">
              <a:rPr lang="ru-RU" altLang="ru-RU" sz="1400"/>
              <a:pPr/>
              <a:t>31</a:t>
            </a:fld>
            <a:endParaRPr lang="ru-RU" altLang="ru-RU" sz="1400"/>
          </a:p>
        </p:txBody>
      </p:sp>
      <p:sp>
        <p:nvSpPr>
          <p:cNvPr id="32771" name="Text Box 2"/>
          <p:cNvSpPr txBox="1">
            <a:spLocks noChangeArrowheads="1"/>
          </p:cNvSpPr>
          <p:nvPr/>
        </p:nvSpPr>
        <p:spPr bwMode="auto">
          <a:xfrm>
            <a:off x="381000" y="381000"/>
            <a:ext cx="8153400" cy="3781425"/>
          </a:xfrm>
          <a:prstGeom prst="rect">
            <a:avLst/>
          </a:prstGeom>
          <a:noFill/>
          <a:ln w="38100" cmpd="dbl">
            <a:solidFill>
              <a:schemeClr val="bg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lgn="ctr">
              <a:spcBef>
                <a:spcPct val="50000"/>
              </a:spcBef>
            </a:pPr>
            <a:r>
              <a:rPr lang="ru-RU" altLang="ru-RU" b="1">
                <a:solidFill>
                  <a:schemeClr val="bg1"/>
                </a:solidFill>
                <a:cs typeface="Times New Roman" pitchFamily="18" charset="0"/>
              </a:rPr>
              <a:t>Основными компонентами диаграмм </a:t>
            </a:r>
            <a:endParaRPr lang="ru-RU" altLang="ru-RU" b="1">
              <a:solidFill>
                <a:schemeClr val="bg1"/>
              </a:solidFill>
            </a:endParaRPr>
          </a:p>
          <a:p>
            <a:pPr algn="ctr">
              <a:spcBef>
                <a:spcPct val="50000"/>
              </a:spcBef>
            </a:pPr>
            <a:r>
              <a:rPr lang="ru-RU" altLang="ru-RU" b="1">
                <a:solidFill>
                  <a:schemeClr val="bg1"/>
                </a:solidFill>
                <a:cs typeface="Times New Roman" pitchFamily="18" charset="0"/>
              </a:rPr>
              <a:t>потоков данных являются: </a:t>
            </a:r>
          </a:p>
          <a:p>
            <a:pPr>
              <a:spcBef>
                <a:spcPct val="50000"/>
              </a:spcBef>
            </a:pPr>
            <a:r>
              <a:rPr lang="ru-RU" altLang="ru-RU">
                <a:solidFill>
                  <a:schemeClr val="bg1"/>
                </a:solidFill>
                <a:latin typeface="Symbol" pitchFamily="18" charset="2"/>
                <a:cs typeface="Times New Roman" pitchFamily="18" charset="0"/>
              </a:rPr>
              <a:t>·</a:t>
            </a:r>
            <a:r>
              <a:rPr lang="ru-RU" altLang="ru-RU">
                <a:solidFill>
                  <a:schemeClr val="bg1"/>
                </a:solidFill>
                <a:cs typeface="Times New Roman" pitchFamily="18" charset="0"/>
              </a:rPr>
              <a:t>  внешние сущности  </a:t>
            </a:r>
          </a:p>
          <a:p>
            <a:pPr>
              <a:spcBef>
                <a:spcPct val="50000"/>
              </a:spcBef>
            </a:pPr>
            <a:r>
              <a:rPr lang="ru-RU" altLang="ru-RU">
                <a:solidFill>
                  <a:schemeClr val="bg1"/>
                </a:solidFill>
                <a:latin typeface="Symbol" pitchFamily="18" charset="2"/>
                <a:cs typeface="Times New Roman" pitchFamily="18" charset="0"/>
              </a:rPr>
              <a:t>·</a:t>
            </a:r>
            <a:r>
              <a:rPr lang="ru-RU" altLang="ru-RU">
                <a:solidFill>
                  <a:schemeClr val="bg1"/>
                </a:solidFill>
                <a:cs typeface="Times New Roman" pitchFamily="18" charset="0"/>
              </a:rPr>
              <a:t>  накопители данных или хранилища  </a:t>
            </a:r>
          </a:p>
          <a:p>
            <a:pPr>
              <a:spcBef>
                <a:spcPct val="50000"/>
              </a:spcBef>
            </a:pPr>
            <a:r>
              <a:rPr lang="ru-RU" altLang="ru-RU">
                <a:solidFill>
                  <a:schemeClr val="bg1"/>
                </a:solidFill>
                <a:latin typeface="Symbol" pitchFamily="18" charset="2"/>
                <a:cs typeface="Times New Roman" pitchFamily="18" charset="0"/>
              </a:rPr>
              <a:t>·</a:t>
            </a:r>
            <a:r>
              <a:rPr lang="ru-RU" altLang="ru-RU">
                <a:solidFill>
                  <a:schemeClr val="bg1"/>
                </a:solidFill>
                <a:cs typeface="Times New Roman" pitchFamily="18" charset="0"/>
              </a:rPr>
              <a:t>  процессы  </a:t>
            </a:r>
          </a:p>
          <a:p>
            <a:pPr>
              <a:spcBef>
                <a:spcPct val="50000"/>
              </a:spcBef>
            </a:pPr>
            <a:r>
              <a:rPr lang="ru-RU" altLang="ru-RU">
                <a:solidFill>
                  <a:schemeClr val="bg1"/>
                </a:solidFill>
                <a:latin typeface="Symbol" pitchFamily="18" charset="2"/>
                <a:cs typeface="Times New Roman" pitchFamily="18" charset="0"/>
              </a:rPr>
              <a:t>·</a:t>
            </a:r>
            <a:r>
              <a:rPr lang="ru-RU" altLang="ru-RU">
                <a:solidFill>
                  <a:schemeClr val="bg1"/>
                </a:solidFill>
                <a:cs typeface="Times New Roman" pitchFamily="18" charset="0"/>
              </a:rPr>
              <a:t>  потоки данных  </a:t>
            </a:r>
          </a:p>
          <a:p>
            <a:pPr>
              <a:spcBef>
                <a:spcPct val="50000"/>
              </a:spcBef>
            </a:pPr>
            <a:r>
              <a:rPr lang="ru-RU" altLang="ru-RU">
                <a:solidFill>
                  <a:schemeClr val="bg1"/>
                </a:solidFill>
                <a:latin typeface="Symbol" pitchFamily="18" charset="2"/>
                <a:cs typeface="Times New Roman" pitchFamily="18" charset="0"/>
              </a:rPr>
              <a:t>·</a:t>
            </a:r>
            <a:r>
              <a:rPr lang="ru-RU" altLang="ru-RU">
                <a:solidFill>
                  <a:schemeClr val="bg1"/>
                </a:solidFill>
                <a:cs typeface="Times New Roman" pitchFamily="18" charset="0"/>
              </a:rPr>
              <a:t>  системы/подсистемы </a:t>
            </a:r>
            <a:endParaRPr lang="ru-RU" altLang="ru-RU">
              <a:solidFill>
                <a:schemeClr val="bg1"/>
              </a:solidFill>
            </a:endParaRP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Номер слайда 3"/>
          <p:cNvSpPr>
            <a:spLocks noGrp="1"/>
          </p:cNvSpPr>
          <p:nvPr>
            <p:ph type="sldNum" sz="quarter" idx="12"/>
          </p:nvPr>
        </p:nvSpPr>
        <p:spPr>
          <a:noFill/>
        </p:spPr>
        <p:txBody>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fld id="{FC0F16C2-4D73-4C67-83B9-56354A16E8CC}" type="slidenum">
              <a:rPr lang="ru-RU" altLang="ru-RU" sz="1400"/>
              <a:pPr/>
              <a:t>32</a:t>
            </a:fld>
            <a:endParaRPr lang="ru-RU" altLang="ru-RU" sz="1400"/>
          </a:p>
        </p:txBody>
      </p:sp>
      <p:sp>
        <p:nvSpPr>
          <p:cNvPr id="33795" name="Rectangle 3"/>
          <p:cNvSpPr>
            <a:spLocks noChangeArrowheads="1"/>
          </p:cNvSpPr>
          <p:nvPr/>
        </p:nvSpPr>
        <p:spPr bwMode="auto">
          <a:xfrm>
            <a:off x="2190750" y="2233613"/>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endParaRPr lang="ru-RU" altLang="ru-RU"/>
          </a:p>
        </p:txBody>
      </p:sp>
      <p:pic>
        <p:nvPicPr>
          <p:cNvPr id="33796" name="Picture 2" descr="C:\Documents and Settings\User\Мои документы\Учебный процесс\Разработка и стандартизация ПС И ИТ\Проектирование АСОИУ\ТЕОРИЯ\2005\Учебники\Book\gl2\gl2-19.jpg"/>
          <p:cNvPicPr>
            <a:picLocks noChangeAspect="1" noChangeArrowheads="1"/>
          </p:cNvPicPr>
          <p:nvPr/>
        </p:nvPicPr>
        <p:blipFill>
          <a:blip r:embed="rId2" r:link="rId3">
            <a:extLst>
              <a:ext uri="{28A0092B-C50C-407E-A947-70E740481C1C}">
                <a14:useLocalDpi xmlns:a14="http://schemas.microsoft.com/office/drawing/2010/main" val="0"/>
              </a:ext>
            </a:extLst>
          </a:blip>
          <a:srcRect/>
          <a:stretch>
            <a:fillRect/>
          </a:stretch>
        </p:blipFill>
        <p:spPr bwMode="auto">
          <a:xfrm>
            <a:off x="533400" y="609600"/>
            <a:ext cx="8305800" cy="4168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3797" name="Rectangle 4"/>
          <p:cNvSpPr>
            <a:spLocks noChangeArrowheads="1"/>
          </p:cNvSpPr>
          <p:nvPr/>
        </p:nvSpPr>
        <p:spPr bwMode="auto">
          <a:xfrm>
            <a:off x="5715000" y="4343400"/>
            <a:ext cx="381000" cy="381000"/>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endParaRPr lang="ru-RU" altLang="ru-RU"/>
          </a:p>
        </p:txBody>
      </p:sp>
      <p:sp>
        <p:nvSpPr>
          <p:cNvPr id="33798" name="Text Box 5"/>
          <p:cNvSpPr txBox="1">
            <a:spLocks noChangeArrowheads="1"/>
          </p:cNvSpPr>
          <p:nvPr/>
        </p:nvSpPr>
        <p:spPr bwMode="auto">
          <a:xfrm>
            <a:off x="1295400" y="5029200"/>
            <a:ext cx="66294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spcBef>
                <a:spcPct val="50000"/>
              </a:spcBef>
            </a:pPr>
            <a:r>
              <a:rPr lang="ru-RU" altLang="ru-RU">
                <a:solidFill>
                  <a:schemeClr val="bg1"/>
                </a:solidFill>
              </a:rPr>
              <a:t>Рис. 13. Пример 8. Диаграмма потоков данных.</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bg>
      <p:bgPr>
        <a:solidFill>
          <a:srgbClr val="33CCFF"/>
        </a:solidFill>
        <a:effectLst/>
      </p:bgPr>
    </p:bg>
    <p:spTree>
      <p:nvGrpSpPr>
        <p:cNvPr id="1" name=""/>
        <p:cNvGrpSpPr/>
        <p:nvPr/>
      </p:nvGrpSpPr>
      <p:grpSpPr>
        <a:xfrm>
          <a:off x="0" y="0"/>
          <a:ext cx="0" cy="0"/>
          <a:chOff x="0" y="0"/>
          <a:chExt cx="0" cy="0"/>
        </a:xfrm>
      </p:grpSpPr>
      <p:sp>
        <p:nvSpPr>
          <p:cNvPr id="34818" name="Номер слайда 5"/>
          <p:cNvSpPr>
            <a:spLocks noGrp="1"/>
          </p:cNvSpPr>
          <p:nvPr>
            <p:ph type="sldNum" sz="quarter" idx="12"/>
          </p:nvPr>
        </p:nvSpPr>
        <p:spPr>
          <a:noFill/>
        </p:spPr>
        <p:txBody>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fld id="{94131B87-DCFA-49C4-A3BF-9347B818F233}" type="slidenum">
              <a:rPr lang="ru-RU" altLang="ru-RU" sz="1400"/>
              <a:pPr/>
              <a:t>33</a:t>
            </a:fld>
            <a:endParaRPr lang="ru-RU" altLang="ru-RU" sz="1400"/>
          </a:p>
        </p:txBody>
      </p:sp>
      <p:grpSp>
        <p:nvGrpSpPr>
          <p:cNvPr id="60419" name="Group 3"/>
          <p:cNvGrpSpPr>
            <a:grpSpLocks/>
          </p:cNvGrpSpPr>
          <p:nvPr/>
        </p:nvGrpSpPr>
        <p:grpSpPr bwMode="auto">
          <a:xfrm>
            <a:off x="1600200" y="1295400"/>
            <a:ext cx="5889625" cy="4725988"/>
            <a:chOff x="960" y="1008"/>
            <a:chExt cx="3710" cy="2977"/>
          </a:xfrm>
        </p:grpSpPr>
        <p:grpSp>
          <p:nvGrpSpPr>
            <p:cNvPr id="34823" name="Group 4"/>
            <p:cNvGrpSpPr>
              <a:grpSpLocks/>
            </p:cNvGrpSpPr>
            <p:nvPr/>
          </p:nvGrpSpPr>
          <p:grpSpPr bwMode="auto">
            <a:xfrm>
              <a:off x="960" y="1008"/>
              <a:ext cx="3710" cy="2977"/>
              <a:chOff x="960" y="1008"/>
              <a:chExt cx="3710" cy="2977"/>
            </a:xfrm>
          </p:grpSpPr>
          <p:sp>
            <p:nvSpPr>
              <p:cNvPr id="34827" name="Text Box 5"/>
              <p:cNvSpPr txBox="1">
                <a:spLocks noChangeArrowheads="1"/>
              </p:cNvSpPr>
              <p:nvPr/>
            </p:nvSpPr>
            <p:spPr bwMode="auto">
              <a:xfrm>
                <a:off x="2065" y="2336"/>
                <a:ext cx="653" cy="27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lgn="ctr" eaLnBrk="1" hangingPunct="1"/>
                <a:r>
                  <a:rPr lang="ru-RU" altLang="ru-RU" sz="1200">
                    <a:solidFill>
                      <a:srgbClr val="193861"/>
                    </a:solidFill>
                  </a:rPr>
                  <a:t>Справочная информация</a:t>
                </a:r>
                <a:endParaRPr lang="ru-RU" altLang="ru-RU">
                  <a:solidFill>
                    <a:srgbClr val="193861"/>
                  </a:solidFill>
                </a:endParaRPr>
              </a:p>
            </p:txBody>
          </p:sp>
          <p:sp>
            <p:nvSpPr>
              <p:cNvPr id="34828" name="AutoShape 6"/>
              <p:cNvSpPr>
                <a:spLocks noChangeArrowheads="1"/>
              </p:cNvSpPr>
              <p:nvPr/>
            </p:nvSpPr>
            <p:spPr bwMode="auto">
              <a:xfrm>
                <a:off x="2279" y="3367"/>
                <a:ext cx="1152" cy="618"/>
              </a:xfrm>
              <a:prstGeom prst="roundRect">
                <a:avLst>
                  <a:gd name="adj" fmla="val 16667"/>
                </a:avLst>
              </a:prstGeom>
              <a:solidFill>
                <a:srgbClr val="339966">
                  <a:alpha val="59999"/>
                </a:srgbClr>
              </a:solidFill>
              <a:ln w="9525">
                <a:solidFill>
                  <a:srgbClr val="000000"/>
                </a:solidFill>
                <a:round/>
                <a:headEnd/>
                <a:tailEnd/>
              </a:ln>
            </p:spPr>
            <p:txBody>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endParaRPr lang="ru-RU" altLang="ru-RU"/>
              </a:p>
            </p:txBody>
          </p:sp>
          <p:sp>
            <p:nvSpPr>
              <p:cNvPr id="34829" name="AutoShape 7"/>
              <p:cNvSpPr>
                <a:spLocks noChangeArrowheads="1"/>
              </p:cNvSpPr>
              <p:nvPr/>
            </p:nvSpPr>
            <p:spPr bwMode="auto">
              <a:xfrm>
                <a:off x="1266" y="1483"/>
                <a:ext cx="1152" cy="618"/>
              </a:xfrm>
              <a:prstGeom prst="roundRect">
                <a:avLst>
                  <a:gd name="adj" fmla="val 16667"/>
                </a:avLst>
              </a:prstGeom>
              <a:solidFill>
                <a:srgbClr val="339966">
                  <a:alpha val="59999"/>
                </a:srgbClr>
              </a:solidFill>
              <a:ln w="9525">
                <a:solidFill>
                  <a:srgbClr val="000000"/>
                </a:solidFill>
                <a:round/>
                <a:headEnd/>
                <a:tailEnd/>
              </a:ln>
            </p:spPr>
            <p:txBody>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endParaRPr lang="ru-RU" altLang="ru-RU"/>
              </a:p>
            </p:txBody>
          </p:sp>
          <p:sp>
            <p:nvSpPr>
              <p:cNvPr id="34830" name="AutoShape 8"/>
              <p:cNvSpPr>
                <a:spLocks noChangeArrowheads="1"/>
              </p:cNvSpPr>
              <p:nvPr/>
            </p:nvSpPr>
            <p:spPr bwMode="auto">
              <a:xfrm>
                <a:off x="3220" y="1489"/>
                <a:ext cx="1152" cy="618"/>
              </a:xfrm>
              <a:prstGeom prst="roundRect">
                <a:avLst>
                  <a:gd name="adj" fmla="val 16667"/>
                </a:avLst>
              </a:prstGeom>
              <a:solidFill>
                <a:srgbClr val="339966">
                  <a:alpha val="59999"/>
                </a:srgbClr>
              </a:solidFill>
              <a:ln w="9525">
                <a:solidFill>
                  <a:srgbClr val="000000"/>
                </a:solidFill>
                <a:round/>
                <a:headEnd/>
                <a:tailEnd/>
              </a:ln>
            </p:spPr>
            <p:txBody>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endParaRPr lang="ru-RU" altLang="ru-RU"/>
              </a:p>
            </p:txBody>
          </p:sp>
          <p:sp>
            <p:nvSpPr>
              <p:cNvPr id="34831" name="Text Box 9"/>
              <p:cNvSpPr txBox="1">
                <a:spLocks noChangeArrowheads="1"/>
              </p:cNvSpPr>
              <p:nvPr/>
            </p:nvSpPr>
            <p:spPr bwMode="auto">
              <a:xfrm>
                <a:off x="2276" y="3501"/>
                <a:ext cx="1158" cy="339"/>
              </a:xfrm>
              <a:prstGeom prst="rect">
                <a:avLst/>
              </a:prstGeom>
              <a:solidFill>
                <a:srgbClr val="339966">
                  <a:alpha val="20000"/>
                </a:srgbClr>
              </a:solidFill>
              <a:ln w="9525">
                <a:solidFill>
                  <a:srgbClr val="000000"/>
                </a:solidFill>
                <a:miter lim="800000"/>
                <a:headEnd/>
                <a:tailEnd/>
              </a:ln>
            </p:spPr>
            <p:txBody>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lgn="ctr" eaLnBrk="1" hangingPunct="1"/>
                <a:r>
                  <a:rPr lang="ru-RU" altLang="ru-RU" sz="1200"/>
                  <a:t>Сформировать выходные документы</a:t>
                </a:r>
                <a:endParaRPr lang="ru-RU" altLang="ru-RU"/>
              </a:p>
            </p:txBody>
          </p:sp>
          <p:sp>
            <p:nvSpPr>
              <p:cNvPr id="34832" name="Text Box 10"/>
              <p:cNvSpPr txBox="1">
                <a:spLocks noChangeArrowheads="1"/>
              </p:cNvSpPr>
              <p:nvPr/>
            </p:nvSpPr>
            <p:spPr bwMode="auto">
              <a:xfrm>
                <a:off x="1263" y="1617"/>
                <a:ext cx="1158" cy="339"/>
              </a:xfrm>
              <a:prstGeom prst="rect">
                <a:avLst/>
              </a:prstGeom>
              <a:solidFill>
                <a:srgbClr val="339966">
                  <a:alpha val="20000"/>
                </a:srgbClr>
              </a:solidFill>
              <a:ln w="9525">
                <a:solidFill>
                  <a:srgbClr val="000000"/>
                </a:solidFill>
                <a:miter lim="800000"/>
                <a:headEnd/>
                <a:tailEnd/>
              </a:ln>
            </p:spPr>
            <p:txBody>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lgn="ctr" eaLnBrk="1" hangingPunct="1"/>
                <a:r>
                  <a:rPr lang="ru-RU" altLang="ru-RU" sz="1200"/>
                  <a:t>Сформировать базу данных справочников</a:t>
                </a:r>
                <a:endParaRPr lang="ru-RU" altLang="ru-RU"/>
              </a:p>
            </p:txBody>
          </p:sp>
          <p:sp>
            <p:nvSpPr>
              <p:cNvPr id="34833" name="Text Box 11"/>
              <p:cNvSpPr txBox="1">
                <a:spLocks noChangeArrowheads="1"/>
              </p:cNvSpPr>
              <p:nvPr/>
            </p:nvSpPr>
            <p:spPr bwMode="auto">
              <a:xfrm>
                <a:off x="3217" y="1623"/>
                <a:ext cx="1158" cy="339"/>
              </a:xfrm>
              <a:prstGeom prst="rect">
                <a:avLst/>
              </a:prstGeom>
              <a:solidFill>
                <a:srgbClr val="339966">
                  <a:alpha val="20000"/>
                </a:srgbClr>
              </a:solidFill>
              <a:ln w="9525">
                <a:solidFill>
                  <a:srgbClr val="000000"/>
                </a:solidFill>
                <a:miter lim="800000"/>
                <a:headEnd/>
                <a:tailEnd/>
              </a:ln>
            </p:spPr>
            <p:txBody>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lgn="ctr" eaLnBrk="1" hangingPunct="1"/>
                <a:r>
                  <a:rPr lang="ru-RU" altLang="ru-RU" sz="1200"/>
                  <a:t>Сформировать базу данных коэффициентов</a:t>
                </a:r>
                <a:endParaRPr lang="ru-RU" altLang="ru-RU"/>
              </a:p>
            </p:txBody>
          </p:sp>
          <p:sp>
            <p:nvSpPr>
              <p:cNvPr id="34834" name="Line 12"/>
              <p:cNvSpPr>
                <a:spLocks noChangeShapeType="1"/>
              </p:cNvSpPr>
              <p:nvPr/>
            </p:nvSpPr>
            <p:spPr bwMode="auto">
              <a:xfrm>
                <a:off x="3723" y="2107"/>
                <a:ext cx="0" cy="618"/>
              </a:xfrm>
              <a:prstGeom prst="line">
                <a:avLst/>
              </a:prstGeom>
              <a:noFill/>
              <a:ln w="15875">
                <a:solidFill>
                  <a:srgbClr val="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ru-RU"/>
              </a:p>
            </p:txBody>
          </p:sp>
          <p:sp>
            <p:nvSpPr>
              <p:cNvPr id="34835" name="Line 13"/>
              <p:cNvSpPr>
                <a:spLocks noChangeShapeType="1"/>
              </p:cNvSpPr>
              <p:nvPr/>
            </p:nvSpPr>
            <p:spPr bwMode="auto">
              <a:xfrm rot="10800000">
                <a:off x="3868" y="2107"/>
                <a:ext cx="0" cy="618"/>
              </a:xfrm>
              <a:prstGeom prst="line">
                <a:avLst/>
              </a:prstGeom>
              <a:noFill/>
              <a:ln w="15875">
                <a:solidFill>
                  <a:srgbClr val="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ru-RU"/>
              </a:p>
            </p:txBody>
          </p:sp>
          <p:sp>
            <p:nvSpPr>
              <p:cNvPr id="34836" name="Line 14"/>
              <p:cNvSpPr>
                <a:spLocks noChangeShapeType="1"/>
              </p:cNvSpPr>
              <p:nvPr/>
            </p:nvSpPr>
            <p:spPr bwMode="auto">
              <a:xfrm>
                <a:off x="2276" y="2867"/>
                <a:ext cx="507" cy="500"/>
              </a:xfrm>
              <a:prstGeom prst="line">
                <a:avLst/>
              </a:prstGeom>
              <a:noFill/>
              <a:ln w="15875">
                <a:solidFill>
                  <a:srgbClr val="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ru-RU"/>
              </a:p>
            </p:txBody>
          </p:sp>
          <p:sp>
            <p:nvSpPr>
              <p:cNvPr id="34837" name="Line 15"/>
              <p:cNvSpPr>
                <a:spLocks noChangeShapeType="1"/>
              </p:cNvSpPr>
              <p:nvPr/>
            </p:nvSpPr>
            <p:spPr bwMode="auto">
              <a:xfrm flipH="1">
                <a:off x="3072" y="2876"/>
                <a:ext cx="507" cy="491"/>
              </a:xfrm>
              <a:prstGeom prst="line">
                <a:avLst/>
              </a:prstGeom>
              <a:noFill/>
              <a:ln w="15875">
                <a:solidFill>
                  <a:srgbClr val="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ru-RU"/>
              </a:p>
            </p:txBody>
          </p:sp>
          <p:sp>
            <p:nvSpPr>
              <p:cNvPr id="34838" name="Text Box 16"/>
              <p:cNvSpPr txBox="1">
                <a:spLocks noChangeArrowheads="1"/>
              </p:cNvSpPr>
              <p:nvPr/>
            </p:nvSpPr>
            <p:spPr bwMode="auto">
              <a:xfrm>
                <a:off x="1191" y="2336"/>
                <a:ext cx="652" cy="27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lgn="ctr" eaLnBrk="1" hangingPunct="1"/>
                <a:r>
                  <a:rPr lang="ru-RU" altLang="ru-RU" sz="1200">
                    <a:solidFill>
                      <a:srgbClr val="193861"/>
                    </a:solidFill>
                  </a:rPr>
                  <a:t>Справочная информация</a:t>
                </a:r>
                <a:endParaRPr lang="ru-RU" altLang="ru-RU">
                  <a:solidFill>
                    <a:srgbClr val="193861"/>
                  </a:solidFill>
                </a:endParaRPr>
              </a:p>
            </p:txBody>
          </p:sp>
          <p:sp>
            <p:nvSpPr>
              <p:cNvPr id="34839" name="Line 17"/>
              <p:cNvSpPr>
                <a:spLocks noChangeShapeType="1"/>
              </p:cNvSpPr>
              <p:nvPr/>
            </p:nvSpPr>
            <p:spPr bwMode="auto">
              <a:xfrm>
                <a:off x="1842" y="2101"/>
                <a:ext cx="0" cy="618"/>
              </a:xfrm>
              <a:prstGeom prst="line">
                <a:avLst/>
              </a:prstGeom>
              <a:noFill/>
              <a:ln w="15875">
                <a:solidFill>
                  <a:srgbClr val="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ru-RU"/>
              </a:p>
            </p:txBody>
          </p:sp>
          <p:sp>
            <p:nvSpPr>
              <p:cNvPr id="34840" name="Text Box 18"/>
              <p:cNvSpPr txBox="1">
                <a:spLocks noChangeArrowheads="1"/>
              </p:cNvSpPr>
              <p:nvPr/>
            </p:nvSpPr>
            <p:spPr bwMode="auto">
              <a:xfrm>
                <a:off x="2928" y="2377"/>
                <a:ext cx="868" cy="20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lgn="ctr" eaLnBrk="1" hangingPunct="1"/>
                <a:r>
                  <a:rPr lang="ru-RU" altLang="ru-RU" sz="1200">
                    <a:solidFill>
                      <a:srgbClr val="193861"/>
                    </a:solidFill>
                  </a:rPr>
                  <a:t>Коэффициенты</a:t>
                </a:r>
                <a:endParaRPr lang="ru-RU" altLang="ru-RU">
                  <a:solidFill>
                    <a:srgbClr val="193861"/>
                  </a:solidFill>
                </a:endParaRPr>
              </a:p>
            </p:txBody>
          </p:sp>
          <p:sp>
            <p:nvSpPr>
              <p:cNvPr id="34841" name="Freeform 19"/>
              <p:cNvSpPr>
                <a:spLocks/>
              </p:cNvSpPr>
              <p:nvPr/>
            </p:nvSpPr>
            <p:spPr bwMode="auto">
              <a:xfrm>
                <a:off x="960" y="3710"/>
                <a:ext cx="1316" cy="4"/>
              </a:xfrm>
              <a:custGeom>
                <a:avLst/>
                <a:gdLst>
                  <a:gd name="T0" fmla="*/ 0 w 1316"/>
                  <a:gd name="T1" fmla="*/ 4 h 4"/>
                  <a:gd name="T2" fmla="*/ 1316 w 1316"/>
                  <a:gd name="T3" fmla="*/ 0 h 4"/>
                  <a:gd name="T4" fmla="*/ 0 60000 65536"/>
                  <a:gd name="T5" fmla="*/ 0 60000 65536"/>
                </a:gdLst>
                <a:ahLst/>
                <a:cxnLst>
                  <a:cxn ang="T4">
                    <a:pos x="T0" y="T1"/>
                  </a:cxn>
                  <a:cxn ang="T5">
                    <a:pos x="T2" y="T3"/>
                  </a:cxn>
                </a:cxnLst>
                <a:rect l="0" t="0" r="r" b="b"/>
                <a:pathLst>
                  <a:path w="1316" h="4">
                    <a:moveTo>
                      <a:pt x="0" y="4"/>
                    </a:moveTo>
                    <a:lnTo>
                      <a:pt x="1316" y="0"/>
                    </a:lnTo>
                  </a:path>
                </a:pathLst>
              </a:custGeom>
              <a:noFill/>
              <a:ln w="15875">
                <a:solidFill>
                  <a:srgbClr val="000000"/>
                </a:solidFill>
                <a:round/>
                <a:headEnd/>
                <a:tailEnd type="triangl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ru-RU"/>
              </a:p>
            </p:txBody>
          </p:sp>
          <p:sp>
            <p:nvSpPr>
              <p:cNvPr id="34842" name="Freeform 20"/>
              <p:cNvSpPr>
                <a:spLocks/>
              </p:cNvSpPr>
              <p:nvPr/>
            </p:nvSpPr>
            <p:spPr bwMode="auto">
              <a:xfrm>
                <a:off x="3434" y="3705"/>
                <a:ext cx="1137" cy="4"/>
              </a:xfrm>
              <a:custGeom>
                <a:avLst/>
                <a:gdLst>
                  <a:gd name="T0" fmla="*/ 0 w 1137"/>
                  <a:gd name="T1" fmla="*/ 4 h 4"/>
                  <a:gd name="T2" fmla="*/ 1137 w 1137"/>
                  <a:gd name="T3" fmla="*/ 0 h 4"/>
                  <a:gd name="T4" fmla="*/ 0 60000 65536"/>
                  <a:gd name="T5" fmla="*/ 0 60000 65536"/>
                </a:gdLst>
                <a:ahLst/>
                <a:cxnLst>
                  <a:cxn ang="T4">
                    <a:pos x="T0" y="T1"/>
                  </a:cxn>
                  <a:cxn ang="T5">
                    <a:pos x="T2" y="T3"/>
                  </a:cxn>
                </a:cxnLst>
                <a:rect l="0" t="0" r="r" b="b"/>
                <a:pathLst>
                  <a:path w="1137" h="4">
                    <a:moveTo>
                      <a:pt x="0" y="4"/>
                    </a:moveTo>
                    <a:lnTo>
                      <a:pt x="1137" y="0"/>
                    </a:lnTo>
                  </a:path>
                </a:pathLst>
              </a:custGeom>
              <a:noFill/>
              <a:ln w="15875">
                <a:solidFill>
                  <a:srgbClr val="000000"/>
                </a:solidFill>
                <a:round/>
                <a:headEnd/>
                <a:tailEnd type="triangl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ru-RU"/>
              </a:p>
            </p:txBody>
          </p:sp>
          <p:sp>
            <p:nvSpPr>
              <p:cNvPr id="34843" name="Text Box 21"/>
              <p:cNvSpPr txBox="1">
                <a:spLocks noChangeArrowheads="1"/>
              </p:cNvSpPr>
              <p:nvPr/>
            </p:nvSpPr>
            <p:spPr bwMode="auto">
              <a:xfrm>
                <a:off x="1595" y="1037"/>
                <a:ext cx="796" cy="4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lgn="ctr" eaLnBrk="1" hangingPunct="1"/>
                <a:r>
                  <a:rPr lang="ru-RU" altLang="ru-RU" sz="1200">
                    <a:solidFill>
                      <a:srgbClr val="193861"/>
                    </a:solidFill>
                  </a:rPr>
                  <a:t>Запрос на формирование справочников</a:t>
                </a:r>
                <a:endParaRPr lang="ru-RU" altLang="ru-RU">
                  <a:solidFill>
                    <a:srgbClr val="193861"/>
                  </a:solidFill>
                </a:endParaRPr>
              </a:p>
            </p:txBody>
          </p:sp>
          <p:sp>
            <p:nvSpPr>
              <p:cNvPr id="34844" name="Text Box 22"/>
              <p:cNvSpPr txBox="1">
                <a:spLocks noChangeArrowheads="1"/>
              </p:cNvSpPr>
              <p:nvPr/>
            </p:nvSpPr>
            <p:spPr bwMode="auto">
              <a:xfrm>
                <a:off x="3506" y="1077"/>
                <a:ext cx="796" cy="4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lgn="ctr" eaLnBrk="1" hangingPunct="1"/>
                <a:r>
                  <a:rPr lang="ru-RU" altLang="ru-RU" sz="1200">
                    <a:solidFill>
                      <a:srgbClr val="193861"/>
                    </a:solidFill>
                  </a:rPr>
                  <a:t>Запрос на формирование коэффициентов</a:t>
                </a:r>
                <a:endParaRPr lang="ru-RU" altLang="ru-RU">
                  <a:solidFill>
                    <a:srgbClr val="193861"/>
                  </a:solidFill>
                </a:endParaRPr>
              </a:p>
            </p:txBody>
          </p:sp>
          <p:sp>
            <p:nvSpPr>
              <p:cNvPr id="34845" name="Text Box 23"/>
              <p:cNvSpPr txBox="1">
                <a:spLocks noChangeArrowheads="1"/>
              </p:cNvSpPr>
              <p:nvPr/>
            </p:nvSpPr>
            <p:spPr bwMode="auto">
              <a:xfrm>
                <a:off x="1625" y="2945"/>
                <a:ext cx="868" cy="2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lgn="ctr" eaLnBrk="1" hangingPunct="1"/>
                <a:r>
                  <a:rPr lang="ru-RU" altLang="ru-RU" sz="1200">
                    <a:solidFill>
                      <a:srgbClr val="193861"/>
                    </a:solidFill>
                  </a:rPr>
                  <a:t>Данные из справочников</a:t>
                </a:r>
                <a:endParaRPr lang="ru-RU" altLang="ru-RU">
                  <a:solidFill>
                    <a:srgbClr val="193861"/>
                  </a:solidFill>
                </a:endParaRPr>
              </a:p>
            </p:txBody>
          </p:sp>
          <p:sp>
            <p:nvSpPr>
              <p:cNvPr id="34846" name="Text Box 24"/>
              <p:cNvSpPr txBox="1">
                <a:spLocks noChangeArrowheads="1"/>
              </p:cNvSpPr>
              <p:nvPr/>
            </p:nvSpPr>
            <p:spPr bwMode="auto">
              <a:xfrm>
                <a:off x="3289" y="3014"/>
                <a:ext cx="796" cy="20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lgn="ctr" eaLnBrk="1" hangingPunct="1"/>
                <a:r>
                  <a:rPr lang="ru-RU" altLang="ru-RU" sz="1200">
                    <a:solidFill>
                      <a:srgbClr val="193861"/>
                    </a:solidFill>
                  </a:rPr>
                  <a:t>коэффициенты</a:t>
                </a:r>
                <a:endParaRPr lang="ru-RU" altLang="ru-RU">
                  <a:solidFill>
                    <a:srgbClr val="193861"/>
                  </a:solidFill>
                </a:endParaRPr>
              </a:p>
            </p:txBody>
          </p:sp>
          <p:sp>
            <p:nvSpPr>
              <p:cNvPr id="34847" name="Text Box 25"/>
              <p:cNvSpPr txBox="1">
                <a:spLocks noChangeArrowheads="1"/>
              </p:cNvSpPr>
              <p:nvPr/>
            </p:nvSpPr>
            <p:spPr bwMode="auto">
              <a:xfrm>
                <a:off x="1022" y="3408"/>
                <a:ext cx="1182" cy="30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lgn="ctr" eaLnBrk="1" hangingPunct="1"/>
                <a:r>
                  <a:rPr lang="ru-RU" altLang="ru-RU" sz="1200">
                    <a:solidFill>
                      <a:srgbClr val="193861"/>
                    </a:solidFill>
                  </a:rPr>
                  <a:t>Запрос на формирование выходных документов</a:t>
                </a:r>
                <a:endParaRPr lang="ru-RU" altLang="ru-RU">
                  <a:solidFill>
                    <a:srgbClr val="193861"/>
                  </a:solidFill>
                </a:endParaRPr>
              </a:p>
            </p:txBody>
          </p:sp>
          <p:sp>
            <p:nvSpPr>
              <p:cNvPr id="34848" name="Text Box 26"/>
              <p:cNvSpPr txBox="1">
                <a:spLocks noChangeArrowheads="1"/>
              </p:cNvSpPr>
              <p:nvPr/>
            </p:nvSpPr>
            <p:spPr bwMode="auto">
              <a:xfrm>
                <a:off x="3362" y="3504"/>
                <a:ext cx="1157" cy="14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lgn="ctr" eaLnBrk="1" hangingPunct="1"/>
                <a:r>
                  <a:rPr lang="ru-RU" altLang="ru-RU" sz="1200">
                    <a:solidFill>
                      <a:srgbClr val="193861"/>
                    </a:solidFill>
                  </a:rPr>
                  <a:t>Выходные документы</a:t>
                </a:r>
                <a:endParaRPr lang="ru-RU" altLang="ru-RU">
                  <a:solidFill>
                    <a:srgbClr val="193861"/>
                  </a:solidFill>
                </a:endParaRPr>
              </a:p>
            </p:txBody>
          </p:sp>
          <p:sp>
            <p:nvSpPr>
              <p:cNvPr id="34849" name="Line 27"/>
              <p:cNvSpPr>
                <a:spLocks noChangeShapeType="1"/>
              </p:cNvSpPr>
              <p:nvPr/>
            </p:nvSpPr>
            <p:spPr bwMode="auto">
              <a:xfrm>
                <a:off x="1625" y="1008"/>
                <a:ext cx="0" cy="481"/>
              </a:xfrm>
              <a:prstGeom prst="line">
                <a:avLst/>
              </a:prstGeom>
              <a:noFill/>
              <a:ln w="15875">
                <a:solidFill>
                  <a:srgbClr val="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ru-RU"/>
              </a:p>
            </p:txBody>
          </p:sp>
          <p:sp>
            <p:nvSpPr>
              <p:cNvPr id="34850" name="Line 28"/>
              <p:cNvSpPr>
                <a:spLocks noChangeShapeType="1"/>
              </p:cNvSpPr>
              <p:nvPr/>
            </p:nvSpPr>
            <p:spPr bwMode="auto">
              <a:xfrm>
                <a:off x="3506" y="1077"/>
                <a:ext cx="0" cy="412"/>
              </a:xfrm>
              <a:prstGeom prst="line">
                <a:avLst/>
              </a:prstGeom>
              <a:noFill/>
              <a:ln w="15875">
                <a:solidFill>
                  <a:srgbClr val="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ru-RU"/>
              </a:p>
            </p:txBody>
          </p:sp>
          <p:sp>
            <p:nvSpPr>
              <p:cNvPr id="34851" name="Line 29"/>
              <p:cNvSpPr>
                <a:spLocks noChangeShapeType="1"/>
              </p:cNvSpPr>
              <p:nvPr/>
            </p:nvSpPr>
            <p:spPr bwMode="auto">
              <a:xfrm rot="10800000">
                <a:off x="2058" y="2101"/>
                <a:ext cx="0" cy="618"/>
              </a:xfrm>
              <a:prstGeom prst="line">
                <a:avLst/>
              </a:prstGeom>
              <a:noFill/>
              <a:ln w="15875">
                <a:solidFill>
                  <a:srgbClr val="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ru-RU"/>
              </a:p>
            </p:txBody>
          </p:sp>
          <p:sp>
            <p:nvSpPr>
              <p:cNvPr id="34852" name="Text Box 30"/>
              <p:cNvSpPr txBox="1">
                <a:spLocks noChangeArrowheads="1"/>
              </p:cNvSpPr>
              <p:nvPr/>
            </p:nvSpPr>
            <p:spPr bwMode="auto">
              <a:xfrm>
                <a:off x="3802" y="2369"/>
                <a:ext cx="868" cy="20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lgn="ctr" eaLnBrk="1" hangingPunct="1"/>
                <a:r>
                  <a:rPr lang="ru-RU" altLang="ru-RU" sz="1200">
                    <a:solidFill>
                      <a:srgbClr val="193861"/>
                    </a:solidFill>
                  </a:rPr>
                  <a:t>Коэффициенты</a:t>
                </a:r>
                <a:endParaRPr lang="ru-RU" altLang="ru-RU">
                  <a:solidFill>
                    <a:srgbClr val="193861"/>
                  </a:solidFill>
                </a:endParaRPr>
              </a:p>
            </p:txBody>
          </p:sp>
          <p:grpSp>
            <p:nvGrpSpPr>
              <p:cNvPr id="34853" name="Group 31"/>
              <p:cNvGrpSpPr>
                <a:grpSpLocks/>
              </p:cNvGrpSpPr>
              <p:nvPr/>
            </p:nvGrpSpPr>
            <p:grpSpPr bwMode="auto">
              <a:xfrm>
                <a:off x="1119" y="2709"/>
                <a:ext cx="3402" cy="180"/>
                <a:chOff x="1119" y="2709"/>
                <a:chExt cx="3402" cy="180"/>
              </a:xfrm>
            </p:grpSpPr>
            <p:sp>
              <p:nvSpPr>
                <p:cNvPr id="34854" name="Line 32"/>
                <p:cNvSpPr>
                  <a:spLocks noChangeShapeType="1"/>
                </p:cNvSpPr>
                <p:nvPr/>
              </p:nvSpPr>
              <p:spPr bwMode="auto">
                <a:xfrm>
                  <a:off x="1119" y="2712"/>
                  <a:ext cx="1488"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ru-RU"/>
                </a:p>
              </p:txBody>
            </p:sp>
            <p:sp>
              <p:nvSpPr>
                <p:cNvPr id="34855" name="Line 33"/>
                <p:cNvSpPr>
                  <a:spLocks noChangeShapeType="1"/>
                </p:cNvSpPr>
                <p:nvPr/>
              </p:nvSpPr>
              <p:spPr bwMode="auto">
                <a:xfrm>
                  <a:off x="1119" y="2865"/>
                  <a:ext cx="1488"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ru-RU"/>
                </a:p>
              </p:txBody>
            </p:sp>
            <p:sp>
              <p:nvSpPr>
                <p:cNvPr id="34856" name="Line 34"/>
                <p:cNvSpPr>
                  <a:spLocks noChangeShapeType="1"/>
                </p:cNvSpPr>
                <p:nvPr/>
              </p:nvSpPr>
              <p:spPr bwMode="auto">
                <a:xfrm>
                  <a:off x="1119" y="2712"/>
                  <a:ext cx="0" cy="153"/>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ru-RU"/>
                </a:p>
              </p:txBody>
            </p:sp>
            <p:sp>
              <p:nvSpPr>
                <p:cNvPr id="34857" name="Line 35"/>
                <p:cNvSpPr>
                  <a:spLocks noChangeShapeType="1"/>
                </p:cNvSpPr>
                <p:nvPr/>
              </p:nvSpPr>
              <p:spPr bwMode="auto">
                <a:xfrm>
                  <a:off x="1488" y="2709"/>
                  <a:ext cx="0" cy="153"/>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ru-RU"/>
                </a:p>
              </p:txBody>
            </p:sp>
            <p:sp>
              <p:nvSpPr>
                <p:cNvPr id="34858" name="Rectangle 36"/>
                <p:cNvSpPr>
                  <a:spLocks noChangeArrowheads="1"/>
                </p:cNvSpPr>
                <p:nvPr/>
              </p:nvSpPr>
              <p:spPr bwMode="auto">
                <a:xfrm>
                  <a:off x="1632" y="2712"/>
                  <a:ext cx="956" cy="16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lgn="ctr">
                    <a:spcBef>
                      <a:spcPct val="20000"/>
                    </a:spcBef>
                  </a:pPr>
                  <a:r>
                    <a:rPr lang="ru-RU" altLang="ru-RU" sz="1000" b="1">
                      <a:solidFill>
                        <a:srgbClr val="193861"/>
                      </a:solidFill>
                    </a:rPr>
                    <a:t>Справочники</a:t>
                  </a:r>
                </a:p>
              </p:txBody>
            </p:sp>
            <p:sp>
              <p:nvSpPr>
                <p:cNvPr id="34859" name="Rectangle 37"/>
                <p:cNvSpPr>
                  <a:spLocks noChangeArrowheads="1"/>
                </p:cNvSpPr>
                <p:nvPr/>
              </p:nvSpPr>
              <p:spPr bwMode="auto">
                <a:xfrm>
                  <a:off x="1152" y="2736"/>
                  <a:ext cx="268" cy="1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spcBef>
                      <a:spcPct val="20000"/>
                    </a:spcBef>
                  </a:pPr>
                  <a:r>
                    <a:rPr lang="en-US" altLang="ru-RU" sz="1000">
                      <a:solidFill>
                        <a:srgbClr val="193861"/>
                      </a:solidFill>
                    </a:rPr>
                    <a:t>D1</a:t>
                  </a:r>
                  <a:endParaRPr lang="ru-RU" altLang="ru-RU" sz="1000">
                    <a:solidFill>
                      <a:srgbClr val="193861"/>
                    </a:solidFill>
                  </a:endParaRPr>
                </a:p>
              </p:txBody>
            </p:sp>
            <p:sp>
              <p:nvSpPr>
                <p:cNvPr id="34860" name="Rectangle 38"/>
                <p:cNvSpPr>
                  <a:spLocks noChangeArrowheads="1"/>
                </p:cNvSpPr>
                <p:nvPr/>
              </p:nvSpPr>
              <p:spPr bwMode="auto">
                <a:xfrm>
                  <a:off x="3275" y="2721"/>
                  <a:ext cx="1245" cy="1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lgn="ctr">
                    <a:spcBef>
                      <a:spcPct val="20000"/>
                    </a:spcBef>
                  </a:pPr>
                  <a:r>
                    <a:rPr lang="ru-RU" altLang="ru-RU" sz="1000" b="1">
                      <a:solidFill>
                        <a:srgbClr val="193861"/>
                      </a:solidFill>
                    </a:rPr>
                    <a:t>Коэффициенты</a:t>
                  </a:r>
                </a:p>
              </p:txBody>
            </p:sp>
            <p:sp>
              <p:nvSpPr>
                <p:cNvPr id="34861" name="Rectangle 39"/>
                <p:cNvSpPr>
                  <a:spLocks noChangeArrowheads="1"/>
                </p:cNvSpPr>
                <p:nvPr/>
              </p:nvSpPr>
              <p:spPr bwMode="auto">
                <a:xfrm>
                  <a:off x="3092" y="2721"/>
                  <a:ext cx="291" cy="1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spcBef>
                      <a:spcPct val="20000"/>
                    </a:spcBef>
                  </a:pPr>
                  <a:r>
                    <a:rPr lang="en-US" altLang="ru-RU" sz="1000">
                      <a:solidFill>
                        <a:srgbClr val="193861"/>
                      </a:solidFill>
                    </a:rPr>
                    <a:t>D2</a:t>
                  </a:r>
                  <a:endParaRPr lang="ru-RU" altLang="ru-RU" sz="1000">
                    <a:solidFill>
                      <a:srgbClr val="193861"/>
                    </a:solidFill>
                  </a:endParaRPr>
                </a:p>
              </p:txBody>
            </p:sp>
            <p:sp>
              <p:nvSpPr>
                <p:cNvPr id="34862" name="Line 40"/>
                <p:cNvSpPr>
                  <a:spLocks noChangeShapeType="1"/>
                </p:cNvSpPr>
                <p:nvPr/>
              </p:nvSpPr>
              <p:spPr bwMode="auto">
                <a:xfrm>
                  <a:off x="2985" y="2721"/>
                  <a:ext cx="1536"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ru-RU"/>
                </a:p>
              </p:txBody>
            </p:sp>
            <p:sp>
              <p:nvSpPr>
                <p:cNvPr id="34863" name="Line 41"/>
                <p:cNvSpPr>
                  <a:spLocks noChangeShapeType="1"/>
                </p:cNvSpPr>
                <p:nvPr/>
              </p:nvSpPr>
              <p:spPr bwMode="auto">
                <a:xfrm>
                  <a:off x="2985" y="2874"/>
                  <a:ext cx="1536"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ru-RU"/>
                </a:p>
              </p:txBody>
            </p:sp>
            <p:sp>
              <p:nvSpPr>
                <p:cNvPr id="34864" name="Line 42"/>
                <p:cNvSpPr>
                  <a:spLocks noChangeShapeType="1"/>
                </p:cNvSpPr>
                <p:nvPr/>
              </p:nvSpPr>
              <p:spPr bwMode="auto">
                <a:xfrm>
                  <a:off x="2985" y="2721"/>
                  <a:ext cx="0" cy="153"/>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ru-RU"/>
                </a:p>
              </p:txBody>
            </p:sp>
            <p:sp>
              <p:nvSpPr>
                <p:cNvPr id="34865" name="Line 43"/>
                <p:cNvSpPr>
                  <a:spLocks noChangeShapeType="1"/>
                </p:cNvSpPr>
                <p:nvPr/>
              </p:nvSpPr>
              <p:spPr bwMode="auto">
                <a:xfrm>
                  <a:off x="3276" y="2721"/>
                  <a:ext cx="2" cy="168"/>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ru-RU"/>
                </a:p>
              </p:txBody>
            </p:sp>
          </p:grpSp>
        </p:grpSp>
        <p:sp>
          <p:nvSpPr>
            <p:cNvPr id="34824" name="Text Box 44"/>
            <p:cNvSpPr txBox="1">
              <a:spLocks noChangeArrowheads="1"/>
            </p:cNvSpPr>
            <p:nvPr/>
          </p:nvSpPr>
          <p:spPr bwMode="auto">
            <a:xfrm>
              <a:off x="2736" y="3378"/>
              <a:ext cx="211" cy="96"/>
            </a:xfrm>
            <a:prstGeom prst="rect">
              <a:avLst/>
            </a:prstGeom>
            <a:solidFill>
              <a:srgbClr val="339966">
                <a:alpha val="20000"/>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lgn="ctr" eaLnBrk="1" hangingPunct="1"/>
              <a:r>
                <a:rPr lang="en-US" altLang="ru-RU" sz="1000"/>
                <a:t>3</a:t>
              </a:r>
              <a:endParaRPr lang="ru-RU" altLang="ru-RU" sz="1000"/>
            </a:p>
          </p:txBody>
        </p:sp>
        <p:sp>
          <p:nvSpPr>
            <p:cNvPr id="34825" name="Text Box 45"/>
            <p:cNvSpPr txBox="1">
              <a:spLocks noChangeArrowheads="1"/>
            </p:cNvSpPr>
            <p:nvPr/>
          </p:nvSpPr>
          <p:spPr bwMode="auto">
            <a:xfrm>
              <a:off x="1728" y="1500"/>
              <a:ext cx="211" cy="84"/>
            </a:xfrm>
            <a:prstGeom prst="rect">
              <a:avLst/>
            </a:prstGeom>
            <a:solidFill>
              <a:srgbClr val="339966">
                <a:alpha val="20000"/>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lgn="ctr" eaLnBrk="1" hangingPunct="1"/>
              <a:r>
                <a:rPr lang="en-US" altLang="ru-RU" sz="1000"/>
                <a:t>1</a:t>
              </a:r>
              <a:endParaRPr lang="ru-RU" altLang="ru-RU" sz="1000"/>
            </a:p>
          </p:txBody>
        </p:sp>
        <p:sp>
          <p:nvSpPr>
            <p:cNvPr id="34826" name="Text Box 46"/>
            <p:cNvSpPr txBox="1">
              <a:spLocks noChangeArrowheads="1"/>
            </p:cNvSpPr>
            <p:nvPr/>
          </p:nvSpPr>
          <p:spPr bwMode="auto">
            <a:xfrm>
              <a:off x="3684" y="1509"/>
              <a:ext cx="211" cy="84"/>
            </a:xfrm>
            <a:prstGeom prst="rect">
              <a:avLst/>
            </a:prstGeom>
            <a:solidFill>
              <a:srgbClr val="339966">
                <a:alpha val="20000"/>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lgn="ctr" eaLnBrk="1" hangingPunct="1"/>
              <a:r>
                <a:rPr lang="en-US" altLang="ru-RU" sz="1000"/>
                <a:t>2</a:t>
              </a:r>
              <a:endParaRPr lang="ru-RU" altLang="ru-RU" sz="1000"/>
            </a:p>
          </p:txBody>
        </p:sp>
      </p:grpSp>
      <p:sp>
        <p:nvSpPr>
          <p:cNvPr id="34820" name="Line 47"/>
          <p:cNvSpPr>
            <a:spLocks noChangeShapeType="1"/>
          </p:cNvSpPr>
          <p:nvPr/>
        </p:nvSpPr>
        <p:spPr bwMode="auto">
          <a:xfrm>
            <a:off x="3581400" y="4305300"/>
            <a:ext cx="0" cy="242888"/>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12700"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ru-RU"/>
          </a:p>
        </p:txBody>
      </p:sp>
      <p:sp>
        <p:nvSpPr>
          <p:cNvPr id="34821" name="Line 48"/>
          <p:cNvSpPr>
            <a:spLocks noChangeShapeType="1"/>
          </p:cNvSpPr>
          <p:nvPr/>
        </p:nvSpPr>
        <p:spPr bwMode="auto">
          <a:xfrm>
            <a:off x="6705600" y="4319588"/>
            <a:ext cx="0" cy="242887"/>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12700"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ru-RU"/>
          </a:p>
        </p:txBody>
      </p:sp>
      <p:sp>
        <p:nvSpPr>
          <p:cNvPr id="34822" name="Text Box 50"/>
          <p:cNvSpPr txBox="1">
            <a:spLocks noChangeArrowheads="1"/>
          </p:cNvSpPr>
          <p:nvPr/>
        </p:nvSpPr>
        <p:spPr bwMode="auto">
          <a:xfrm>
            <a:off x="1447800" y="304800"/>
            <a:ext cx="6324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spcBef>
                <a:spcPct val="50000"/>
              </a:spcBef>
            </a:pPr>
            <a:r>
              <a:rPr lang="ru-RU" altLang="ru-RU">
                <a:solidFill>
                  <a:srgbClr val="000099"/>
                </a:solidFill>
              </a:rPr>
              <a:t>Рис. 14. Пример 9. Диаграмма потоков данных</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 presetClass="entr" presetSubtype="32" fill="hold" nodeType="afterEffect">
                                  <p:stCondLst>
                                    <p:cond delay="0"/>
                                  </p:stCondLst>
                                  <p:childTnLst>
                                    <p:set>
                                      <p:cBhvr>
                                        <p:cTn id="6" dur="1" fill="hold">
                                          <p:stCondLst>
                                            <p:cond delay="0"/>
                                          </p:stCondLst>
                                        </p:cTn>
                                        <p:tgtEl>
                                          <p:spTgt spid="60419"/>
                                        </p:tgtEl>
                                        <p:attrNameLst>
                                          <p:attrName>style.visibility</p:attrName>
                                        </p:attrNameLst>
                                      </p:cBhvr>
                                      <p:to>
                                        <p:strVal val="visible"/>
                                      </p:to>
                                    </p:set>
                                    <p:animEffect transition="in" filter="box(out)">
                                      <p:cBhvr>
                                        <p:cTn id="7" dur="500"/>
                                        <p:tgtEl>
                                          <p:spTgt spid="604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bg>
      <p:bgPr>
        <a:solidFill>
          <a:srgbClr val="33CCFF"/>
        </a:solidFill>
        <a:effectLst/>
      </p:bgPr>
    </p:bg>
    <p:spTree>
      <p:nvGrpSpPr>
        <p:cNvPr id="1" name=""/>
        <p:cNvGrpSpPr/>
        <p:nvPr/>
      </p:nvGrpSpPr>
      <p:grpSpPr>
        <a:xfrm>
          <a:off x="0" y="0"/>
          <a:ext cx="0" cy="0"/>
          <a:chOff x="0" y="0"/>
          <a:chExt cx="0" cy="0"/>
        </a:xfrm>
      </p:grpSpPr>
      <p:sp>
        <p:nvSpPr>
          <p:cNvPr id="35842" name="Номер слайда 8"/>
          <p:cNvSpPr>
            <a:spLocks noGrp="1"/>
          </p:cNvSpPr>
          <p:nvPr>
            <p:ph type="sldNum" sz="quarter" idx="12"/>
          </p:nvPr>
        </p:nvSpPr>
        <p:spPr>
          <a:noFill/>
        </p:spPr>
        <p:txBody>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fld id="{20F30B5D-E34A-4A8A-A1B1-8A1C1178B12C}" type="slidenum">
              <a:rPr lang="ru-RU" altLang="ru-RU" sz="1400"/>
              <a:pPr/>
              <a:t>34</a:t>
            </a:fld>
            <a:endParaRPr lang="ru-RU" altLang="ru-RU" sz="1400"/>
          </a:p>
        </p:txBody>
      </p:sp>
      <p:grpSp>
        <p:nvGrpSpPr>
          <p:cNvPr id="61443" name="Group 3"/>
          <p:cNvGrpSpPr>
            <a:grpSpLocks/>
          </p:cNvGrpSpPr>
          <p:nvPr/>
        </p:nvGrpSpPr>
        <p:grpSpPr bwMode="auto">
          <a:xfrm>
            <a:off x="2844800" y="3209925"/>
            <a:ext cx="2232025" cy="1082675"/>
            <a:chOff x="2517" y="2884"/>
            <a:chExt cx="1406" cy="637"/>
          </a:xfrm>
        </p:grpSpPr>
        <p:sp>
          <p:nvSpPr>
            <p:cNvPr id="35905" name="AutoShape 4"/>
            <p:cNvSpPr>
              <a:spLocks noChangeArrowheads="1"/>
            </p:cNvSpPr>
            <p:nvPr/>
          </p:nvSpPr>
          <p:spPr bwMode="auto">
            <a:xfrm>
              <a:off x="2517" y="2886"/>
              <a:ext cx="1406" cy="635"/>
            </a:xfrm>
            <a:prstGeom prst="roundRect">
              <a:avLst>
                <a:gd name="adj" fmla="val 16667"/>
              </a:avLst>
            </a:prstGeom>
            <a:noFill/>
            <a:ln w="25400">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endParaRPr lang="ru-RU" altLang="ru-RU"/>
            </a:p>
          </p:txBody>
        </p:sp>
        <p:sp>
          <p:nvSpPr>
            <p:cNvPr id="35906" name="Text Box 5"/>
            <p:cNvSpPr txBox="1">
              <a:spLocks noChangeArrowheads="1"/>
            </p:cNvSpPr>
            <p:nvPr/>
          </p:nvSpPr>
          <p:spPr bwMode="auto">
            <a:xfrm>
              <a:off x="2517" y="3067"/>
              <a:ext cx="1406" cy="284"/>
            </a:xfrm>
            <a:prstGeom prst="rect">
              <a:avLst/>
            </a:prstGeom>
            <a:noFill/>
            <a:ln w="2540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spcBef>
                  <a:spcPct val="50000"/>
                </a:spcBef>
              </a:pPr>
              <a:r>
                <a:rPr lang="ru-RU" altLang="ru-RU" sz="1200"/>
                <a:t>Добавить/изменить информацию об объекте учета</a:t>
              </a:r>
            </a:p>
          </p:txBody>
        </p:sp>
        <p:sp>
          <p:nvSpPr>
            <p:cNvPr id="35907" name="Text Box 6"/>
            <p:cNvSpPr txBox="1">
              <a:spLocks noChangeArrowheads="1"/>
            </p:cNvSpPr>
            <p:nvPr/>
          </p:nvSpPr>
          <p:spPr bwMode="auto">
            <a:xfrm rot="10800000" flipV="1">
              <a:off x="3150" y="2884"/>
              <a:ext cx="182" cy="1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spcBef>
                  <a:spcPct val="50000"/>
                </a:spcBef>
              </a:pPr>
              <a:r>
                <a:rPr lang="ru-RU" altLang="ru-RU" sz="1200"/>
                <a:t>2</a:t>
              </a:r>
            </a:p>
          </p:txBody>
        </p:sp>
      </p:grpSp>
      <p:grpSp>
        <p:nvGrpSpPr>
          <p:cNvPr id="61447" name="Group 7"/>
          <p:cNvGrpSpPr>
            <a:grpSpLocks/>
          </p:cNvGrpSpPr>
          <p:nvPr/>
        </p:nvGrpSpPr>
        <p:grpSpPr bwMode="auto">
          <a:xfrm>
            <a:off x="3492500" y="4652963"/>
            <a:ext cx="1727200" cy="1008062"/>
            <a:chOff x="2517" y="1888"/>
            <a:chExt cx="1088" cy="635"/>
          </a:xfrm>
        </p:grpSpPr>
        <p:sp>
          <p:nvSpPr>
            <p:cNvPr id="35902" name="AutoShape 8"/>
            <p:cNvSpPr>
              <a:spLocks noChangeArrowheads="1"/>
            </p:cNvSpPr>
            <p:nvPr/>
          </p:nvSpPr>
          <p:spPr bwMode="auto">
            <a:xfrm>
              <a:off x="2517" y="1888"/>
              <a:ext cx="1088" cy="635"/>
            </a:xfrm>
            <a:prstGeom prst="roundRect">
              <a:avLst>
                <a:gd name="adj" fmla="val 16667"/>
              </a:avLst>
            </a:prstGeom>
            <a:noFill/>
            <a:ln w="25400">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endParaRPr lang="ru-RU" altLang="ru-RU"/>
            </a:p>
          </p:txBody>
        </p:sp>
        <p:sp>
          <p:nvSpPr>
            <p:cNvPr id="35903" name="Text Box 9"/>
            <p:cNvSpPr txBox="1">
              <a:spLocks noChangeArrowheads="1"/>
            </p:cNvSpPr>
            <p:nvPr/>
          </p:nvSpPr>
          <p:spPr bwMode="auto">
            <a:xfrm>
              <a:off x="2517" y="2069"/>
              <a:ext cx="1088" cy="304"/>
            </a:xfrm>
            <a:prstGeom prst="rect">
              <a:avLst/>
            </a:prstGeom>
            <a:noFill/>
            <a:ln w="2540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spcBef>
                  <a:spcPct val="50000"/>
                </a:spcBef>
              </a:pPr>
              <a:r>
                <a:rPr lang="ru-RU" altLang="ru-RU" sz="1200"/>
                <a:t>Сформировать отчет/выписку</a:t>
              </a:r>
            </a:p>
          </p:txBody>
        </p:sp>
        <p:sp>
          <p:nvSpPr>
            <p:cNvPr id="35904" name="Text Box 10"/>
            <p:cNvSpPr txBox="1">
              <a:spLocks noChangeArrowheads="1"/>
            </p:cNvSpPr>
            <p:nvPr/>
          </p:nvSpPr>
          <p:spPr bwMode="auto">
            <a:xfrm rot="10800000" flipV="1">
              <a:off x="2970" y="1896"/>
              <a:ext cx="182"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54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spcBef>
                  <a:spcPct val="50000"/>
                </a:spcBef>
              </a:pPr>
              <a:r>
                <a:rPr lang="ru-RU" altLang="ru-RU" sz="1200"/>
                <a:t>3</a:t>
              </a:r>
            </a:p>
          </p:txBody>
        </p:sp>
      </p:grpSp>
      <p:grpSp>
        <p:nvGrpSpPr>
          <p:cNvPr id="61451" name="Group 11"/>
          <p:cNvGrpSpPr>
            <a:grpSpLocks/>
          </p:cNvGrpSpPr>
          <p:nvPr/>
        </p:nvGrpSpPr>
        <p:grpSpPr bwMode="auto">
          <a:xfrm>
            <a:off x="3132138" y="2708275"/>
            <a:ext cx="1728787" cy="504825"/>
            <a:chOff x="1701" y="2160"/>
            <a:chExt cx="1089" cy="318"/>
          </a:xfrm>
        </p:grpSpPr>
        <p:sp>
          <p:nvSpPr>
            <p:cNvPr id="35900" name="Text Box 12"/>
            <p:cNvSpPr txBox="1">
              <a:spLocks noChangeArrowheads="1"/>
            </p:cNvSpPr>
            <p:nvPr/>
          </p:nvSpPr>
          <p:spPr bwMode="auto">
            <a:xfrm>
              <a:off x="1749" y="2205"/>
              <a:ext cx="1041" cy="2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rIns="0"/>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r>
                <a:rPr lang="ru-RU" altLang="ru-RU" sz="1000"/>
                <a:t>Заявка на корректировку </a:t>
              </a:r>
            </a:p>
            <a:p>
              <a:pPr eaLnBrk="1" hangingPunct="1"/>
              <a:r>
                <a:rPr lang="ru-RU" altLang="ru-RU" sz="1000"/>
                <a:t>справочников</a:t>
              </a:r>
              <a:endParaRPr lang="ru-RU" altLang="ru-RU" sz="1800"/>
            </a:p>
          </p:txBody>
        </p:sp>
        <p:sp>
          <p:nvSpPr>
            <p:cNvPr id="35901" name="Line 13"/>
            <p:cNvSpPr>
              <a:spLocks noChangeShapeType="1"/>
            </p:cNvSpPr>
            <p:nvPr/>
          </p:nvSpPr>
          <p:spPr bwMode="auto">
            <a:xfrm flipV="1">
              <a:off x="1701" y="2160"/>
              <a:ext cx="0" cy="318"/>
            </a:xfrm>
            <a:prstGeom prst="line">
              <a:avLst/>
            </a:prstGeom>
            <a:noFill/>
            <a:ln w="25400">
              <a:solidFill>
                <a:schemeClr val="tx1"/>
              </a:solidFill>
              <a:round/>
              <a:headEnd/>
              <a:tailEnd type="triangle" w="lg"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ru-RU"/>
            </a:p>
          </p:txBody>
        </p:sp>
      </p:grpSp>
      <p:grpSp>
        <p:nvGrpSpPr>
          <p:cNvPr id="61454" name="Group 14"/>
          <p:cNvGrpSpPr>
            <a:grpSpLocks/>
          </p:cNvGrpSpPr>
          <p:nvPr/>
        </p:nvGrpSpPr>
        <p:grpSpPr bwMode="auto">
          <a:xfrm>
            <a:off x="6445250" y="4148138"/>
            <a:ext cx="1584325" cy="300037"/>
            <a:chOff x="3515" y="2931"/>
            <a:chExt cx="998" cy="189"/>
          </a:xfrm>
        </p:grpSpPr>
        <p:sp>
          <p:nvSpPr>
            <p:cNvPr id="35896" name="Text Box 15"/>
            <p:cNvSpPr txBox="1">
              <a:spLocks noChangeArrowheads="1"/>
            </p:cNvSpPr>
            <p:nvPr/>
          </p:nvSpPr>
          <p:spPr bwMode="auto">
            <a:xfrm>
              <a:off x="3515" y="2931"/>
              <a:ext cx="227" cy="189"/>
            </a:xfrm>
            <a:prstGeom prst="rect">
              <a:avLst/>
            </a:prstGeom>
            <a:noFill/>
            <a:ln w="2540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72000" rIns="0">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spcBef>
                  <a:spcPct val="50000"/>
                </a:spcBef>
              </a:pPr>
              <a:r>
                <a:rPr lang="en-US" altLang="ru-RU" sz="1200"/>
                <a:t>D</a:t>
              </a:r>
              <a:r>
                <a:rPr lang="ru-RU" altLang="ru-RU" sz="1200"/>
                <a:t>2</a:t>
              </a:r>
            </a:p>
          </p:txBody>
        </p:sp>
        <p:sp>
          <p:nvSpPr>
            <p:cNvPr id="35897" name="Text Box 16"/>
            <p:cNvSpPr txBox="1">
              <a:spLocks noChangeArrowheads="1"/>
            </p:cNvSpPr>
            <p:nvPr/>
          </p:nvSpPr>
          <p:spPr bwMode="auto">
            <a:xfrm>
              <a:off x="3742" y="2931"/>
              <a:ext cx="771"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54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spcBef>
                  <a:spcPct val="50000"/>
                </a:spcBef>
              </a:pPr>
              <a:r>
                <a:rPr lang="ru-RU" altLang="ru-RU" sz="1200"/>
                <a:t>Данные реестра</a:t>
              </a:r>
            </a:p>
          </p:txBody>
        </p:sp>
        <p:sp>
          <p:nvSpPr>
            <p:cNvPr id="35898" name="Line 17"/>
            <p:cNvSpPr>
              <a:spLocks noChangeShapeType="1"/>
            </p:cNvSpPr>
            <p:nvPr/>
          </p:nvSpPr>
          <p:spPr bwMode="auto">
            <a:xfrm>
              <a:off x="3742" y="3112"/>
              <a:ext cx="771" cy="0"/>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ru-RU"/>
            </a:p>
          </p:txBody>
        </p:sp>
        <p:sp>
          <p:nvSpPr>
            <p:cNvPr id="35899" name="Line 18"/>
            <p:cNvSpPr>
              <a:spLocks noChangeShapeType="1"/>
            </p:cNvSpPr>
            <p:nvPr/>
          </p:nvSpPr>
          <p:spPr bwMode="auto">
            <a:xfrm>
              <a:off x="3742" y="2931"/>
              <a:ext cx="771" cy="0"/>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ru-RU"/>
            </a:p>
          </p:txBody>
        </p:sp>
      </p:grpSp>
      <p:grpSp>
        <p:nvGrpSpPr>
          <p:cNvPr id="61459" name="Group 19"/>
          <p:cNvGrpSpPr>
            <a:grpSpLocks/>
          </p:cNvGrpSpPr>
          <p:nvPr/>
        </p:nvGrpSpPr>
        <p:grpSpPr bwMode="auto">
          <a:xfrm>
            <a:off x="5508625" y="1628775"/>
            <a:ext cx="1584325" cy="300038"/>
            <a:chOff x="3016" y="1480"/>
            <a:chExt cx="998" cy="189"/>
          </a:xfrm>
        </p:grpSpPr>
        <p:sp>
          <p:nvSpPr>
            <p:cNvPr id="35892" name="Text Box 20"/>
            <p:cNvSpPr txBox="1">
              <a:spLocks noChangeArrowheads="1"/>
            </p:cNvSpPr>
            <p:nvPr/>
          </p:nvSpPr>
          <p:spPr bwMode="auto">
            <a:xfrm>
              <a:off x="3016" y="1480"/>
              <a:ext cx="227" cy="189"/>
            </a:xfrm>
            <a:prstGeom prst="rect">
              <a:avLst/>
            </a:prstGeom>
            <a:noFill/>
            <a:ln w="2540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72000" rIns="0">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spcBef>
                  <a:spcPct val="50000"/>
                </a:spcBef>
              </a:pPr>
              <a:r>
                <a:rPr lang="en-US" altLang="ru-RU" sz="1200"/>
                <a:t>D1</a:t>
              </a:r>
              <a:endParaRPr lang="ru-RU" altLang="ru-RU" sz="1200"/>
            </a:p>
          </p:txBody>
        </p:sp>
        <p:sp>
          <p:nvSpPr>
            <p:cNvPr id="35893" name="Text Box 21"/>
            <p:cNvSpPr txBox="1">
              <a:spLocks noChangeArrowheads="1"/>
            </p:cNvSpPr>
            <p:nvPr/>
          </p:nvSpPr>
          <p:spPr bwMode="auto">
            <a:xfrm>
              <a:off x="3243" y="1480"/>
              <a:ext cx="771"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54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spcBef>
                  <a:spcPct val="50000"/>
                </a:spcBef>
              </a:pPr>
              <a:r>
                <a:rPr lang="ru-RU" altLang="ru-RU" sz="1200"/>
                <a:t>Справочники</a:t>
              </a:r>
            </a:p>
          </p:txBody>
        </p:sp>
        <p:sp>
          <p:nvSpPr>
            <p:cNvPr id="35894" name="Line 22"/>
            <p:cNvSpPr>
              <a:spLocks noChangeShapeType="1"/>
            </p:cNvSpPr>
            <p:nvPr/>
          </p:nvSpPr>
          <p:spPr bwMode="auto">
            <a:xfrm>
              <a:off x="3243" y="1661"/>
              <a:ext cx="771" cy="0"/>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ru-RU"/>
            </a:p>
          </p:txBody>
        </p:sp>
        <p:sp>
          <p:nvSpPr>
            <p:cNvPr id="35895" name="Line 23"/>
            <p:cNvSpPr>
              <a:spLocks noChangeShapeType="1"/>
            </p:cNvSpPr>
            <p:nvPr/>
          </p:nvSpPr>
          <p:spPr bwMode="auto">
            <a:xfrm>
              <a:off x="3243" y="1480"/>
              <a:ext cx="771" cy="0"/>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ru-RU"/>
            </a:p>
          </p:txBody>
        </p:sp>
      </p:grpSp>
      <p:grpSp>
        <p:nvGrpSpPr>
          <p:cNvPr id="61464" name="Group 24"/>
          <p:cNvGrpSpPr>
            <a:grpSpLocks/>
          </p:cNvGrpSpPr>
          <p:nvPr/>
        </p:nvGrpSpPr>
        <p:grpSpPr bwMode="auto">
          <a:xfrm>
            <a:off x="2268538" y="1700213"/>
            <a:ext cx="1727200" cy="1008062"/>
            <a:chOff x="839" y="1979"/>
            <a:chExt cx="1088" cy="635"/>
          </a:xfrm>
        </p:grpSpPr>
        <p:sp>
          <p:nvSpPr>
            <p:cNvPr id="35889" name="AutoShape 25"/>
            <p:cNvSpPr>
              <a:spLocks noChangeArrowheads="1"/>
            </p:cNvSpPr>
            <p:nvPr/>
          </p:nvSpPr>
          <p:spPr bwMode="auto">
            <a:xfrm>
              <a:off x="839" y="1979"/>
              <a:ext cx="1088" cy="635"/>
            </a:xfrm>
            <a:prstGeom prst="roundRect">
              <a:avLst>
                <a:gd name="adj" fmla="val 16667"/>
              </a:avLst>
            </a:prstGeom>
            <a:noFill/>
            <a:ln w="25400">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endParaRPr lang="ru-RU" altLang="ru-RU"/>
            </a:p>
          </p:txBody>
        </p:sp>
        <p:sp>
          <p:nvSpPr>
            <p:cNvPr id="35890" name="Text Box 26"/>
            <p:cNvSpPr txBox="1">
              <a:spLocks noChangeArrowheads="1"/>
            </p:cNvSpPr>
            <p:nvPr/>
          </p:nvSpPr>
          <p:spPr bwMode="auto">
            <a:xfrm>
              <a:off x="839" y="2160"/>
              <a:ext cx="1088" cy="304"/>
            </a:xfrm>
            <a:prstGeom prst="rect">
              <a:avLst/>
            </a:prstGeom>
            <a:noFill/>
            <a:ln w="2540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spcBef>
                  <a:spcPct val="50000"/>
                </a:spcBef>
              </a:pPr>
              <a:r>
                <a:rPr lang="ru-RU" altLang="ru-RU" sz="1200"/>
                <a:t>Сформировать базу справочников</a:t>
              </a:r>
            </a:p>
          </p:txBody>
        </p:sp>
        <p:sp>
          <p:nvSpPr>
            <p:cNvPr id="35891" name="Text Box 27"/>
            <p:cNvSpPr txBox="1">
              <a:spLocks noChangeArrowheads="1"/>
            </p:cNvSpPr>
            <p:nvPr/>
          </p:nvSpPr>
          <p:spPr bwMode="auto">
            <a:xfrm rot="10800000" flipV="1">
              <a:off x="1292" y="1987"/>
              <a:ext cx="182"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54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spcBef>
                  <a:spcPct val="50000"/>
                </a:spcBef>
              </a:pPr>
              <a:r>
                <a:rPr lang="ru-RU" altLang="ru-RU" sz="1200"/>
                <a:t>1</a:t>
              </a:r>
            </a:p>
          </p:txBody>
        </p:sp>
      </p:grpSp>
      <p:grpSp>
        <p:nvGrpSpPr>
          <p:cNvPr id="61468" name="Group 28"/>
          <p:cNvGrpSpPr>
            <a:grpSpLocks/>
          </p:cNvGrpSpPr>
          <p:nvPr/>
        </p:nvGrpSpPr>
        <p:grpSpPr bwMode="auto">
          <a:xfrm>
            <a:off x="5221288" y="5095875"/>
            <a:ext cx="2016125" cy="276225"/>
            <a:chOff x="3017" y="3664"/>
            <a:chExt cx="1270" cy="174"/>
          </a:xfrm>
        </p:grpSpPr>
        <p:sp>
          <p:nvSpPr>
            <p:cNvPr id="35887" name="Text Box 29"/>
            <p:cNvSpPr txBox="1">
              <a:spLocks noChangeArrowheads="1"/>
            </p:cNvSpPr>
            <p:nvPr/>
          </p:nvSpPr>
          <p:spPr bwMode="auto">
            <a:xfrm>
              <a:off x="3289" y="3664"/>
              <a:ext cx="998" cy="1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rIns="0"/>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r>
                <a:rPr lang="ru-RU" altLang="ru-RU" sz="1000"/>
                <a:t>Отчет/выписка</a:t>
              </a:r>
              <a:endParaRPr lang="ru-RU" altLang="ru-RU" sz="1800"/>
            </a:p>
          </p:txBody>
        </p:sp>
        <p:sp>
          <p:nvSpPr>
            <p:cNvPr id="35888" name="Line 30"/>
            <p:cNvSpPr>
              <a:spLocks noChangeShapeType="1"/>
            </p:cNvSpPr>
            <p:nvPr/>
          </p:nvSpPr>
          <p:spPr bwMode="auto">
            <a:xfrm>
              <a:off x="3017" y="3664"/>
              <a:ext cx="861" cy="0"/>
            </a:xfrm>
            <a:prstGeom prst="line">
              <a:avLst/>
            </a:prstGeom>
            <a:noFill/>
            <a:ln w="25400">
              <a:solidFill>
                <a:schemeClr val="tx1"/>
              </a:solidFill>
              <a:round/>
              <a:headEnd/>
              <a:tailEnd type="triangle" w="lg"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ru-RU"/>
            </a:p>
          </p:txBody>
        </p:sp>
      </p:grpSp>
      <p:grpSp>
        <p:nvGrpSpPr>
          <p:cNvPr id="61471" name="Group 31"/>
          <p:cNvGrpSpPr>
            <a:grpSpLocks/>
          </p:cNvGrpSpPr>
          <p:nvPr/>
        </p:nvGrpSpPr>
        <p:grpSpPr bwMode="auto">
          <a:xfrm>
            <a:off x="1116013" y="1616075"/>
            <a:ext cx="4573587" cy="612775"/>
            <a:chOff x="431" y="1472"/>
            <a:chExt cx="2881" cy="386"/>
          </a:xfrm>
        </p:grpSpPr>
        <p:sp>
          <p:nvSpPr>
            <p:cNvPr id="35882" name="Line 32"/>
            <p:cNvSpPr>
              <a:spLocks noChangeShapeType="1"/>
            </p:cNvSpPr>
            <p:nvPr/>
          </p:nvSpPr>
          <p:spPr bwMode="auto">
            <a:xfrm>
              <a:off x="477" y="1842"/>
              <a:ext cx="680" cy="0"/>
            </a:xfrm>
            <a:prstGeom prst="line">
              <a:avLst/>
            </a:prstGeom>
            <a:noFill/>
            <a:ln w="25400">
              <a:solidFill>
                <a:schemeClr val="tx1"/>
              </a:solidFill>
              <a:round/>
              <a:headEnd/>
              <a:tailEnd type="triangle" w="lg"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ru-RU"/>
            </a:p>
          </p:txBody>
        </p:sp>
        <p:cxnSp>
          <p:nvCxnSpPr>
            <p:cNvPr id="35883" name="AutoShape 33"/>
            <p:cNvCxnSpPr>
              <a:cxnSpLocks noChangeShapeType="1"/>
            </p:cNvCxnSpPr>
            <p:nvPr/>
          </p:nvCxnSpPr>
          <p:spPr bwMode="auto">
            <a:xfrm rot="-5400000">
              <a:off x="2476" y="697"/>
              <a:ext cx="61" cy="1611"/>
            </a:xfrm>
            <a:prstGeom prst="curvedConnector3">
              <a:avLst>
                <a:gd name="adj1" fmla="val 322949"/>
              </a:avLst>
            </a:prstGeom>
            <a:noFill/>
            <a:ln w="25400">
              <a:solidFill>
                <a:schemeClr val="tx1"/>
              </a:solidFill>
              <a:round/>
              <a:headEnd/>
              <a:tailEnd type="triangle" w="lg"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5884" name="AutoShape 34"/>
            <p:cNvCxnSpPr>
              <a:cxnSpLocks noChangeShapeType="1"/>
            </p:cNvCxnSpPr>
            <p:nvPr/>
          </p:nvCxnSpPr>
          <p:spPr bwMode="auto">
            <a:xfrm rot="5400000">
              <a:off x="2692" y="1238"/>
              <a:ext cx="181" cy="1059"/>
            </a:xfrm>
            <a:prstGeom prst="curvedConnector2">
              <a:avLst/>
            </a:prstGeom>
            <a:noFill/>
            <a:ln w="25400">
              <a:solidFill>
                <a:schemeClr val="tx1"/>
              </a:solidFill>
              <a:round/>
              <a:headEnd/>
              <a:tailEnd type="triangle" w="lg"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5885" name="Text Box 35"/>
            <p:cNvSpPr txBox="1">
              <a:spLocks noChangeArrowheads="1"/>
            </p:cNvSpPr>
            <p:nvPr/>
          </p:nvSpPr>
          <p:spPr bwMode="auto">
            <a:xfrm>
              <a:off x="2246" y="1480"/>
              <a:ext cx="953" cy="2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rIns="0"/>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r>
                <a:rPr lang="ru-RU" altLang="ru-RU" sz="1000"/>
                <a:t>Справочная информация</a:t>
              </a:r>
              <a:endParaRPr lang="ru-RU" altLang="ru-RU" sz="1800"/>
            </a:p>
          </p:txBody>
        </p:sp>
        <p:sp>
          <p:nvSpPr>
            <p:cNvPr id="35886" name="Text Box 36"/>
            <p:cNvSpPr txBox="1">
              <a:spLocks noChangeArrowheads="1"/>
            </p:cNvSpPr>
            <p:nvPr/>
          </p:nvSpPr>
          <p:spPr bwMode="auto">
            <a:xfrm>
              <a:off x="431" y="1570"/>
              <a:ext cx="628" cy="2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r>
                <a:rPr lang="ru-RU" altLang="ru-RU" sz="1000"/>
                <a:t>Справочная информация</a:t>
              </a:r>
              <a:endParaRPr lang="ru-RU" altLang="ru-RU" sz="1800"/>
            </a:p>
          </p:txBody>
        </p:sp>
      </p:grpSp>
      <p:grpSp>
        <p:nvGrpSpPr>
          <p:cNvPr id="61477" name="Group 37"/>
          <p:cNvGrpSpPr>
            <a:grpSpLocks/>
          </p:cNvGrpSpPr>
          <p:nvPr/>
        </p:nvGrpSpPr>
        <p:grpSpPr bwMode="auto">
          <a:xfrm>
            <a:off x="1547813" y="1771650"/>
            <a:ext cx="6853237" cy="3386138"/>
            <a:chOff x="703" y="1570"/>
            <a:chExt cx="4317" cy="2133"/>
          </a:xfrm>
        </p:grpSpPr>
        <p:sp>
          <p:nvSpPr>
            <p:cNvPr id="35875" name="AutoShape 38"/>
            <p:cNvSpPr>
              <a:spLocks noChangeArrowheads="1"/>
            </p:cNvSpPr>
            <p:nvPr/>
          </p:nvSpPr>
          <p:spPr bwMode="auto">
            <a:xfrm rot="-5400000">
              <a:off x="3018" y="3459"/>
              <a:ext cx="45" cy="45"/>
            </a:xfrm>
            <a:prstGeom prst="triangle">
              <a:avLst>
                <a:gd name="adj" fmla="val 50000"/>
              </a:avLst>
            </a:prstGeom>
            <a:solidFill>
              <a:schemeClr val="tx1"/>
            </a:solidFill>
            <a:ln w="254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endParaRPr lang="ru-RU" altLang="ru-RU"/>
            </a:p>
          </p:txBody>
        </p:sp>
        <p:grpSp>
          <p:nvGrpSpPr>
            <p:cNvPr id="35876" name="Group 39"/>
            <p:cNvGrpSpPr>
              <a:grpSpLocks/>
            </p:cNvGrpSpPr>
            <p:nvPr/>
          </p:nvGrpSpPr>
          <p:grpSpPr bwMode="auto">
            <a:xfrm>
              <a:off x="703" y="1570"/>
              <a:ext cx="4317" cy="2133"/>
              <a:chOff x="703" y="1570"/>
              <a:chExt cx="4317" cy="2133"/>
            </a:xfrm>
          </p:grpSpPr>
          <p:sp>
            <p:nvSpPr>
              <p:cNvPr id="35877" name="Text Box 40"/>
              <p:cNvSpPr txBox="1">
                <a:spLocks noChangeArrowheads="1"/>
              </p:cNvSpPr>
              <p:nvPr/>
            </p:nvSpPr>
            <p:spPr bwMode="auto">
              <a:xfrm>
                <a:off x="703" y="3521"/>
                <a:ext cx="998" cy="1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rIns="0"/>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r>
                  <a:rPr lang="ru-RU" altLang="ru-RU" sz="1000"/>
                  <a:t>Запрос на отчет/выписку</a:t>
                </a:r>
                <a:endParaRPr lang="ru-RU" altLang="ru-RU" sz="1800"/>
              </a:p>
            </p:txBody>
          </p:sp>
          <p:sp>
            <p:nvSpPr>
              <p:cNvPr id="35878" name="Line 41"/>
              <p:cNvSpPr>
                <a:spLocks noChangeShapeType="1"/>
              </p:cNvSpPr>
              <p:nvPr/>
            </p:nvSpPr>
            <p:spPr bwMode="auto">
              <a:xfrm>
                <a:off x="749" y="3703"/>
                <a:ext cx="1179" cy="0"/>
              </a:xfrm>
              <a:prstGeom prst="line">
                <a:avLst/>
              </a:prstGeom>
              <a:noFill/>
              <a:ln w="25400">
                <a:solidFill>
                  <a:schemeClr val="tx1"/>
                </a:solidFill>
                <a:round/>
                <a:headEnd/>
                <a:tailEnd type="triangle" w="lg"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ru-RU"/>
              </a:p>
            </p:txBody>
          </p:sp>
          <p:sp>
            <p:nvSpPr>
              <p:cNvPr id="35879" name="Freeform 42"/>
              <p:cNvSpPr>
                <a:spLocks/>
              </p:cNvSpPr>
              <p:nvPr/>
            </p:nvSpPr>
            <p:spPr bwMode="auto">
              <a:xfrm>
                <a:off x="3017" y="1570"/>
                <a:ext cx="2003" cy="1966"/>
              </a:xfrm>
              <a:custGeom>
                <a:avLst/>
                <a:gdLst>
                  <a:gd name="T0" fmla="*/ 1179 w 2003"/>
                  <a:gd name="T1" fmla="*/ 0 h 1966"/>
                  <a:gd name="T2" fmla="*/ 1587 w 2003"/>
                  <a:gd name="T3" fmla="*/ 182 h 1966"/>
                  <a:gd name="T4" fmla="*/ 1905 w 2003"/>
                  <a:gd name="T5" fmla="*/ 726 h 1966"/>
                  <a:gd name="T6" fmla="*/ 1995 w 2003"/>
                  <a:gd name="T7" fmla="*/ 1406 h 1966"/>
                  <a:gd name="T8" fmla="*/ 1859 w 2003"/>
                  <a:gd name="T9" fmla="*/ 1769 h 1966"/>
                  <a:gd name="T10" fmla="*/ 1497 w 2003"/>
                  <a:gd name="T11" fmla="*/ 1860 h 1966"/>
                  <a:gd name="T12" fmla="*/ 0 w 2003"/>
                  <a:gd name="T13" fmla="*/ 1905 h 1966"/>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003" h="1966">
                    <a:moveTo>
                      <a:pt x="1179" y="0"/>
                    </a:moveTo>
                    <a:cubicBezTo>
                      <a:pt x="1322" y="30"/>
                      <a:pt x="1466" y="61"/>
                      <a:pt x="1587" y="182"/>
                    </a:cubicBezTo>
                    <a:cubicBezTo>
                      <a:pt x="1708" y="303"/>
                      <a:pt x="1837" y="522"/>
                      <a:pt x="1905" y="726"/>
                    </a:cubicBezTo>
                    <a:cubicBezTo>
                      <a:pt x="1973" y="930"/>
                      <a:pt x="2003" y="1232"/>
                      <a:pt x="1995" y="1406"/>
                    </a:cubicBezTo>
                    <a:cubicBezTo>
                      <a:pt x="1987" y="1580"/>
                      <a:pt x="1942" y="1693"/>
                      <a:pt x="1859" y="1769"/>
                    </a:cubicBezTo>
                    <a:cubicBezTo>
                      <a:pt x="1776" y="1845"/>
                      <a:pt x="1807" y="1837"/>
                      <a:pt x="1497" y="1860"/>
                    </a:cubicBezTo>
                    <a:cubicBezTo>
                      <a:pt x="1187" y="1883"/>
                      <a:pt x="227" y="1966"/>
                      <a:pt x="0" y="1905"/>
                    </a:cubicBezTo>
                  </a:path>
                </a:pathLst>
              </a:custGeom>
              <a:noFill/>
              <a:ln w="25400">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ru-RU"/>
              </a:p>
            </p:txBody>
          </p:sp>
          <p:sp>
            <p:nvSpPr>
              <p:cNvPr id="35880" name="Text Box 43"/>
              <p:cNvSpPr txBox="1">
                <a:spLocks noChangeArrowheads="1"/>
              </p:cNvSpPr>
              <p:nvPr/>
            </p:nvSpPr>
            <p:spPr bwMode="auto">
              <a:xfrm>
                <a:off x="3016" y="3203"/>
                <a:ext cx="680" cy="1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rIns="0"/>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r>
                  <a:rPr lang="ru-RU" altLang="ru-RU" sz="1000"/>
                  <a:t>Данные реестра</a:t>
                </a:r>
                <a:endParaRPr lang="ru-RU" altLang="ru-RU" sz="1800"/>
              </a:p>
            </p:txBody>
          </p:sp>
          <p:cxnSp>
            <p:nvCxnSpPr>
              <p:cNvPr id="35881" name="AutoShape 44"/>
              <p:cNvCxnSpPr>
                <a:cxnSpLocks noChangeShapeType="1"/>
              </p:cNvCxnSpPr>
              <p:nvPr/>
            </p:nvCxnSpPr>
            <p:spPr bwMode="auto">
              <a:xfrm rot="10800000" flipV="1">
                <a:off x="2472" y="3162"/>
                <a:ext cx="1308" cy="231"/>
              </a:xfrm>
              <a:prstGeom prst="curvedConnector2">
                <a:avLst/>
              </a:prstGeom>
              <a:noFill/>
              <a:ln w="25400">
                <a:solidFill>
                  <a:schemeClr val="tx1"/>
                </a:solidFill>
                <a:round/>
                <a:headEnd/>
                <a:tailEnd type="triangle" w="lg"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grpSp>
      <p:grpSp>
        <p:nvGrpSpPr>
          <p:cNvPr id="61485" name="Group 45"/>
          <p:cNvGrpSpPr>
            <a:grpSpLocks/>
          </p:cNvGrpSpPr>
          <p:nvPr/>
        </p:nvGrpSpPr>
        <p:grpSpPr bwMode="auto">
          <a:xfrm>
            <a:off x="1116013" y="1928813"/>
            <a:ext cx="7058025" cy="2752725"/>
            <a:chOff x="431" y="1669"/>
            <a:chExt cx="4446" cy="1734"/>
          </a:xfrm>
        </p:grpSpPr>
        <p:grpSp>
          <p:nvGrpSpPr>
            <p:cNvPr id="35854" name="Group 46"/>
            <p:cNvGrpSpPr>
              <a:grpSpLocks/>
            </p:cNvGrpSpPr>
            <p:nvPr/>
          </p:nvGrpSpPr>
          <p:grpSpPr bwMode="auto">
            <a:xfrm>
              <a:off x="431" y="1669"/>
              <a:ext cx="4446" cy="1734"/>
              <a:chOff x="431" y="1669"/>
              <a:chExt cx="4446" cy="1734"/>
            </a:xfrm>
          </p:grpSpPr>
          <p:grpSp>
            <p:nvGrpSpPr>
              <p:cNvPr id="35863" name="Group 47"/>
              <p:cNvGrpSpPr>
                <a:grpSpLocks/>
              </p:cNvGrpSpPr>
              <p:nvPr/>
            </p:nvGrpSpPr>
            <p:grpSpPr bwMode="auto">
              <a:xfrm>
                <a:off x="2925" y="1669"/>
                <a:ext cx="1952" cy="990"/>
                <a:chOff x="2925" y="1669"/>
                <a:chExt cx="1952" cy="990"/>
              </a:xfrm>
            </p:grpSpPr>
            <p:cxnSp>
              <p:nvCxnSpPr>
                <p:cNvPr id="35873" name="AutoShape 48"/>
                <p:cNvCxnSpPr>
                  <a:cxnSpLocks noChangeShapeType="1"/>
                </p:cNvCxnSpPr>
                <p:nvPr/>
              </p:nvCxnSpPr>
              <p:spPr bwMode="auto">
                <a:xfrm rot="10800000" flipV="1">
                  <a:off x="2925" y="1669"/>
                  <a:ext cx="1271" cy="990"/>
                </a:xfrm>
                <a:prstGeom prst="curvedConnector3">
                  <a:avLst>
                    <a:gd name="adj1" fmla="val 49963"/>
                  </a:avLst>
                </a:prstGeom>
                <a:noFill/>
                <a:ln w="25400">
                  <a:solidFill>
                    <a:schemeClr val="tx1"/>
                  </a:solidFill>
                  <a:round/>
                  <a:headEnd/>
                  <a:tailEnd type="triangle" w="lg"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5874" name="Text Box 49"/>
                <p:cNvSpPr txBox="1">
                  <a:spLocks noChangeArrowheads="1"/>
                </p:cNvSpPr>
                <p:nvPr/>
              </p:nvSpPr>
              <p:spPr bwMode="auto">
                <a:xfrm>
                  <a:off x="3924" y="2341"/>
                  <a:ext cx="953" cy="2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rIns="0"/>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r>
                    <a:rPr lang="ru-RU" altLang="ru-RU" sz="1000"/>
                    <a:t>Справочная информация</a:t>
                  </a:r>
                  <a:endParaRPr lang="ru-RU" altLang="ru-RU" sz="1800"/>
                </a:p>
              </p:txBody>
            </p:sp>
          </p:grpSp>
          <p:grpSp>
            <p:nvGrpSpPr>
              <p:cNvPr id="35864" name="Group 50"/>
              <p:cNvGrpSpPr>
                <a:grpSpLocks/>
              </p:cNvGrpSpPr>
              <p:nvPr/>
            </p:nvGrpSpPr>
            <p:grpSpPr bwMode="auto">
              <a:xfrm>
                <a:off x="431" y="2387"/>
                <a:ext cx="1089" cy="1016"/>
                <a:chOff x="431" y="2387"/>
                <a:chExt cx="1089" cy="1016"/>
              </a:xfrm>
            </p:grpSpPr>
            <p:sp>
              <p:nvSpPr>
                <p:cNvPr id="35865" name="Text Box 51"/>
                <p:cNvSpPr txBox="1">
                  <a:spLocks noChangeArrowheads="1"/>
                </p:cNvSpPr>
                <p:nvPr/>
              </p:nvSpPr>
              <p:spPr bwMode="auto">
                <a:xfrm>
                  <a:off x="431" y="2568"/>
                  <a:ext cx="1043" cy="1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r>
                    <a:rPr lang="ru-RU" altLang="ru-RU" sz="1000"/>
                    <a:t>Технический паспорт</a:t>
                  </a:r>
                  <a:endParaRPr lang="ru-RU" altLang="ru-RU" sz="1800"/>
                </a:p>
              </p:txBody>
            </p:sp>
            <p:sp>
              <p:nvSpPr>
                <p:cNvPr id="35866" name="Line 52"/>
                <p:cNvSpPr>
                  <a:spLocks noChangeShapeType="1"/>
                </p:cNvSpPr>
                <p:nvPr/>
              </p:nvSpPr>
              <p:spPr bwMode="auto">
                <a:xfrm>
                  <a:off x="477" y="3067"/>
                  <a:ext cx="1043" cy="0"/>
                </a:xfrm>
                <a:prstGeom prst="line">
                  <a:avLst/>
                </a:prstGeom>
                <a:noFill/>
                <a:ln w="25400">
                  <a:solidFill>
                    <a:schemeClr val="tx1"/>
                  </a:solidFill>
                  <a:round/>
                  <a:headEnd/>
                  <a:tailEnd type="triangle" w="lg"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ru-RU"/>
                </a:p>
              </p:txBody>
            </p:sp>
            <p:sp>
              <p:nvSpPr>
                <p:cNvPr id="35867" name="Line 53"/>
                <p:cNvSpPr>
                  <a:spLocks noChangeShapeType="1"/>
                </p:cNvSpPr>
                <p:nvPr/>
              </p:nvSpPr>
              <p:spPr bwMode="auto">
                <a:xfrm>
                  <a:off x="477" y="2931"/>
                  <a:ext cx="1043" cy="0"/>
                </a:xfrm>
                <a:prstGeom prst="line">
                  <a:avLst/>
                </a:prstGeom>
                <a:noFill/>
                <a:ln w="25400">
                  <a:solidFill>
                    <a:schemeClr val="tx1"/>
                  </a:solidFill>
                  <a:round/>
                  <a:headEnd/>
                  <a:tailEnd type="triangle" w="lg"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ru-RU"/>
                </a:p>
              </p:txBody>
            </p:sp>
            <p:sp>
              <p:nvSpPr>
                <p:cNvPr id="35868" name="Text Box 54"/>
                <p:cNvSpPr txBox="1">
                  <a:spLocks noChangeArrowheads="1"/>
                </p:cNvSpPr>
                <p:nvPr/>
              </p:nvSpPr>
              <p:spPr bwMode="auto">
                <a:xfrm>
                  <a:off x="431" y="2387"/>
                  <a:ext cx="602" cy="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r>
                    <a:rPr lang="ru-RU" altLang="ru-RU" sz="1000"/>
                    <a:t>Перечень ОС</a:t>
                  </a:r>
                  <a:endParaRPr lang="ru-RU" altLang="ru-RU" sz="1800"/>
                </a:p>
              </p:txBody>
            </p:sp>
            <p:sp>
              <p:nvSpPr>
                <p:cNvPr id="35869" name="Line 55"/>
                <p:cNvSpPr>
                  <a:spLocks noChangeShapeType="1"/>
                </p:cNvSpPr>
                <p:nvPr/>
              </p:nvSpPr>
              <p:spPr bwMode="auto">
                <a:xfrm>
                  <a:off x="477" y="2568"/>
                  <a:ext cx="1043" cy="0"/>
                </a:xfrm>
                <a:prstGeom prst="line">
                  <a:avLst/>
                </a:prstGeom>
                <a:noFill/>
                <a:ln w="25400">
                  <a:solidFill>
                    <a:schemeClr val="tx1"/>
                  </a:solidFill>
                  <a:round/>
                  <a:headEnd/>
                  <a:tailEnd type="triangle" w="lg"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ru-RU"/>
                </a:p>
              </p:txBody>
            </p:sp>
            <p:sp>
              <p:nvSpPr>
                <p:cNvPr id="35870" name="Text Box 56"/>
                <p:cNvSpPr txBox="1">
                  <a:spLocks noChangeArrowheads="1"/>
                </p:cNvSpPr>
                <p:nvPr/>
              </p:nvSpPr>
              <p:spPr bwMode="auto">
                <a:xfrm>
                  <a:off x="431" y="2750"/>
                  <a:ext cx="705" cy="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r>
                    <a:rPr lang="ru-RU" altLang="ru-RU" sz="1000"/>
                    <a:t>Карта реестра</a:t>
                  </a:r>
                  <a:endParaRPr lang="ru-RU" altLang="ru-RU" sz="1800"/>
                </a:p>
              </p:txBody>
            </p:sp>
            <p:sp>
              <p:nvSpPr>
                <p:cNvPr id="35871" name="Line 57"/>
                <p:cNvSpPr>
                  <a:spLocks noChangeShapeType="1"/>
                </p:cNvSpPr>
                <p:nvPr/>
              </p:nvSpPr>
              <p:spPr bwMode="auto">
                <a:xfrm>
                  <a:off x="477" y="2750"/>
                  <a:ext cx="1043" cy="0"/>
                </a:xfrm>
                <a:prstGeom prst="line">
                  <a:avLst/>
                </a:prstGeom>
                <a:noFill/>
                <a:ln w="25400">
                  <a:solidFill>
                    <a:schemeClr val="tx1"/>
                  </a:solidFill>
                  <a:round/>
                  <a:headEnd/>
                  <a:tailEnd type="triangle" w="lg"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ru-RU"/>
                </a:p>
              </p:txBody>
            </p:sp>
            <p:sp>
              <p:nvSpPr>
                <p:cNvPr id="35872" name="Text Box 58"/>
                <p:cNvSpPr txBox="1">
                  <a:spLocks noChangeArrowheads="1"/>
                </p:cNvSpPr>
                <p:nvPr/>
              </p:nvSpPr>
              <p:spPr bwMode="auto">
                <a:xfrm>
                  <a:off x="431" y="3113"/>
                  <a:ext cx="848" cy="2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r>
                    <a:rPr lang="ru-RU" altLang="ru-RU" sz="1000"/>
                    <a:t>Распорядительные </a:t>
                  </a:r>
                </a:p>
                <a:p>
                  <a:pPr eaLnBrk="1" hangingPunct="1"/>
                  <a:r>
                    <a:rPr lang="ru-RU" altLang="ru-RU" sz="1000"/>
                    <a:t>документы</a:t>
                  </a:r>
                  <a:endParaRPr lang="ru-RU" altLang="ru-RU" sz="1800"/>
                </a:p>
              </p:txBody>
            </p:sp>
          </p:grpSp>
        </p:grpSp>
        <p:grpSp>
          <p:nvGrpSpPr>
            <p:cNvPr id="35855" name="Group 59"/>
            <p:cNvGrpSpPr>
              <a:grpSpLocks/>
            </p:cNvGrpSpPr>
            <p:nvPr/>
          </p:nvGrpSpPr>
          <p:grpSpPr bwMode="auto">
            <a:xfrm>
              <a:off x="2925" y="2772"/>
              <a:ext cx="1044" cy="362"/>
              <a:chOff x="2925" y="2772"/>
              <a:chExt cx="1044" cy="362"/>
            </a:xfrm>
          </p:grpSpPr>
          <p:sp>
            <p:nvSpPr>
              <p:cNvPr id="35856" name="Text Box 60"/>
              <p:cNvSpPr txBox="1">
                <a:spLocks noChangeArrowheads="1"/>
              </p:cNvSpPr>
              <p:nvPr/>
            </p:nvSpPr>
            <p:spPr bwMode="auto">
              <a:xfrm>
                <a:off x="3061" y="2840"/>
                <a:ext cx="680" cy="1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rIns="0"/>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r>
                  <a:rPr lang="ru-RU" altLang="ru-RU" sz="1000"/>
                  <a:t>Данные реестра</a:t>
                </a:r>
                <a:endParaRPr lang="ru-RU" altLang="ru-RU" sz="1800"/>
              </a:p>
            </p:txBody>
          </p:sp>
          <p:grpSp>
            <p:nvGrpSpPr>
              <p:cNvPr id="35857" name="Group 61"/>
              <p:cNvGrpSpPr>
                <a:grpSpLocks/>
              </p:cNvGrpSpPr>
              <p:nvPr/>
            </p:nvGrpSpPr>
            <p:grpSpPr bwMode="auto">
              <a:xfrm>
                <a:off x="2925" y="2772"/>
                <a:ext cx="1044" cy="295"/>
                <a:chOff x="2925" y="2772"/>
                <a:chExt cx="1044" cy="295"/>
              </a:xfrm>
            </p:grpSpPr>
            <p:sp>
              <p:nvSpPr>
                <p:cNvPr id="35861" name="AutoShape 62"/>
                <p:cNvSpPr>
                  <a:spLocks noChangeArrowheads="1"/>
                </p:cNvSpPr>
                <p:nvPr/>
              </p:nvSpPr>
              <p:spPr bwMode="auto">
                <a:xfrm rot="-5400000">
                  <a:off x="2926" y="2772"/>
                  <a:ext cx="45" cy="45"/>
                </a:xfrm>
                <a:prstGeom prst="triangle">
                  <a:avLst>
                    <a:gd name="adj" fmla="val 50000"/>
                  </a:avLst>
                </a:prstGeom>
                <a:solidFill>
                  <a:schemeClr val="tx1"/>
                </a:solidFill>
                <a:ln w="254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endParaRPr lang="ru-RU" altLang="ru-RU"/>
                </a:p>
              </p:txBody>
            </p:sp>
            <p:sp>
              <p:nvSpPr>
                <p:cNvPr id="35862" name="Freeform 63"/>
                <p:cNvSpPr>
                  <a:spLocks/>
                </p:cNvSpPr>
                <p:nvPr/>
              </p:nvSpPr>
              <p:spPr bwMode="auto">
                <a:xfrm>
                  <a:off x="2925" y="2795"/>
                  <a:ext cx="1044" cy="272"/>
                </a:xfrm>
                <a:custGeom>
                  <a:avLst/>
                  <a:gdLst>
                    <a:gd name="T0" fmla="*/ 1044 w 1044"/>
                    <a:gd name="T1" fmla="*/ 272 h 272"/>
                    <a:gd name="T2" fmla="*/ 953 w 1044"/>
                    <a:gd name="T3" fmla="*/ 181 h 272"/>
                    <a:gd name="T4" fmla="*/ 635 w 1044"/>
                    <a:gd name="T5" fmla="*/ 45 h 272"/>
                    <a:gd name="T6" fmla="*/ 0 w 1044"/>
                    <a:gd name="T7" fmla="*/ 0 h 27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044" h="272">
                      <a:moveTo>
                        <a:pt x="1044" y="272"/>
                      </a:moveTo>
                      <a:cubicBezTo>
                        <a:pt x="1032" y="245"/>
                        <a:pt x="1021" y="219"/>
                        <a:pt x="953" y="181"/>
                      </a:cubicBezTo>
                      <a:cubicBezTo>
                        <a:pt x="885" y="143"/>
                        <a:pt x="794" y="75"/>
                        <a:pt x="635" y="45"/>
                      </a:cubicBezTo>
                      <a:cubicBezTo>
                        <a:pt x="476" y="15"/>
                        <a:pt x="38" y="7"/>
                        <a:pt x="0" y="0"/>
                      </a:cubicBezTo>
                    </a:path>
                  </a:pathLst>
                </a:custGeom>
                <a:noFill/>
                <a:ln w="25400">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ru-RU"/>
                </a:p>
              </p:txBody>
            </p:sp>
          </p:grpSp>
          <p:grpSp>
            <p:nvGrpSpPr>
              <p:cNvPr id="35858" name="Group 64"/>
              <p:cNvGrpSpPr>
                <a:grpSpLocks/>
              </p:cNvGrpSpPr>
              <p:nvPr/>
            </p:nvGrpSpPr>
            <p:grpSpPr bwMode="auto">
              <a:xfrm>
                <a:off x="2925" y="2886"/>
                <a:ext cx="862" cy="248"/>
                <a:chOff x="2925" y="2886"/>
                <a:chExt cx="862" cy="248"/>
              </a:xfrm>
            </p:grpSpPr>
            <p:sp>
              <p:nvSpPr>
                <p:cNvPr id="35859" name="Freeform 65"/>
                <p:cNvSpPr>
                  <a:spLocks/>
                </p:cNvSpPr>
                <p:nvPr/>
              </p:nvSpPr>
              <p:spPr bwMode="auto">
                <a:xfrm>
                  <a:off x="2925" y="2886"/>
                  <a:ext cx="862" cy="227"/>
                </a:xfrm>
                <a:custGeom>
                  <a:avLst/>
                  <a:gdLst>
                    <a:gd name="T0" fmla="*/ 0 w 862"/>
                    <a:gd name="T1" fmla="*/ 0 h 227"/>
                    <a:gd name="T2" fmla="*/ 182 w 862"/>
                    <a:gd name="T3" fmla="*/ 136 h 227"/>
                    <a:gd name="T4" fmla="*/ 862 w 862"/>
                    <a:gd name="T5" fmla="*/ 227 h 227"/>
                    <a:gd name="T6" fmla="*/ 0 60000 65536"/>
                    <a:gd name="T7" fmla="*/ 0 60000 65536"/>
                    <a:gd name="T8" fmla="*/ 0 60000 65536"/>
                  </a:gdLst>
                  <a:ahLst/>
                  <a:cxnLst>
                    <a:cxn ang="T6">
                      <a:pos x="T0" y="T1"/>
                    </a:cxn>
                    <a:cxn ang="T7">
                      <a:pos x="T2" y="T3"/>
                    </a:cxn>
                    <a:cxn ang="T8">
                      <a:pos x="T4" y="T5"/>
                    </a:cxn>
                  </a:cxnLst>
                  <a:rect l="0" t="0" r="r" b="b"/>
                  <a:pathLst>
                    <a:path w="862" h="227">
                      <a:moveTo>
                        <a:pt x="0" y="0"/>
                      </a:moveTo>
                      <a:cubicBezTo>
                        <a:pt x="19" y="49"/>
                        <a:pt x="38" y="98"/>
                        <a:pt x="182" y="136"/>
                      </a:cubicBezTo>
                      <a:cubicBezTo>
                        <a:pt x="326" y="174"/>
                        <a:pt x="749" y="204"/>
                        <a:pt x="862" y="227"/>
                      </a:cubicBezTo>
                    </a:path>
                  </a:pathLst>
                </a:custGeom>
                <a:noFill/>
                <a:ln w="25400">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ru-RU"/>
                </a:p>
              </p:txBody>
            </p:sp>
            <p:sp>
              <p:nvSpPr>
                <p:cNvPr id="35860" name="AutoShape 66"/>
                <p:cNvSpPr>
                  <a:spLocks noChangeArrowheads="1"/>
                </p:cNvSpPr>
                <p:nvPr/>
              </p:nvSpPr>
              <p:spPr bwMode="auto">
                <a:xfrm rot="5400000">
                  <a:off x="3742" y="3089"/>
                  <a:ext cx="45" cy="45"/>
                </a:xfrm>
                <a:prstGeom prst="triangle">
                  <a:avLst>
                    <a:gd name="adj" fmla="val 50000"/>
                  </a:avLst>
                </a:prstGeom>
                <a:solidFill>
                  <a:schemeClr val="tx1"/>
                </a:solidFill>
                <a:ln w="254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endParaRPr lang="ru-RU" altLang="ru-RU"/>
                </a:p>
              </p:txBody>
            </p:sp>
          </p:grpSp>
        </p:grpSp>
      </p:grpSp>
      <p:sp>
        <p:nvSpPr>
          <p:cNvPr id="35853" name="Text Box 68"/>
          <p:cNvSpPr txBox="1">
            <a:spLocks noChangeArrowheads="1"/>
          </p:cNvSpPr>
          <p:nvPr/>
        </p:nvSpPr>
        <p:spPr bwMode="auto">
          <a:xfrm>
            <a:off x="1447800" y="304800"/>
            <a:ext cx="69342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spcBef>
                <a:spcPct val="50000"/>
              </a:spcBef>
            </a:pPr>
            <a:r>
              <a:rPr lang="ru-RU" altLang="ru-RU">
                <a:solidFill>
                  <a:srgbClr val="000099"/>
                </a:solidFill>
              </a:rPr>
              <a:t>Рис. 15. Пример 10. Диаграмма потоков данных</a:t>
            </a:r>
          </a:p>
        </p:txBody>
      </p:sp>
    </p:spTree>
  </p:cSld>
  <p:clrMapOvr>
    <a:masterClrMapping/>
  </p:clrMapOvr>
  <p:transition>
    <p:blinds/>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nodeType="afterEffect">
                                  <p:stCondLst>
                                    <p:cond delay="0"/>
                                  </p:stCondLst>
                                  <p:childTnLst>
                                    <p:set>
                                      <p:cBhvr>
                                        <p:cTn id="6" dur="1" fill="hold">
                                          <p:stCondLst>
                                            <p:cond delay="0"/>
                                          </p:stCondLst>
                                        </p:cTn>
                                        <p:tgtEl>
                                          <p:spTgt spid="61464"/>
                                        </p:tgtEl>
                                        <p:attrNameLst>
                                          <p:attrName>style.visibility</p:attrName>
                                        </p:attrNameLst>
                                      </p:cBhvr>
                                      <p:to>
                                        <p:strVal val="visible"/>
                                      </p:to>
                                    </p:set>
                                    <p:anim calcmode="lin" valueType="num">
                                      <p:cBhvr additive="base">
                                        <p:cTn id="7" dur="500" fill="hold"/>
                                        <p:tgtEl>
                                          <p:spTgt spid="61464"/>
                                        </p:tgtEl>
                                        <p:attrNameLst>
                                          <p:attrName>ppt_x</p:attrName>
                                        </p:attrNameLst>
                                      </p:cBhvr>
                                      <p:tavLst>
                                        <p:tav tm="0">
                                          <p:val>
                                            <p:strVal val="0-#ppt_w/2"/>
                                          </p:val>
                                        </p:tav>
                                        <p:tav tm="100000">
                                          <p:val>
                                            <p:strVal val="#ppt_x"/>
                                          </p:val>
                                        </p:tav>
                                      </p:tavLst>
                                    </p:anim>
                                    <p:anim calcmode="lin" valueType="num">
                                      <p:cBhvr additive="base">
                                        <p:cTn id="8" dur="500" fill="hold"/>
                                        <p:tgtEl>
                                          <p:spTgt spid="61464"/>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500"/>
                            </p:stCondLst>
                            <p:childTnLst>
                              <p:par>
                                <p:cTn id="10" presetID="2" presetClass="entr" presetSubtype="4" fill="hold" nodeType="afterEffect">
                                  <p:stCondLst>
                                    <p:cond delay="0"/>
                                  </p:stCondLst>
                                  <p:childTnLst>
                                    <p:set>
                                      <p:cBhvr>
                                        <p:cTn id="11" dur="1" fill="hold">
                                          <p:stCondLst>
                                            <p:cond delay="0"/>
                                          </p:stCondLst>
                                        </p:cTn>
                                        <p:tgtEl>
                                          <p:spTgt spid="61443"/>
                                        </p:tgtEl>
                                        <p:attrNameLst>
                                          <p:attrName>style.visibility</p:attrName>
                                        </p:attrNameLst>
                                      </p:cBhvr>
                                      <p:to>
                                        <p:strVal val="visible"/>
                                      </p:to>
                                    </p:set>
                                    <p:anim calcmode="lin" valueType="num">
                                      <p:cBhvr additive="base">
                                        <p:cTn id="12" dur="500" fill="hold"/>
                                        <p:tgtEl>
                                          <p:spTgt spid="61443"/>
                                        </p:tgtEl>
                                        <p:attrNameLst>
                                          <p:attrName>ppt_x</p:attrName>
                                        </p:attrNameLst>
                                      </p:cBhvr>
                                      <p:tavLst>
                                        <p:tav tm="0">
                                          <p:val>
                                            <p:strVal val="#ppt_x"/>
                                          </p:val>
                                        </p:tav>
                                        <p:tav tm="100000">
                                          <p:val>
                                            <p:strVal val="#ppt_x"/>
                                          </p:val>
                                        </p:tav>
                                      </p:tavLst>
                                    </p:anim>
                                    <p:anim calcmode="lin" valueType="num">
                                      <p:cBhvr additive="base">
                                        <p:cTn id="13" dur="500" fill="hold"/>
                                        <p:tgtEl>
                                          <p:spTgt spid="61443"/>
                                        </p:tgtEl>
                                        <p:attrNameLst>
                                          <p:attrName>ppt_y</p:attrName>
                                        </p:attrNameLst>
                                      </p:cBhvr>
                                      <p:tavLst>
                                        <p:tav tm="0">
                                          <p:val>
                                            <p:strVal val="1+#ppt_h/2"/>
                                          </p:val>
                                        </p:tav>
                                        <p:tav tm="100000">
                                          <p:val>
                                            <p:strVal val="#ppt_y"/>
                                          </p:val>
                                        </p:tav>
                                      </p:tavLst>
                                    </p:anim>
                                  </p:childTnLst>
                                </p:cTn>
                              </p:par>
                            </p:childTnLst>
                          </p:cTn>
                        </p:par>
                        <p:par>
                          <p:cTn id="14" fill="hold" nodeType="afterGroup">
                            <p:stCondLst>
                              <p:cond delay="1000"/>
                            </p:stCondLst>
                            <p:childTnLst>
                              <p:par>
                                <p:cTn id="15" presetID="2" presetClass="entr" presetSubtype="4" fill="hold" nodeType="afterEffect">
                                  <p:stCondLst>
                                    <p:cond delay="0"/>
                                  </p:stCondLst>
                                  <p:childTnLst>
                                    <p:set>
                                      <p:cBhvr>
                                        <p:cTn id="16" dur="1" fill="hold">
                                          <p:stCondLst>
                                            <p:cond delay="0"/>
                                          </p:stCondLst>
                                        </p:cTn>
                                        <p:tgtEl>
                                          <p:spTgt spid="61447"/>
                                        </p:tgtEl>
                                        <p:attrNameLst>
                                          <p:attrName>style.visibility</p:attrName>
                                        </p:attrNameLst>
                                      </p:cBhvr>
                                      <p:to>
                                        <p:strVal val="visible"/>
                                      </p:to>
                                    </p:set>
                                    <p:anim calcmode="lin" valueType="num">
                                      <p:cBhvr additive="base">
                                        <p:cTn id="17" dur="500" fill="hold"/>
                                        <p:tgtEl>
                                          <p:spTgt spid="61447"/>
                                        </p:tgtEl>
                                        <p:attrNameLst>
                                          <p:attrName>ppt_x</p:attrName>
                                        </p:attrNameLst>
                                      </p:cBhvr>
                                      <p:tavLst>
                                        <p:tav tm="0">
                                          <p:val>
                                            <p:strVal val="#ppt_x"/>
                                          </p:val>
                                        </p:tav>
                                        <p:tav tm="100000">
                                          <p:val>
                                            <p:strVal val="#ppt_x"/>
                                          </p:val>
                                        </p:tav>
                                      </p:tavLst>
                                    </p:anim>
                                    <p:anim calcmode="lin" valueType="num">
                                      <p:cBhvr additive="base">
                                        <p:cTn id="18" dur="500" fill="hold"/>
                                        <p:tgtEl>
                                          <p:spTgt spid="61447"/>
                                        </p:tgtEl>
                                        <p:attrNameLst>
                                          <p:attrName>ppt_y</p:attrName>
                                        </p:attrNameLst>
                                      </p:cBhvr>
                                      <p:tavLst>
                                        <p:tav tm="0">
                                          <p:val>
                                            <p:strVal val="1+#ppt_h/2"/>
                                          </p:val>
                                        </p:tav>
                                        <p:tav tm="100000">
                                          <p:val>
                                            <p:strVal val="#ppt_y"/>
                                          </p:val>
                                        </p:tav>
                                      </p:tavLst>
                                    </p:anim>
                                  </p:childTnLst>
                                </p:cTn>
                              </p:par>
                            </p:childTnLst>
                          </p:cTn>
                        </p:par>
                        <p:par>
                          <p:cTn id="19" fill="hold" nodeType="afterGroup">
                            <p:stCondLst>
                              <p:cond delay="1500"/>
                            </p:stCondLst>
                            <p:childTnLst>
                              <p:par>
                                <p:cTn id="20" presetID="2" presetClass="entr" presetSubtype="2" fill="hold" nodeType="afterEffect">
                                  <p:stCondLst>
                                    <p:cond delay="0"/>
                                  </p:stCondLst>
                                  <p:childTnLst>
                                    <p:set>
                                      <p:cBhvr>
                                        <p:cTn id="21" dur="1" fill="hold">
                                          <p:stCondLst>
                                            <p:cond delay="0"/>
                                          </p:stCondLst>
                                        </p:cTn>
                                        <p:tgtEl>
                                          <p:spTgt spid="61459"/>
                                        </p:tgtEl>
                                        <p:attrNameLst>
                                          <p:attrName>style.visibility</p:attrName>
                                        </p:attrNameLst>
                                      </p:cBhvr>
                                      <p:to>
                                        <p:strVal val="visible"/>
                                      </p:to>
                                    </p:set>
                                    <p:anim calcmode="lin" valueType="num">
                                      <p:cBhvr additive="base">
                                        <p:cTn id="22" dur="500" fill="hold"/>
                                        <p:tgtEl>
                                          <p:spTgt spid="61459"/>
                                        </p:tgtEl>
                                        <p:attrNameLst>
                                          <p:attrName>ppt_x</p:attrName>
                                        </p:attrNameLst>
                                      </p:cBhvr>
                                      <p:tavLst>
                                        <p:tav tm="0">
                                          <p:val>
                                            <p:strVal val="1+#ppt_w/2"/>
                                          </p:val>
                                        </p:tav>
                                        <p:tav tm="100000">
                                          <p:val>
                                            <p:strVal val="#ppt_x"/>
                                          </p:val>
                                        </p:tav>
                                      </p:tavLst>
                                    </p:anim>
                                    <p:anim calcmode="lin" valueType="num">
                                      <p:cBhvr additive="base">
                                        <p:cTn id="23" dur="500" fill="hold"/>
                                        <p:tgtEl>
                                          <p:spTgt spid="61459"/>
                                        </p:tgtEl>
                                        <p:attrNameLst>
                                          <p:attrName>ppt_y</p:attrName>
                                        </p:attrNameLst>
                                      </p:cBhvr>
                                      <p:tavLst>
                                        <p:tav tm="0">
                                          <p:val>
                                            <p:strVal val="#ppt_y"/>
                                          </p:val>
                                        </p:tav>
                                        <p:tav tm="100000">
                                          <p:val>
                                            <p:strVal val="#ppt_y"/>
                                          </p:val>
                                        </p:tav>
                                      </p:tavLst>
                                    </p:anim>
                                  </p:childTnLst>
                                </p:cTn>
                              </p:par>
                            </p:childTnLst>
                          </p:cTn>
                        </p:par>
                        <p:par>
                          <p:cTn id="24" fill="hold" nodeType="afterGroup">
                            <p:stCondLst>
                              <p:cond delay="2000"/>
                            </p:stCondLst>
                            <p:childTnLst>
                              <p:par>
                                <p:cTn id="25" presetID="2" presetClass="entr" presetSubtype="4" fill="hold" nodeType="afterEffect">
                                  <p:stCondLst>
                                    <p:cond delay="0"/>
                                  </p:stCondLst>
                                  <p:childTnLst>
                                    <p:set>
                                      <p:cBhvr>
                                        <p:cTn id="26" dur="1" fill="hold">
                                          <p:stCondLst>
                                            <p:cond delay="0"/>
                                          </p:stCondLst>
                                        </p:cTn>
                                        <p:tgtEl>
                                          <p:spTgt spid="61454"/>
                                        </p:tgtEl>
                                        <p:attrNameLst>
                                          <p:attrName>style.visibility</p:attrName>
                                        </p:attrNameLst>
                                      </p:cBhvr>
                                      <p:to>
                                        <p:strVal val="visible"/>
                                      </p:to>
                                    </p:set>
                                    <p:anim calcmode="lin" valueType="num">
                                      <p:cBhvr additive="base">
                                        <p:cTn id="27" dur="500" fill="hold"/>
                                        <p:tgtEl>
                                          <p:spTgt spid="61454"/>
                                        </p:tgtEl>
                                        <p:attrNameLst>
                                          <p:attrName>ppt_x</p:attrName>
                                        </p:attrNameLst>
                                      </p:cBhvr>
                                      <p:tavLst>
                                        <p:tav tm="0">
                                          <p:val>
                                            <p:strVal val="#ppt_x"/>
                                          </p:val>
                                        </p:tav>
                                        <p:tav tm="100000">
                                          <p:val>
                                            <p:strVal val="#ppt_x"/>
                                          </p:val>
                                        </p:tav>
                                      </p:tavLst>
                                    </p:anim>
                                    <p:anim calcmode="lin" valueType="num">
                                      <p:cBhvr additive="base">
                                        <p:cTn id="28" dur="500" fill="hold"/>
                                        <p:tgtEl>
                                          <p:spTgt spid="61454"/>
                                        </p:tgtEl>
                                        <p:attrNameLst>
                                          <p:attrName>ppt_y</p:attrName>
                                        </p:attrNameLst>
                                      </p:cBhvr>
                                      <p:tavLst>
                                        <p:tav tm="0">
                                          <p:val>
                                            <p:strVal val="1+#ppt_h/2"/>
                                          </p:val>
                                        </p:tav>
                                        <p:tav tm="100000">
                                          <p:val>
                                            <p:strVal val="#ppt_y"/>
                                          </p:val>
                                        </p:tav>
                                      </p:tavLst>
                                    </p:anim>
                                  </p:childTnLst>
                                </p:cTn>
                              </p:par>
                            </p:childTnLst>
                          </p:cTn>
                        </p:par>
                        <p:par>
                          <p:cTn id="29" fill="hold" nodeType="afterGroup">
                            <p:stCondLst>
                              <p:cond delay="2500"/>
                            </p:stCondLst>
                            <p:childTnLst>
                              <p:par>
                                <p:cTn id="30" presetID="3" presetClass="entr" presetSubtype="10" fill="hold" nodeType="afterEffect">
                                  <p:stCondLst>
                                    <p:cond delay="0"/>
                                  </p:stCondLst>
                                  <p:childTnLst>
                                    <p:set>
                                      <p:cBhvr>
                                        <p:cTn id="31" dur="1" fill="hold">
                                          <p:stCondLst>
                                            <p:cond delay="0"/>
                                          </p:stCondLst>
                                        </p:cTn>
                                        <p:tgtEl>
                                          <p:spTgt spid="61471"/>
                                        </p:tgtEl>
                                        <p:attrNameLst>
                                          <p:attrName>style.visibility</p:attrName>
                                        </p:attrNameLst>
                                      </p:cBhvr>
                                      <p:to>
                                        <p:strVal val="visible"/>
                                      </p:to>
                                    </p:set>
                                    <p:animEffect transition="in" filter="blinds(horizontal)">
                                      <p:cBhvr>
                                        <p:cTn id="32" dur="500"/>
                                        <p:tgtEl>
                                          <p:spTgt spid="61471"/>
                                        </p:tgtEl>
                                      </p:cBhvr>
                                    </p:animEffect>
                                  </p:childTnLst>
                                </p:cTn>
                              </p:par>
                            </p:childTnLst>
                          </p:cTn>
                        </p:par>
                        <p:par>
                          <p:cTn id="33" fill="hold" nodeType="afterGroup">
                            <p:stCondLst>
                              <p:cond delay="3000"/>
                            </p:stCondLst>
                            <p:childTnLst>
                              <p:par>
                                <p:cTn id="34" presetID="3" presetClass="entr" presetSubtype="10" fill="hold" nodeType="afterEffect">
                                  <p:stCondLst>
                                    <p:cond delay="0"/>
                                  </p:stCondLst>
                                  <p:childTnLst>
                                    <p:set>
                                      <p:cBhvr>
                                        <p:cTn id="35" dur="1" fill="hold">
                                          <p:stCondLst>
                                            <p:cond delay="0"/>
                                          </p:stCondLst>
                                        </p:cTn>
                                        <p:tgtEl>
                                          <p:spTgt spid="61485"/>
                                        </p:tgtEl>
                                        <p:attrNameLst>
                                          <p:attrName>style.visibility</p:attrName>
                                        </p:attrNameLst>
                                      </p:cBhvr>
                                      <p:to>
                                        <p:strVal val="visible"/>
                                      </p:to>
                                    </p:set>
                                    <p:animEffect transition="in" filter="blinds(horizontal)">
                                      <p:cBhvr>
                                        <p:cTn id="36" dur="500"/>
                                        <p:tgtEl>
                                          <p:spTgt spid="61485"/>
                                        </p:tgtEl>
                                      </p:cBhvr>
                                    </p:animEffect>
                                  </p:childTnLst>
                                </p:cTn>
                              </p:par>
                            </p:childTnLst>
                          </p:cTn>
                        </p:par>
                        <p:par>
                          <p:cTn id="37" fill="hold" nodeType="afterGroup">
                            <p:stCondLst>
                              <p:cond delay="3500"/>
                            </p:stCondLst>
                            <p:childTnLst>
                              <p:par>
                                <p:cTn id="38" presetID="2" presetClass="entr" presetSubtype="8" fill="hold" nodeType="afterEffect">
                                  <p:stCondLst>
                                    <p:cond delay="0"/>
                                  </p:stCondLst>
                                  <p:childTnLst>
                                    <p:set>
                                      <p:cBhvr>
                                        <p:cTn id="39" dur="1" fill="hold">
                                          <p:stCondLst>
                                            <p:cond delay="0"/>
                                          </p:stCondLst>
                                        </p:cTn>
                                        <p:tgtEl>
                                          <p:spTgt spid="61451"/>
                                        </p:tgtEl>
                                        <p:attrNameLst>
                                          <p:attrName>style.visibility</p:attrName>
                                        </p:attrNameLst>
                                      </p:cBhvr>
                                      <p:to>
                                        <p:strVal val="visible"/>
                                      </p:to>
                                    </p:set>
                                    <p:anim calcmode="lin" valueType="num">
                                      <p:cBhvr additive="base">
                                        <p:cTn id="40" dur="500" fill="hold"/>
                                        <p:tgtEl>
                                          <p:spTgt spid="61451"/>
                                        </p:tgtEl>
                                        <p:attrNameLst>
                                          <p:attrName>ppt_x</p:attrName>
                                        </p:attrNameLst>
                                      </p:cBhvr>
                                      <p:tavLst>
                                        <p:tav tm="0">
                                          <p:val>
                                            <p:strVal val="0-#ppt_w/2"/>
                                          </p:val>
                                        </p:tav>
                                        <p:tav tm="100000">
                                          <p:val>
                                            <p:strVal val="#ppt_x"/>
                                          </p:val>
                                        </p:tav>
                                      </p:tavLst>
                                    </p:anim>
                                    <p:anim calcmode="lin" valueType="num">
                                      <p:cBhvr additive="base">
                                        <p:cTn id="41" dur="500" fill="hold"/>
                                        <p:tgtEl>
                                          <p:spTgt spid="61451"/>
                                        </p:tgtEl>
                                        <p:attrNameLst>
                                          <p:attrName>ppt_y</p:attrName>
                                        </p:attrNameLst>
                                      </p:cBhvr>
                                      <p:tavLst>
                                        <p:tav tm="0">
                                          <p:val>
                                            <p:strVal val="#ppt_y"/>
                                          </p:val>
                                        </p:tav>
                                        <p:tav tm="100000">
                                          <p:val>
                                            <p:strVal val="#ppt_y"/>
                                          </p:val>
                                        </p:tav>
                                      </p:tavLst>
                                    </p:anim>
                                  </p:childTnLst>
                                </p:cTn>
                              </p:par>
                            </p:childTnLst>
                          </p:cTn>
                        </p:par>
                        <p:par>
                          <p:cTn id="42" fill="hold" nodeType="afterGroup">
                            <p:stCondLst>
                              <p:cond delay="4000"/>
                            </p:stCondLst>
                            <p:childTnLst>
                              <p:par>
                                <p:cTn id="43" presetID="3" presetClass="entr" presetSubtype="10" fill="hold" nodeType="afterEffect">
                                  <p:stCondLst>
                                    <p:cond delay="0"/>
                                  </p:stCondLst>
                                  <p:childTnLst>
                                    <p:set>
                                      <p:cBhvr>
                                        <p:cTn id="44" dur="1" fill="hold">
                                          <p:stCondLst>
                                            <p:cond delay="0"/>
                                          </p:stCondLst>
                                        </p:cTn>
                                        <p:tgtEl>
                                          <p:spTgt spid="61477"/>
                                        </p:tgtEl>
                                        <p:attrNameLst>
                                          <p:attrName>style.visibility</p:attrName>
                                        </p:attrNameLst>
                                      </p:cBhvr>
                                      <p:to>
                                        <p:strVal val="visible"/>
                                      </p:to>
                                    </p:set>
                                    <p:animEffect transition="in" filter="blinds(horizontal)">
                                      <p:cBhvr>
                                        <p:cTn id="45" dur="500"/>
                                        <p:tgtEl>
                                          <p:spTgt spid="61477"/>
                                        </p:tgtEl>
                                      </p:cBhvr>
                                    </p:animEffect>
                                  </p:childTnLst>
                                </p:cTn>
                              </p:par>
                            </p:childTnLst>
                          </p:cTn>
                        </p:par>
                        <p:par>
                          <p:cTn id="46" fill="hold" nodeType="afterGroup">
                            <p:stCondLst>
                              <p:cond delay="4500"/>
                            </p:stCondLst>
                            <p:childTnLst>
                              <p:par>
                                <p:cTn id="47" presetID="3" presetClass="entr" presetSubtype="10" fill="hold" nodeType="afterEffect">
                                  <p:stCondLst>
                                    <p:cond delay="0"/>
                                  </p:stCondLst>
                                  <p:childTnLst>
                                    <p:set>
                                      <p:cBhvr>
                                        <p:cTn id="48" dur="1" fill="hold">
                                          <p:stCondLst>
                                            <p:cond delay="0"/>
                                          </p:stCondLst>
                                        </p:cTn>
                                        <p:tgtEl>
                                          <p:spTgt spid="61468"/>
                                        </p:tgtEl>
                                        <p:attrNameLst>
                                          <p:attrName>style.visibility</p:attrName>
                                        </p:attrNameLst>
                                      </p:cBhvr>
                                      <p:to>
                                        <p:strVal val="visible"/>
                                      </p:to>
                                    </p:set>
                                    <p:animEffect transition="in" filter="blinds(horizontal)">
                                      <p:cBhvr>
                                        <p:cTn id="49" dur="500"/>
                                        <p:tgtEl>
                                          <p:spTgt spid="6146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Номер слайда 3"/>
          <p:cNvSpPr>
            <a:spLocks noGrp="1"/>
          </p:cNvSpPr>
          <p:nvPr>
            <p:ph type="sldNum" sz="quarter" idx="12"/>
          </p:nvPr>
        </p:nvSpPr>
        <p:spPr>
          <a:noFill/>
        </p:spPr>
        <p:txBody>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fld id="{96BC72A1-3EAE-47A3-BA1D-DC409106D7F4}" type="slidenum">
              <a:rPr lang="ru-RU" altLang="ru-RU" sz="1400"/>
              <a:pPr/>
              <a:t>35</a:t>
            </a:fld>
            <a:endParaRPr lang="ru-RU" altLang="ru-RU" sz="1400"/>
          </a:p>
        </p:txBody>
      </p:sp>
      <p:sp>
        <p:nvSpPr>
          <p:cNvPr id="36867" name="Text Box 2"/>
          <p:cNvSpPr txBox="1">
            <a:spLocks noChangeArrowheads="1"/>
          </p:cNvSpPr>
          <p:nvPr/>
        </p:nvSpPr>
        <p:spPr bwMode="auto">
          <a:xfrm>
            <a:off x="457200" y="457200"/>
            <a:ext cx="8382000" cy="5789613"/>
          </a:xfrm>
          <a:prstGeom prst="rect">
            <a:avLst/>
          </a:prstGeom>
          <a:noFill/>
          <a:ln w="38100" cmpd="dbl">
            <a:solidFill>
              <a:schemeClr val="bg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lgn="ctr">
              <a:spcBef>
                <a:spcPct val="50000"/>
              </a:spcBef>
            </a:pPr>
            <a:r>
              <a:rPr lang="ru-RU" altLang="ru-RU" b="1">
                <a:solidFill>
                  <a:srgbClr val="FFFF00"/>
                </a:solidFill>
                <a:cs typeface="Times New Roman" pitchFamily="18" charset="0"/>
              </a:rPr>
              <a:t>  </a:t>
            </a:r>
            <a:r>
              <a:rPr lang="ru-RU" altLang="ru-RU" b="1">
                <a:solidFill>
                  <a:srgbClr val="FFFF00"/>
                </a:solidFill>
              </a:rPr>
              <a:t>Г) </a:t>
            </a:r>
            <a:r>
              <a:rPr lang="ru-RU" altLang="ru-RU" b="1">
                <a:solidFill>
                  <a:srgbClr val="FFFF00"/>
                </a:solidFill>
                <a:cs typeface="Times New Roman" pitchFamily="18" charset="0"/>
              </a:rPr>
              <a:t>Диаграммы "сущность-связь" </a:t>
            </a:r>
            <a:r>
              <a:rPr lang="ru-RU" altLang="ru-RU" b="1">
                <a:solidFill>
                  <a:srgbClr val="FFFF00"/>
                </a:solidFill>
              </a:rPr>
              <a:t>                                                       ERD (Entity-Relationship Diagrams) </a:t>
            </a:r>
            <a:endParaRPr lang="ru-RU" altLang="ru-RU" b="1">
              <a:solidFill>
                <a:srgbClr val="FFFF00"/>
              </a:solidFill>
              <a:cs typeface="Times New Roman" pitchFamily="18" charset="0"/>
            </a:endParaRPr>
          </a:p>
          <a:p>
            <a:pPr algn="just">
              <a:spcBef>
                <a:spcPct val="50000"/>
              </a:spcBef>
            </a:pPr>
            <a:r>
              <a:rPr lang="ru-RU" altLang="ru-RU">
                <a:solidFill>
                  <a:schemeClr val="bg1"/>
                </a:solidFill>
              </a:rPr>
              <a:t>	Н</a:t>
            </a:r>
            <a:r>
              <a:rPr lang="ru-RU" altLang="ru-RU">
                <a:solidFill>
                  <a:schemeClr val="bg1"/>
                </a:solidFill>
                <a:cs typeface="Times New Roman" pitchFamily="18" charset="0"/>
              </a:rPr>
              <a:t>отация была предложена П. Ченом (P. Chen) в его известной работе 1976 года </a:t>
            </a:r>
            <a:r>
              <a:rPr lang="ru-RU" altLang="ru-RU">
                <a:solidFill>
                  <a:schemeClr val="bg1"/>
                </a:solidFill>
              </a:rPr>
              <a:t> </a:t>
            </a:r>
            <a:r>
              <a:rPr lang="ru-RU" altLang="ru-RU">
                <a:solidFill>
                  <a:schemeClr val="bg1"/>
                </a:solidFill>
                <a:cs typeface="Times New Roman" pitchFamily="18" charset="0"/>
              </a:rPr>
              <a:t> и получила дальнейшее развитие в работах Р. Баркера </a:t>
            </a:r>
            <a:r>
              <a:rPr lang="ru-RU" altLang="ru-RU">
                <a:solidFill>
                  <a:schemeClr val="bg1"/>
                </a:solidFill>
              </a:rPr>
              <a:t> </a:t>
            </a:r>
            <a:r>
              <a:rPr lang="ru-RU" altLang="ru-RU">
                <a:solidFill>
                  <a:schemeClr val="bg1"/>
                </a:solidFill>
                <a:cs typeface="Times New Roman" pitchFamily="18" charset="0"/>
              </a:rPr>
              <a:t>(R. Barker). </a:t>
            </a:r>
            <a:endParaRPr lang="ru-RU" altLang="ru-RU">
              <a:solidFill>
                <a:schemeClr val="bg1"/>
              </a:solidFill>
            </a:endParaRPr>
          </a:p>
          <a:p>
            <a:pPr algn="just">
              <a:spcBef>
                <a:spcPct val="50000"/>
              </a:spcBef>
            </a:pPr>
            <a:r>
              <a:rPr lang="ru-RU" altLang="ru-RU">
                <a:solidFill>
                  <a:schemeClr val="bg1"/>
                </a:solidFill>
              </a:rPr>
              <a:t>	</a:t>
            </a:r>
            <a:r>
              <a:rPr lang="ru-RU" altLang="ru-RU">
                <a:solidFill>
                  <a:srgbClr val="33CCFF"/>
                </a:solidFill>
                <a:cs typeface="Times New Roman" pitchFamily="18" charset="0"/>
              </a:rPr>
              <a:t>Диаграммы "сущность-связь" (ERD) предназначены для графического представления моделей данных разрабатываемой программной системы и предлагают некоторый набор стандартных обозначений для определения данных и отношений между ними. </a:t>
            </a:r>
            <a:endParaRPr lang="ru-RU" altLang="ru-RU">
              <a:solidFill>
                <a:srgbClr val="33CCFF"/>
              </a:solidFill>
            </a:endParaRPr>
          </a:p>
          <a:p>
            <a:pPr algn="just">
              <a:spcBef>
                <a:spcPct val="50000"/>
              </a:spcBef>
            </a:pPr>
            <a:r>
              <a:rPr lang="ru-RU" altLang="ru-RU">
                <a:solidFill>
                  <a:schemeClr val="bg1"/>
                </a:solidFill>
              </a:rPr>
              <a:t>	</a:t>
            </a:r>
            <a:r>
              <a:rPr lang="ru-RU" altLang="ru-RU">
                <a:solidFill>
                  <a:srgbClr val="00FF00"/>
                </a:solidFill>
                <a:cs typeface="Times New Roman" pitchFamily="18" charset="0"/>
              </a:rPr>
              <a:t>С помощью этого вида диаграмм можно описать отдельные компоненты концептуальной модели данных и совокупность взаимосвязей между ними, имеющих важное значение для разрабатываемой системы</a:t>
            </a:r>
            <a:r>
              <a:rPr lang="ru-RU" altLang="ru-RU">
                <a:solidFill>
                  <a:schemeClr val="bg1"/>
                </a:solidFill>
                <a:cs typeface="Times New Roman" pitchFamily="18" charset="0"/>
              </a:rPr>
              <a:t>. </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Номер слайда 3"/>
          <p:cNvSpPr>
            <a:spLocks noGrp="1"/>
          </p:cNvSpPr>
          <p:nvPr>
            <p:ph type="sldNum" sz="quarter" idx="12"/>
          </p:nvPr>
        </p:nvSpPr>
        <p:spPr>
          <a:noFill/>
        </p:spPr>
        <p:txBody>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fld id="{9AC11F79-5C07-4C49-823D-A5AAE297FD22}" type="slidenum">
              <a:rPr lang="ru-RU" altLang="ru-RU" sz="1400"/>
              <a:pPr/>
              <a:t>36</a:t>
            </a:fld>
            <a:endParaRPr lang="ru-RU" altLang="ru-RU" sz="1400"/>
          </a:p>
        </p:txBody>
      </p:sp>
      <p:sp>
        <p:nvSpPr>
          <p:cNvPr id="37891" name="Text Box 2"/>
          <p:cNvSpPr txBox="1">
            <a:spLocks noChangeArrowheads="1"/>
          </p:cNvSpPr>
          <p:nvPr/>
        </p:nvSpPr>
        <p:spPr bwMode="auto">
          <a:xfrm>
            <a:off x="457200" y="473075"/>
            <a:ext cx="8153400" cy="6154738"/>
          </a:xfrm>
          <a:prstGeom prst="rect">
            <a:avLst/>
          </a:prstGeom>
          <a:noFill/>
          <a:ln w="38100" cmpd="dbl">
            <a:solidFill>
              <a:schemeClr val="bg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lgn="just">
              <a:spcBef>
                <a:spcPct val="50000"/>
              </a:spcBef>
            </a:pPr>
            <a:r>
              <a:rPr lang="ru-RU" altLang="ru-RU">
                <a:solidFill>
                  <a:schemeClr val="bg1"/>
                </a:solidFill>
              </a:rPr>
              <a:t>	</a:t>
            </a:r>
            <a:r>
              <a:rPr lang="ru-RU" altLang="ru-RU">
                <a:solidFill>
                  <a:schemeClr val="bg1"/>
                </a:solidFill>
                <a:cs typeface="Times New Roman" pitchFamily="18" charset="0"/>
              </a:rPr>
              <a:t>Основными понятиями данной нотации являются понятия сущности и связи. </a:t>
            </a:r>
            <a:endParaRPr lang="ru-RU" altLang="ru-RU">
              <a:solidFill>
                <a:schemeClr val="bg1"/>
              </a:solidFill>
            </a:endParaRPr>
          </a:p>
          <a:p>
            <a:pPr algn="just">
              <a:spcBef>
                <a:spcPct val="50000"/>
              </a:spcBef>
            </a:pPr>
            <a:r>
              <a:rPr lang="ru-RU" altLang="ru-RU">
                <a:solidFill>
                  <a:schemeClr val="bg1"/>
                </a:solidFill>
              </a:rPr>
              <a:t>	</a:t>
            </a:r>
            <a:r>
              <a:rPr lang="ru-RU" altLang="ru-RU">
                <a:solidFill>
                  <a:schemeClr val="bg1"/>
                </a:solidFill>
                <a:cs typeface="Times New Roman" pitchFamily="18" charset="0"/>
              </a:rPr>
              <a:t>При этом под сущностью (</a:t>
            </a:r>
            <a:r>
              <a:rPr lang="en-US" altLang="ru-RU">
                <a:solidFill>
                  <a:schemeClr val="bg1"/>
                </a:solidFill>
                <a:cs typeface="Times New Roman" pitchFamily="18" charset="0"/>
              </a:rPr>
              <a:t>E</a:t>
            </a:r>
            <a:r>
              <a:rPr lang="ru-RU" altLang="ru-RU">
                <a:solidFill>
                  <a:schemeClr val="bg1"/>
                </a:solidFill>
                <a:cs typeface="Times New Roman" pitchFamily="18" charset="0"/>
              </a:rPr>
              <a:t>ntity) понимается произвольное множество реальных или абстрактных объектов, каждый из которых обладает одинаковыми свойствами и характеристиками. </a:t>
            </a:r>
            <a:r>
              <a:rPr lang="ru-RU" altLang="ru-RU">
                <a:solidFill>
                  <a:schemeClr val="bg1"/>
                </a:solidFill>
              </a:rPr>
              <a:t>К</a:t>
            </a:r>
            <a:r>
              <a:rPr lang="ru-RU" altLang="ru-RU">
                <a:solidFill>
                  <a:schemeClr val="bg1"/>
                </a:solidFill>
                <a:cs typeface="Times New Roman" pitchFamily="18" charset="0"/>
              </a:rPr>
              <a:t>аждый рассматриваемый объект может являться экземпляром одной и только одной сущности, должен иметь уникальное имя или идентификатор, а также отличаться от других экземпляров данной сущности. </a:t>
            </a:r>
          </a:p>
          <a:p>
            <a:pPr algn="just">
              <a:spcBef>
                <a:spcPct val="50000"/>
              </a:spcBef>
            </a:pPr>
            <a:r>
              <a:rPr lang="ru-RU" altLang="ru-RU">
                <a:solidFill>
                  <a:schemeClr val="bg1"/>
                </a:solidFill>
              </a:rPr>
              <a:t>	</a:t>
            </a:r>
            <a:r>
              <a:rPr lang="ru-RU" altLang="ru-RU">
                <a:solidFill>
                  <a:schemeClr val="bg1"/>
                </a:solidFill>
                <a:cs typeface="Times New Roman" pitchFamily="18" charset="0"/>
              </a:rPr>
              <a:t>Примерами сущностей могут быть: банк, клиент банка, счет клиента, аэропорт, пассажир, рейс, компьютер, терминал, автомобиль, водитель. </a:t>
            </a:r>
            <a:r>
              <a:rPr lang="ru-RU" altLang="ru-RU">
                <a:solidFill>
                  <a:schemeClr val="bg1"/>
                </a:solidFill>
              </a:rPr>
              <a:t> </a:t>
            </a:r>
          </a:p>
          <a:p>
            <a:pPr algn="just">
              <a:spcBef>
                <a:spcPct val="50000"/>
              </a:spcBef>
            </a:pPr>
            <a:r>
              <a:rPr lang="ru-RU" altLang="ru-RU">
                <a:solidFill>
                  <a:schemeClr val="bg1"/>
                </a:solidFill>
              </a:rPr>
              <a:t>	</a:t>
            </a:r>
            <a:r>
              <a:rPr lang="ru-RU" altLang="ru-RU" b="1">
                <a:solidFill>
                  <a:srgbClr val="FFFF00"/>
                </a:solidFill>
              </a:rPr>
              <a:t>Суть </a:t>
            </a:r>
            <a:r>
              <a:rPr lang="en-US" altLang="ru-RU" b="1">
                <a:solidFill>
                  <a:srgbClr val="FFFF00"/>
                </a:solidFill>
              </a:rPr>
              <a:t>ER-</a:t>
            </a:r>
            <a:r>
              <a:rPr lang="ru-RU" altLang="ru-RU" b="1">
                <a:solidFill>
                  <a:srgbClr val="FFFF00"/>
                </a:solidFill>
              </a:rPr>
              <a:t>диаграммы – это таблицы данных</a:t>
            </a:r>
            <a:r>
              <a:rPr lang="en-US" altLang="ru-RU" b="1">
                <a:solidFill>
                  <a:srgbClr val="FFFF00"/>
                </a:solidFill>
              </a:rPr>
              <a:t> (Entity)</a:t>
            </a:r>
            <a:r>
              <a:rPr lang="ru-RU" altLang="ru-RU" b="1">
                <a:solidFill>
                  <a:srgbClr val="FFFF00"/>
                </a:solidFill>
              </a:rPr>
              <a:t> и связи между ними</a:t>
            </a:r>
            <a:r>
              <a:rPr lang="en-US" altLang="ru-RU" b="1">
                <a:solidFill>
                  <a:srgbClr val="FFFF00"/>
                </a:solidFill>
              </a:rPr>
              <a:t> (</a:t>
            </a:r>
            <a:r>
              <a:rPr lang="ru-RU" altLang="ru-RU" b="1">
                <a:solidFill>
                  <a:srgbClr val="FFFF00"/>
                </a:solidFill>
              </a:rPr>
              <a:t>Relationship</a:t>
            </a:r>
            <a:r>
              <a:rPr lang="en-US" altLang="ru-RU" b="1">
                <a:solidFill>
                  <a:srgbClr val="FFFF00"/>
                </a:solidFill>
              </a:rPr>
              <a:t>)</a:t>
            </a:r>
            <a:r>
              <a:rPr lang="ru-RU" altLang="ru-RU" b="1">
                <a:solidFill>
                  <a:srgbClr val="FFFF00"/>
                </a:solidFill>
              </a:rPr>
              <a:t>.</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bg>
      <p:bgPr>
        <a:solidFill>
          <a:srgbClr val="33CCFF"/>
        </a:solidFill>
        <a:effectLst/>
      </p:bgPr>
    </p:bg>
    <p:spTree>
      <p:nvGrpSpPr>
        <p:cNvPr id="1" name=""/>
        <p:cNvGrpSpPr/>
        <p:nvPr/>
      </p:nvGrpSpPr>
      <p:grpSpPr>
        <a:xfrm>
          <a:off x="0" y="0"/>
          <a:ext cx="0" cy="0"/>
          <a:chOff x="0" y="0"/>
          <a:chExt cx="0" cy="0"/>
        </a:xfrm>
      </p:grpSpPr>
      <p:sp>
        <p:nvSpPr>
          <p:cNvPr id="38914" name="Номер слайда 5"/>
          <p:cNvSpPr>
            <a:spLocks noGrp="1"/>
          </p:cNvSpPr>
          <p:nvPr>
            <p:ph type="sldNum" sz="quarter" idx="12"/>
          </p:nvPr>
        </p:nvSpPr>
        <p:spPr>
          <a:noFill/>
        </p:spPr>
        <p:txBody>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fld id="{9FA1E29E-1643-4128-831A-8FC08F06D15C}" type="slidenum">
              <a:rPr lang="ru-RU" altLang="ru-RU" sz="1400"/>
              <a:pPr/>
              <a:t>37</a:t>
            </a:fld>
            <a:endParaRPr lang="ru-RU" altLang="ru-RU" sz="1400"/>
          </a:p>
        </p:txBody>
      </p:sp>
      <p:sp>
        <p:nvSpPr>
          <p:cNvPr id="38915" name="Text Box 3"/>
          <p:cNvSpPr txBox="1">
            <a:spLocks noChangeArrowheads="1"/>
          </p:cNvSpPr>
          <p:nvPr/>
        </p:nvSpPr>
        <p:spPr bwMode="auto">
          <a:xfrm>
            <a:off x="3497263" y="1989138"/>
            <a:ext cx="2298700" cy="3887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lnSpc>
                <a:spcPct val="130000"/>
              </a:lnSpc>
            </a:pPr>
            <a:endParaRPr lang="ru-RU" altLang="ru-RU" sz="800">
              <a:solidFill>
                <a:srgbClr val="FFFFFF"/>
              </a:solidFill>
              <a:latin typeface="Arial" pitchFamily="34" charset="0"/>
            </a:endParaRPr>
          </a:p>
        </p:txBody>
      </p:sp>
      <p:grpSp>
        <p:nvGrpSpPr>
          <p:cNvPr id="38916" name="Group 4"/>
          <p:cNvGrpSpPr>
            <a:grpSpLocks/>
          </p:cNvGrpSpPr>
          <p:nvPr/>
        </p:nvGrpSpPr>
        <p:grpSpPr bwMode="auto">
          <a:xfrm>
            <a:off x="3203575" y="981075"/>
            <a:ext cx="2232025" cy="3128963"/>
            <a:chOff x="2200" y="1293"/>
            <a:chExt cx="1406" cy="1971"/>
          </a:xfrm>
        </p:grpSpPr>
        <p:sp>
          <p:nvSpPr>
            <p:cNvPr id="39063" name="Rectangle 5"/>
            <p:cNvSpPr>
              <a:spLocks noChangeArrowheads="1"/>
            </p:cNvSpPr>
            <p:nvPr/>
          </p:nvSpPr>
          <p:spPr bwMode="auto">
            <a:xfrm>
              <a:off x="2200" y="3069"/>
              <a:ext cx="1399" cy="19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spcBef>
                  <a:spcPct val="20000"/>
                </a:spcBef>
              </a:pPr>
              <a:endParaRPr lang="ru-RU" altLang="ru-RU" sz="800"/>
            </a:p>
          </p:txBody>
        </p:sp>
        <p:sp>
          <p:nvSpPr>
            <p:cNvPr id="39064" name="Rectangle 6"/>
            <p:cNvSpPr>
              <a:spLocks noChangeArrowheads="1"/>
            </p:cNvSpPr>
            <p:nvPr/>
          </p:nvSpPr>
          <p:spPr bwMode="auto">
            <a:xfrm>
              <a:off x="2200" y="2680"/>
              <a:ext cx="1399" cy="19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spcBef>
                  <a:spcPct val="20000"/>
                </a:spcBef>
              </a:pPr>
              <a:endParaRPr lang="ru-RU" altLang="ru-RU" sz="800"/>
            </a:p>
          </p:txBody>
        </p:sp>
        <p:sp>
          <p:nvSpPr>
            <p:cNvPr id="39065" name="Line 7"/>
            <p:cNvSpPr>
              <a:spLocks noChangeShapeType="1"/>
            </p:cNvSpPr>
            <p:nvPr/>
          </p:nvSpPr>
          <p:spPr bwMode="auto">
            <a:xfrm>
              <a:off x="2200" y="1706"/>
              <a:ext cx="1399"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spAutoFit/>
            </a:bodyPr>
            <a:lstStyle/>
            <a:p>
              <a:endParaRPr lang="ru-RU"/>
            </a:p>
          </p:txBody>
        </p:sp>
        <p:sp>
          <p:nvSpPr>
            <p:cNvPr id="39066" name="Line 8"/>
            <p:cNvSpPr>
              <a:spLocks noChangeShapeType="1"/>
            </p:cNvSpPr>
            <p:nvPr/>
          </p:nvSpPr>
          <p:spPr bwMode="auto">
            <a:xfrm>
              <a:off x="2200" y="2485"/>
              <a:ext cx="1399"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spAutoFit/>
            </a:bodyPr>
            <a:lstStyle/>
            <a:p>
              <a:endParaRPr lang="ru-RU"/>
            </a:p>
          </p:txBody>
        </p:sp>
        <p:sp>
          <p:nvSpPr>
            <p:cNvPr id="39067" name="Line 9"/>
            <p:cNvSpPr>
              <a:spLocks noChangeShapeType="1"/>
            </p:cNvSpPr>
            <p:nvPr/>
          </p:nvSpPr>
          <p:spPr bwMode="auto">
            <a:xfrm>
              <a:off x="2200" y="2874"/>
              <a:ext cx="1399"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spAutoFit/>
            </a:bodyPr>
            <a:lstStyle/>
            <a:p>
              <a:endParaRPr lang="ru-RU"/>
            </a:p>
          </p:txBody>
        </p:sp>
        <p:grpSp>
          <p:nvGrpSpPr>
            <p:cNvPr id="39068" name="Group 10"/>
            <p:cNvGrpSpPr>
              <a:grpSpLocks/>
            </p:cNvGrpSpPr>
            <p:nvPr/>
          </p:nvGrpSpPr>
          <p:grpSpPr bwMode="auto">
            <a:xfrm>
              <a:off x="2200" y="1293"/>
              <a:ext cx="1406" cy="1941"/>
              <a:chOff x="2200" y="1293"/>
              <a:chExt cx="1406" cy="1941"/>
            </a:xfrm>
          </p:grpSpPr>
          <p:sp>
            <p:nvSpPr>
              <p:cNvPr id="39069" name="Rectangle 11"/>
              <p:cNvSpPr>
                <a:spLocks noChangeArrowheads="1"/>
              </p:cNvSpPr>
              <p:nvPr/>
            </p:nvSpPr>
            <p:spPr bwMode="auto">
              <a:xfrm>
                <a:off x="2200" y="1901"/>
                <a:ext cx="1399" cy="19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spcBef>
                    <a:spcPct val="20000"/>
                  </a:spcBef>
                </a:pPr>
                <a:endParaRPr lang="ru-RU" altLang="ru-RU" sz="800"/>
              </a:p>
            </p:txBody>
          </p:sp>
          <p:grpSp>
            <p:nvGrpSpPr>
              <p:cNvPr id="39070" name="Group 12"/>
              <p:cNvGrpSpPr>
                <a:grpSpLocks/>
              </p:cNvGrpSpPr>
              <p:nvPr/>
            </p:nvGrpSpPr>
            <p:grpSpPr bwMode="auto">
              <a:xfrm>
                <a:off x="2200" y="1293"/>
                <a:ext cx="1406" cy="1941"/>
                <a:chOff x="2200" y="1293"/>
                <a:chExt cx="1406" cy="1941"/>
              </a:xfrm>
            </p:grpSpPr>
            <p:sp>
              <p:nvSpPr>
                <p:cNvPr id="39071" name="Line 13"/>
                <p:cNvSpPr>
                  <a:spLocks noChangeShapeType="1"/>
                </p:cNvSpPr>
                <p:nvPr/>
              </p:nvSpPr>
              <p:spPr bwMode="auto">
                <a:xfrm>
                  <a:off x="2200" y="1512"/>
                  <a:ext cx="1399"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spAutoFit/>
                </a:bodyPr>
                <a:lstStyle/>
                <a:p>
                  <a:endParaRPr lang="ru-RU"/>
                </a:p>
              </p:txBody>
            </p:sp>
            <p:sp>
              <p:nvSpPr>
                <p:cNvPr id="39072" name="Line 14"/>
                <p:cNvSpPr>
                  <a:spLocks noChangeShapeType="1"/>
                </p:cNvSpPr>
                <p:nvPr/>
              </p:nvSpPr>
              <p:spPr bwMode="auto">
                <a:xfrm>
                  <a:off x="2200" y="2096"/>
                  <a:ext cx="1399"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spAutoFit/>
                </a:bodyPr>
                <a:lstStyle/>
                <a:p>
                  <a:endParaRPr lang="ru-RU"/>
                </a:p>
              </p:txBody>
            </p:sp>
            <p:grpSp>
              <p:nvGrpSpPr>
                <p:cNvPr id="39073" name="Group 15"/>
                <p:cNvGrpSpPr>
                  <a:grpSpLocks/>
                </p:cNvGrpSpPr>
                <p:nvPr/>
              </p:nvGrpSpPr>
              <p:grpSpPr bwMode="auto">
                <a:xfrm>
                  <a:off x="2200" y="1293"/>
                  <a:ext cx="1406" cy="1941"/>
                  <a:chOff x="2200" y="1293"/>
                  <a:chExt cx="1406" cy="1941"/>
                </a:xfrm>
              </p:grpSpPr>
              <p:sp>
                <p:nvSpPr>
                  <p:cNvPr id="39074" name="Rectangle 16"/>
                  <p:cNvSpPr>
                    <a:spLocks noChangeArrowheads="1"/>
                  </p:cNvSpPr>
                  <p:nvPr/>
                </p:nvSpPr>
                <p:spPr bwMode="auto">
                  <a:xfrm>
                    <a:off x="2200" y="2290"/>
                    <a:ext cx="1399" cy="19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spcBef>
                        <a:spcPct val="20000"/>
                      </a:spcBef>
                    </a:pPr>
                    <a:endParaRPr lang="ru-RU" altLang="ru-RU" sz="800"/>
                  </a:p>
                </p:txBody>
              </p:sp>
              <p:sp>
                <p:nvSpPr>
                  <p:cNvPr id="39075" name="Rectangle 17"/>
                  <p:cNvSpPr>
                    <a:spLocks noChangeArrowheads="1"/>
                  </p:cNvSpPr>
                  <p:nvPr/>
                </p:nvSpPr>
                <p:spPr bwMode="auto">
                  <a:xfrm>
                    <a:off x="2200" y="1706"/>
                    <a:ext cx="1399" cy="19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spcBef>
                        <a:spcPct val="20000"/>
                      </a:spcBef>
                    </a:pPr>
                    <a:endParaRPr lang="ru-RU" altLang="ru-RU" sz="800"/>
                  </a:p>
                </p:txBody>
              </p:sp>
              <p:grpSp>
                <p:nvGrpSpPr>
                  <p:cNvPr id="39076" name="Group 18"/>
                  <p:cNvGrpSpPr>
                    <a:grpSpLocks/>
                  </p:cNvGrpSpPr>
                  <p:nvPr/>
                </p:nvGrpSpPr>
                <p:grpSpPr bwMode="auto">
                  <a:xfrm>
                    <a:off x="2200" y="1293"/>
                    <a:ext cx="1406" cy="1941"/>
                    <a:chOff x="2200" y="1293"/>
                    <a:chExt cx="1406" cy="1941"/>
                  </a:xfrm>
                </p:grpSpPr>
                <p:sp>
                  <p:nvSpPr>
                    <p:cNvPr id="39077" name="Rectangle 19"/>
                    <p:cNvSpPr>
                      <a:spLocks noChangeArrowheads="1"/>
                    </p:cNvSpPr>
                    <p:nvPr/>
                  </p:nvSpPr>
                  <p:spPr bwMode="auto">
                    <a:xfrm>
                      <a:off x="2200" y="1293"/>
                      <a:ext cx="1406" cy="19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lgn="ctr" eaLnBrk="1" hangingPunct="1"/>
                      <a:r>
                        <a:rPr lang="ru-RU" altLang="ru-RU" sz="1400" b="1">
                          <a:solidFill>
                            <a:srgbClr val="000099"/>
                          </a:solidFill>
                          <a:latin typeface="Arial" pitchFamily="34" charset="0"/>
                        </a:rPr>
                        <a:t>Учетные данные</a:t>
                      </a:r>
                    </a:p>
                    <a:p>
                      <a:pPr eaLnBrk="1" hangingPunct="1">
                        <a:lnSpc>
                          <a:spcPct val="65000"/>
                        </a:lnSpc>
                      </a:pPr>
                      <a:endParaRPr lang="ru-RU" altLang="ru-RU" sz="1400" b="1">
                        <a:solidFill>
                          <a:srgbClr val="000099"/>
                        </a:solidFill>
                        <a:latin typeface="Arial" pitchFamily="34" charset="0"/>
                      </a:endParaRPr>
                    </a:p>
                    <a:p>
                      <a:pPr eaLnBrk="1" hangingPunct="1"/>
                      <a:r>
                        <a:rPr lang="en-US" altLang="ru-RU" sz="1400" b="1">
                          <a:latin typeface="Arial" pitchFamily="34" charset="0"/>
                        </a:rPr>
                        <a:t># </a:t>
                      </a:r>
                      <a:r>
                        <a:rPr lang="ru-RU" altLang="ru-RU" sz="1400" b="1">
                          <a:latin typeface="Arial" pitchFamily="34" charset="0"/>
                        </a:rPr>
                        <a:t>номер карточки</a:t>
                      </a:r>
                    </a:p>
                    <a:p>
                      <a:pPr eaLnBrk="1" hangingPunct="1">
                        <a:lnSpc>
                          <a:spcPct val="55000"/>
                        </a:lnSpc>
                      </a:pPr>
                      <a:endParaRPr lang="ru-RU" altLang="ru-RU" sz="1400" b="1">
                        <a:latin typeface="Arial" pitchFamily="34" charset="0"/>
                      </a:endParaRPr>
                    </a:p>
                    <a:p>
                      <a:pPr eaLnBrk="1" hangingPunct="1"/>
                      <a:r>
                        <a:rPr lang="ru-RU" altLang="ru-RU" sz="1400" b="1">
                          <a:latin typeface="Arial" pitchFamily="34" charset="0"/>
                        </a:rPr>
                        <a:t>код образования</a:t>
                      </a:r>
                    </a:p>
                    <a:p>
                      <a:pPr eaLnBrk="1" hangingPunct="1">
                        <a:lnSpc>
                          <a:spcPct val="50000"/>
                        </a:lnSpc>
                      </a:pPr>
                      <a:endParaRPr lang="ru-RU" altLang="ru-RU" sz="1400" b="1">
                        <a:latin typeface="Arial" pitchFamily="34" charset="0"/>
                      </a:endParaRPr>
                    </a:p>
                    <a:p>
                      <a:pPr eaLnBrk="1" hangingPunct="1"/>
                      <a:r>
                        <a:rPr lang="ru-RU" altLang="ru-RU" sz="1400" b="1">
                          <a:latin typeface="Arial" pitchFamily="34" charset="0"/>
                        </a:rPr>
                        <a:t>код профессии</a:t>
                      </a:r>
                    </a:p>
                    <a:p>
                      <a:pPr eaLnBrk="1" hangingPunct="1">
                        <a:lnSpc>
                          <a:spcPct val="50000"/>
                        </a:lnSpc>
                      </a:pPr>
                      <a:endParaRPr lang="ru-RU" altLang="ru-RU" sz="1400" b="1">
                        <a:latin typeface="Arial" pitchFamily="34" charset="0"/>
                      </a:endParaRPr>
                    </a:p>
                    <a:p>
                      <a:pPr eaLnBrk="1" hangingPunct="1"/>
                      <a:r>
                        <a:rPr lang="ru-RU" altLang="ru-RU" sz="1400" b="1">
                          <a:latin typeface="Arial" pitchFamily="34" charset="0"/>
                        </a:rPr>
                        <a:t>код предприятия</a:t>
                      </a:r>
                    </a:p>
                    <a:p>
                      <a:pPr eaLnBrk="1" hangingPunct="1">
                        <a:lnSpc>
                          <a:spcPct val="50000"/>
                        </a:lnSpc>
                      </a:pPr>
                      <a:endParaRPr lang="ru-RU" altLang="ru-RU" sz="1400" b="1">
                        <a:latin typeface="Arial" pitchFamily="34" charset="0"/>
                      </a:endParaRPr>
                    </a:p>
                    <a:p>
                      <a:pPr eaLnBrk="1" hangingPunct="1"/>
                      <a:r>
                        <a:rPr lang="ru-RU" altLang="ru-RU" sz="1400" b="1">
                          <a:latin typeface="Arial" pitchFamily="34" charset="0"/>
                        </a:rPr>
                        <a:t>код места учебы</a:t>
                      </a:r>
                    </a:p>
                    <a:p>
                      <a:pPr eaLnBrk="1" hangingPunct="1">
                        <a:lnSpc>
                          <a:spcPct val="50000"/>
                        </a:lnSpc>
                      </a:pPr>
                      <a:endParaRPr lang="ru-RU" altLang="ru-RU" sz="1400" b="1">
                        <a:latin typeface="Arial" pitchFamily="34" charset="0"/>
                      </a:endParaRPr>
                    </a:p>
                    <a:p>
                      <a:pPr eaLnBrk="1" hangingPunct="1"/>
                      <a:r>
                        <a:rPr lang="ru-RU" altLang="ru-RU" sz="1400" b="1">
                          <a:latin typeface="Arial" pitchFamily="34" charset="0"/>
                        </a:rPr>
                        <a:t>код статуса</a:t>
                      </a:r>
                    </a:p>
                    <a:p>
                      <a:pPr eaLnBrk="1" hangingPunct="1">
                        <a:lnSpc>
                          <a:spcPct val="45000"/>
                        </a:lnSpc>
                      </a:pPr>
                      <a:endParaRPr lang="ru-RU" altLang="ru-RU" sz="1400" b="1">
                        <a:latin typeface="Arial" pitchFamily="34" charset="0"/>
                      </a:endParaRPr>
                    </a:p>
                    <a:p>
                      <a:pPr eaLnBrk="1" hangingPunct="1"/>
                      <a:r>
                        <a:rPr lang="ru-RU" altLang="ru-RU" sz="1400" b="1">
                          <a:latin typeface="Arial" pitchFamily="34" charset="0"/>
                        </a:rPr>
                        <a:t>код признака учета</a:t>
                      </a:r>
                    </a:p>
                    <a:p>
                      <a:pPr eaLnBrk="1" hangingPunct="1">
                        <a:lnSpc>
                          <a:spcPct val="40000"/>
                        </a:lnSpc>
                      </a:pPr>
                      <a:endParaRPr lang="ru-RU" altLang="ru-RU" sz="1400" b="1">
                        <a:latin typeface="Arial" pitchFamily="34" charset="0"/>
                      </a:endParaRPr>
                    </a:p>
                    <a:p>
                      <a:pPr eaLnBrk="1" hangingPunct="1"/>
                      <a:r>
                        <a:rPr lang="ru-RU" altLang="ru-RU" sz="1400" b="1">
                          <a:latin typeface="Arial" pitchFamily="34" charset="0"/>
                        </a:rPr>
                        <a:t>код инспектора</a:t>
                      </a:r>
                    </a:p>
                    <a:p>
                      <a:pPr eaLnBrk="1" hangingPunct="1"/>
                      <a:endParaRPr lang="ru-RU" altLang="ru-RU" sz="1400" b="1">
                        <a:latin typeface="Arial" pitchFamily="34" charset="0"/>
                      </a:endParaRPr>
                    </a:p>
                  </p:txBody>
                </p:sp>
                <p:sp>
                  <p:nvSpPr>
                    <p:cNvPr id="39078" name="Rectangle 20"/>
                    <p:cNvSpPr>
                      <a:spLocks noChangeArrowheads="1"/>
                    </p:cNvSpPr>
                    <p:nvPr/>
                  </p:nvSpPr>
                  <p:spPr bwMode="auto">
                    <a:xfrm>
                      <a:off x="2200" y="2874"/>
                      <a:ext cx="1399" cy="19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spcBef>
                          <a:spcPct val="20000"/>
                        </a:spcBef>
                      </a:pPr>
                      <a:endParaRPr lang="ru-RU" altLang="ru-RU" sz="800"/>
                    </a:p>
                  </p:txBody>
                </p:sp>
                <p:sp>
                  <p:nvSpPr>
                    <p:cNvPr id="39079" name="Rectangle 21"/>
                    <p:cNvSpPr>
                      <a:spLocks noChangeArrowheads="1"/>
                    </p:cNvSpPr>
                    <p:nvPr/>
                  </p:nvSpPr>
                  <p:spPr bwMode="auto">
                    <a:xfrm>
                      <a:off x="2200" y="2485"/>
                      <a:ext cx="1399" cy="19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spcBef>
                          <a:spcPct val="20000"/>
                        </a:spcBef>
                      </a:pPr>
                      <a:endParaRPr lang="ru-RU" altLang="ru-RU" sz="800"/>
                    </a:p>
                  </p:txBody>
                </p:sp>
                <p:sp>
                  <p:nvSpPr>
                    <p:cNvPr id="39080" name="Rectangle 22"/>
                    <p:cNvSpPr>
                      <a:spLocks noChangeArrowheads="1"/>
                    </p:cNvSpPr>
                    <p:nvPr/>
                  </p:nvSpPr>
                  <p:spPr bwMode="auto">
                    <a:xfrm>
                      <a:off x="2200" y="2096"/>
                      <a:ext cx="1399" cy="19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spcBef>
                          <a:spcPct val="20000"/>
                        </a:spcBef>
                      </a:pPr>
                      <a:endParaRPr lang="ru-RU" altLang="ru-RU" sz="800"/>
                    </a:p>
                  </p:txBody>
                </p:sp>
                <p:sp>
                  <p:nvSpPr>
                    <p:cNvPr id="39081" name="Rectangle 23"/>
                    <p:cNvSpPr>
                      <a:spLocks noChangeArrowheads="1"/>
                    </p:cNvSpPr>
                    <p:nvPr/>
                  </p:nvSpPr>
                  <p:spPr bwMode="auto">
                    <a:xfrm>
                      <a:off x="2200" y="1512"/>
                      <a:ext cx="1399" cy="19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spcBef>
                          <a:spcPct val="20000"/>
                        </a:spcBef>
                      </a:pPr>
                      <a:endParaRPr lang="ru-RU" altLang="ru-RU" sz="800"/>
                    </a:p>
                  </p:txBody>
                </p:sp>
                <p:sp>
                  <p:nvSpPr>
                    <p:cNvPr id="39082" name="Line 24"/>
                    <p:cNvSpPr>
                      <a:spLocks noChangeShapeType="1"/>
                    </p:cNvSpPr>
                    <p:nvPr/>
                  </p:nvSpPr>
                  <p:spPr bwMode="auto">
                    <a:xfrm>
                      <a:off x="2200" y="1317"/>
                      <a:ext cx="1399" cy="0"/>
                    </a:xfrm>
                    <a:prstGeom prst="line">
                      <a:avLst/>
                    </a:prstGeom>
                    <a:noFill/>
                    <a:ln w="28575" cap="sq">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spAutoFit/>
                    </a:bodyPr>
                    <a:lstStyle/>
                    <a:p>
                      <a:endParaRPr lang="ru-RU"/>
                    </a:p>
                  </p:txBody>
                </p:sp>
                <p:sp>
                  <p:nvSpPr>
                    <p:cNvPr id="39083" name="Line 25"/>
                    <p:cNvSpPr>
                      <a:spLocks noChangeShapeType="1"/>
                    </p:cNvSpPr>
                    <p:nvPr/>
                  </p:nvSpPr>
                  <p:spPr bwMode="auto">
                    <a:xfrm>
                      <a:off x="2200" y="1901"/>
                      <a:ext cx="1399"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spAutoFit/>
                    </a:bodyPr>
                    <a:lstStyle/>
                    <a:p>
                      <a:endParaRPr lang="ru-RU"/>
                    </a:p>
                  </p:txBody>
                </p:sp>
                <p:sp>
                  <p:nvSpPr>
                    <p:cNvPr id="39084" name="Line 26"/>
                    <p:cNvSpPr>
                      <a:spLocks noChangeShapeType="1"/>
                    </p:cNvSpPr>
                    <p:nvPr/>
                  </p:nvSpPr>
                  <p:spPr bwMode="auto">
                    <a:xfrm>
                      <a:off x="2200" y="2290"/>
                      <a:ext cx="1399"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spAutoFit/>
                    </a:bodyPr>
                    <a:lstStyle/>
                    <a:p>
                      <a:endParaRPr lang="ru-RU"/>
                    </a:p>
                  </p:txBody>
                </p:sp>
                <p:sp>
                  <p:nvSpPr>
                    <p:cNvPr id="39085" name="Line 27"/>
                    <p:cNvSpPr>
                      <a:spLocks noChangeShapeType="1"/>
                    </p:cNvSpPr>
                    <p:nvPr/>
                  </p:nvSpPr>
                  <p:spPr bwMode="auto">
                    <a:xfrm>
                      <a:off x="2200" y="2680"/>
                      <a:ext cx="1399"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spAutoFit/>
                    </a:bodyPr>
                    <a:lstStyle/>
                    <a:p>
                      <a:endParaRPr lang="ru-RU"/>
                    </a:p>
                  </p:txBody>
                </p:sp>
                <p:sp>
                  <p:nvSpPr>
                    <p:cNvPr id="39086" name="Line 28"/>
                    <p:cNvSpPr>
                      <a:spLocks noChangeShapeType="1"/>
                    </p:cNvSpPr>
                    <p:nvPr/>
                  </p:nvSpPr>
                  <p:spPr bwMode="auto">
                    <a:xfrm>
                      <a:off x="2200" y="3069"/>
                      <a:ext cx="1399"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spAutoFit/>
                    </a:bodyPr>
                    <a:lstStyle/>
                    <a:p>
                      <a:endParaRPr lang="ru-RU"/>
                    </a:p>
                  </p:txBody>
                </p:sp>
                <p:sp>
                  <p:nvSpPr>
                    <p:cNvPr id="39087" name="Line 29"/>
                    <p:cNvSpPr>
                      <a:spLocks noChangeShapeType="1"/>
                    </p:cNvSpPr>
                    <p:nvPr/>
                  </p:nvSpPr>
                  <p:spPr bwMode="auto">
                    <a:xfrm>
                      <a:off x="2200" y="1317"/>
                      <a:ext cx="0" cy="1750"/>
                    </a:xfrm>
                    <a:prstGeom prst="line">
                      <a:avLst/>
                    </a:prstGeom>
                    <a:noFill/>
                    <a:ln w="28575" cap="sq">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spAutoFit/>
                    </a:bodyPr>
                    <a:lstStyle/>
                    <a:p>
                      <a:endParaRPr lang="ru-RU"/>
                    </a:p>
                  </p:txBody>
                </p:sp>
                <p:sp>
                  <p:nvSpPr>
                    <p:cNvPr id="39088" name="Line 30"/>
                    <p:cNvSpPr>
                      <a:spLocks noChangeShapeType="1"/>
                    </p:cNvSpPr>
                    <p:nvPr/>
                  </p:nvSpPr>
                  <p:spPr bwMode="auto">
                    <a:xfrm>
                      <a:off x="3599" y="1317"/>
                      <a:ext cx="7" cy="1750"/>
                    </a:xfrm>
                    <a:prstGeom prst="line">
                      <a:avLst/>
                    </a:prstGeom>
                    <a:noFill/>
                    <a:ln w="28575" cap="sq">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spAutoFit/>
                    </a:bodyPr>
                    <a:lstStyle/>
                    <a:p>
                      <a:endParaRPr lang="ru-RU"/>
                    </a:p>
                  </p:txBody>
                </p:sp>
              </p:grpSp>
            </p:grpSp>
          </p:grpSp>
        </p:grpSp>
      </p:grpSp>
      <p:grpSp>
        <p:nvGrpSpPr>
          <p:cNvPr id="38917" name="Group 31"/>
          <p:cNvGrpSpPr>
            <a:grpSpLocks/>
          </p:cNvGrpSpPr>
          <p:nvPr/>
        </p:nvGrpSpPr>
        <p:grpSpPr bwMode="auto">
          <a:xfrm>
            <a:off x="6588125" y="1020763"/>
            <a:ext cx="2232025" cy="3128962"/>
            <a:chOff x="2200" y="1293"/>
            <a:chExt cx="1406" cy="1971"/>
          </a:xfrm>
        </p:grpSpPr>
        <p:sp>
          <p:nvSpPr>
            <p:cNvPr id="39037" name="Rectangle 32"/>
            <p:cNvSpPr>
              <a:spLocks noChangeArrowheads="1"/>
            </p:cNvSpPr>
            <p:nvPr/>
          </p:nvSpPr>
          <p:spPr bwMode="auto">
            <a:xfrm>
              <a:off x="2200" y="3069"/>
              <a:ext cx="1399" cy="19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spcBef>
                  <a:spcPct val="20000"/>
                </a:spcBef>
              </a:pPr>
              <a:endParaRPr lang="ru-RU" altLang="ru-RU" sz="800"/>
            </a:p>
          </p:txBody>
        </p:sp>
        <p:sp>
          <p:nvSpPr>
            <p:cNvPr id="39038" name="Rectangle 33"/>
            <p:cNvSpPr>
              <a:spLocks noChangeArrowheads="1"/>
            </p:cNvSpPr>
            <p:nvPr/>
          </p:nvSpPr>
          <p:spPr bwMode="auto">
            <a:xfrm>
              <a:off x="2200" y="2680"/>
              <a:ext cx="1399" cy="19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spcBef>
                  <a:spcPct val="20000"/>
                </a:spcBef>
              </a:pPr>
              <a:endParaRPr lang="ru-RU" altLang="ru-RU" sz="800"/>
            </a:p>
          </p:txBody>
        </p:sp>
        <p:sp>
          <p:nvSpPr>
            <p:cNvPr id="39039" name="Line 34"/>
            <p:cNvSpPr>
              <a:spLocks noChangeShapeType="1"/>
            </p:cNvSpPr>
            <p:nvPr/>
          </p:nvSpPr>
          <p:spPr bwMode="auto">
            <a:xfrm>
              <a:off x="2200" y="1706"/>
              <a:ext cx="1399"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spAutoFit/>
            </a:bodyPr>
            <a:lstStyle/>
            <a:p>
              <a:endParaRPr lang="ru-RU"/>
            </a:p>
          </p:txBody>
        </p:sp>
        <p:sp>
          <p:nvSpPr>
            <p:cNvPr id="39040" name="Line 35"/>
            <p:cNvSpPr>
              <a:spLocks noChangeShapeType="1"/>
            </p:cNvSpPr>
            <p:nvPr/>
          </p:nvSpPr>
          <p:spPr bwMode="auto">
            <a:xfrm>
              <a:off x="2200" y="2485"/>
              <a:ext cx="1399"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spAutoFit/>
            </a:bodyPr>
            <a:lstStyle/>
            <a:p>
              <a:endParaRPr lang="ru-RU"/>
            </a:p>
          </p:txBody>
        </p:sp>
        <p:sp>
          <p:nvSpPr>
            <p:cNvPr id="39041" name="Line 36"/>
            <p:cNvSpPr>
              <a:spLocks noChangeShapeType="1"/>
            </p:cNvSpPr>
            <p:nvPr/>
          </p:nvSpPr>
          <p:spPr bwMode="auto">
            <a:xfrm>
              <a:off x="2200" y="2874"/>
              <a:ext cx="1399"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spAutoFit/>
            </a:bodyPr>
            <a:lstStyle/>
            <a:p>
              <a:endParaRPr lang="ru-RU"/>
            </a:p>
          </p:txBody>
        </p:sp>
        <p:grpSp>
          <p:nvGrpSpPr>
            <p:cNvPr id="39042" name="Group 37"/>
            <p:cNvGrpSpPr>
              <a:grpSpLocks/>
            </p:cNvGrpSpPr>
            <p:nvPr/>
          </p:nvGrpSpPr>
          <p:grpSpPr bwMode="auto">
            <a:xfrm>
              <a:off x="2200" y="1293"/>
              <a:ext cx="1406" cy="1941"/>
              <a:chOff x="2200" y="1293"/>
              <a:chExt cx="1406" cy="1941"/>
            </a:xfrm>
          </p:grpSpPr>
          <p:sp>
            <p:nvSpPr>
              <p:cNvPr id="39043" name="Rectangle 38"/>
              <p:cNvSpPr>
                <a:spLocks noChangeArrowheads="1"/>
              </p:cNvSpPr>
              <p:nvPr/>
            </p:nvSpPr>
            <p:spPr bwMode="auto">
              <a:xfrm>
                <a:off x="2200" y="1901"/>
                <a:ext cx="1399" cy="19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spcBef>
                    <a:spcPct val="20000"/>
                  </a:spcBef>
                </a:pPr>
                <a:endParaRPr lang="ru-RU" altLang="ru-RU" sz="800"/>
              </a:p>
            </p:txBody>
          </p:sp>
          <p:grpSp>
            <p:nvGrpSpPr>
              <p:cNvPr id="39044" name="Group 39"/>
              <p:cNvGrpSpPr>
                <a:grpSpLocks/>
              </p:cNvGrpSpPr>
              <p:nvPr/>
            </p:nvGrpSpPr>
            <p:grpSpPr bwMode="auto">
              <a:xfrm>
                <a:off x="2200" y="1293"/>
                <a:ext cx="1406" cy="1941"/>
                <a:chOff x="2200" y="1293"/>
                <a:chExt cx="1406" cy="1941"/>
              </a:xfrm>
            </p:grpSpPr>
            <p:sp>
              <p:nvSpPr>
                <p:cNvPr id="39045" name="Line 40"/>
                <p:cNvSpPr>
                  <a:spLocks noChangeShapeType="1"/>
                </p:cNvSpPr>
                <p:nvPr/>
              </p:nvSpPr>
              <p:spPr bwMode="auto">
                <a:xfrm>
                  <a:off x="2200" y="1512"/>
                  <a:ext cx="1399"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spAutoFit/>
                </a:bodyPr>
                <a:lstStyle/>
                <a:p>
                  <a:endParaRPr lang="ru-RU"/>
                </a:p>
              </p:txBody>
            </p:sp>
            <p:sp>
              <p:nvSpPr>
                <p:cNvPr id="39046" name="Line 41"/>
                <p:cNvSpPr>
                  <a:spLocks noChangeShapeType="1"/>
                </p:cNvSpPr>
                <p:nvPr/>
              </p:nvSpPr>
              <p:spPr bwMode="auto">
                <a:xfrm>
                  <a:off x="2200" y="2096"/>
                  <a:ext cx="1399"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spAutoFit/>
                </a:bodyPr>
                <a:lstStyle/>
                <a:p>
                  <a:endParaRPr lang="ru-RU"/>
                </a:p>
              </p:txBody>
            </p:sp>
            <p:grpSp>
              <p:nvGrpSpPr>
                <p:cNvPr id="39047" name="Group 42"/>
                <p:cNvGrpSpPr>
                  <a:grpSpLocks/>
                </p:cNvGrpSpPr>
                <p:nvPr/>
              </p:nvGrpSpPr>
              <p:grpSpPr bwMode="auto">
                <a:xfrm>
                  <a:off x="2200" y="1293"/>
                  <a:ext cx="1406" cy="1941"/>
                  <a:chOff x="2200" y="1293"/>
                  <a:chExt cx="1406" cy="1941"/>
                </a:xfrm>
              </p:grpSpPr>
              <p:sp>
                <p:nvSpPr>
                  <p:cNvPr id="39048" name="Rectangle 43"/>
                  <p:cNvSpPr>
                    <a:spLocks noChangeArrowheads="1"/>
                  </p:cNvSpPr>
                  <p:nvPr/>
                </p:nvSpPr>
                <p:spPr bwMode="auto">
                  <a:xfrm>
                    <a:off x="2200" y="2290"/>
                    <a:ext cx="1399" cy="19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spcBef>
                        <a:spcPct val="20000"/>
                      </a:spcBef>
                    </a:pPr>
                    <a:endParaRPr lang="ru-RU" altLang="ru-RU" sz="800"/>
                  </a:p>
                </p:txBody>
              </p:sp>
              <p:sp>
                <p:nvSpPr>
                  <p:cNvPr id="39049" name="Rectangle 44"/>
                  <p:cNvSpPr>
                    <a:spLocks noChangeArrowheads="1"/>
                  </p:cNvSpPr>
                  <p:nvPr/>
                </p:nvSpPr>
                <p:spPr bwMode="auto">
                  <a:xfrm>
                    <a:off x="2200" y="1706"/>
                    <a:ext cx="1399" cy="19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spcBef>
                        <a:spcPct val="20000"/>
                      </a:spcBef>
                    </a:pPr>
                    <a:endParaRPr lang="ru-RU" altLang="ru-RU" sz="800"/>
                  </a:p>
                </p:txBody>
              </p:sp>
              <p:grpSp>
                <p:nvGrpSpPr>
                  <p:cNvPr id="39050" name="Group 45"/>
                  <p:cNvGrpSpPr>
                    <a:grpSpLocks/>
                  </p:cNvGrpSpPr>
                  <p:nvPr/>
                </p:nvGrpSpPr>
                <p:grpSpPr bwMode="auto">
                  <a:xfrm>
                    <a:off x="2200" y="1293"/>
                    <a:ext cx="1406" cy="1941"/>
                    <a:chOff x="2200" y="1293"/>
                    <a:chExt cx="1406" cy="1941"/>
                  </a:xfrm>
                </p:grpSpPr>
                <p:sp>
                  <p:nvSpPr>
                    <p:cNvPr id="39051" name="Rectangle 46"/>
                    <p:cNvSpPr>
                      <a:spLocks noChangeArrowheads="1"/>
                    </p:cNvSpPr>
                    <p:nvPr/>
                  </p:nvSpPr>
                  <p:spPr bwMode="auto">
                    <a:xfrm>
                      <a:off x="2200" y="1293"/>
                      <a:ext cx="1406" cy="19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lgn="ctr" eaLnBrk="1" hangingPunct="1"/>
                      <a:r>
                        <a:rPr lang="ru-RU" altLang="ru-RU" sz="1400" b="1">
                          <a:solidFill>
                            <a:srgbClr val="000099"/>
                          </a:solidFill>
                          <a:latin typeface="Arial" pitchFamily="34" charset="0"/>
                        </a:rPr>
                        <a:t>Характеристика семьи</a:t>
                      </a:r>
                    </a:p>
                    <a:p>
                      <a:pPr eaLnBrk="1" hangingPunct="1">
                        <a:lnSpc>
                          <a:spcPct val="65000"/>
                        </a:lnSpc>
                      </a:pPr>
                      <a:endParaRPr lang="ru-RU" altLang="ru-RU" sz="1400" b="1">
                        <a:solidFill>
                          <a:srgbClr val="000099"/>
                        </a:solidFill>
                        <a:latin typeface="Arial" pitchFamily="34" charset="0"/>
                      </a:endParaRPr>
                    </a:p>
                    <a:p>
                      <a:pPr eaLnBrk="1" hangingPunct="1"/>
                      <a:r>
                        <a:rPr lang="en-US" altLang="ru-RU" sz="1400" b="1">
                          <a:latin typeface="Arial" pitchFamily="34" charset="0"/>
                        </a:rPr>
                        <a:t># </a:t>
                      </a:r>
                      <a:r>
                        <a:rPr lang="ru-RU" altLang="ru-RU" sz="1400" b="1">
                          <a:latin typeface="Arial" pitchFamily="34" charset="0"/>
                        </a:rPr>
                        <a:t>код карточки</a:t>
                      </a:r>
                    </a:p>
                    <a:p>
                      <a:pPr eaLnBrk="1" hangingPunct="1">
                        <a:lnSpc>
                          <a:spcPct val="55000"/>
                        </a:lnSpc>
                      </a:pPr>
                      <a:endParaRPr lang="ru-RU" altLang="ru-RU" sz="1400" b="1">
                        <a:latin typeface="Arial" pitchFamily="34" charset="0"/>
                      </a:endParaRPr>
                    </a:p>
                    <a:p>
                      <a:pPr eaLnBrk="1" hangingPunct="1"/>
                      <a:r>
                        <a:rPr lang="ru-RU" altLang="ru-RU" sz="1400" b="1">
                          <a:latin typeface="Arial" pitchFamily="34" charset="0"/>
                        </a:rPr>
                        <a:t>код семьи</a:t>
                      </a:r>
                    </a:p>
                    <a:p>
                      <a:pPr eaLnBrk="1" hangingPunct="1">
                        <a:lnSpc>
                          <a:spcPct val="50000"/>
                        </a:lnSpc>
                      </a:pPr>
                      <a:endParaRPr lang="ru-RU" altLang="ru-RU" sz="1400" b="1">
                        <a:latin typeface="Arial" pitchFamily="34" charset="0"/>
                      </a:endParaRPr>
                    </a:p>
                    <a:p>
                      <a:pPr eaLnBrk="1" hangingPunct="1"/>
                      <a:r>
                        <a:rPr lang="ru-RU" altLang="ru-RU" sz="1400" b="1">
                          <a:latin typeface="Arial" pitchFamily="34" charset="0"/>
                        </a:rPr>
                        <a:t>кол-во членов</a:t>
                      </a:r>
                    </a:p>
                    <a:p>
                      <a:pPr eaLnBrk="1" hangingPunct="1">
                        <a:lnSpc>
                          <a:spcPct val="50000"/>
                        </a:lnSpc>
                      </a:pPr>
                      <a:endParaRPr lang="ru-RU" altLang="ru-RU" sz="1400" b="1">
                        <a:latin typeface="Arial" pitchFamily="34" charset="0"/>
                      </a:endParaRPr>
                    </a:p>
                    <a:p>
                      <a:pPr eaLnBrk="1" hangingPunct="1"/>
                      <a:r>
                        <a:rPr lang="ru-RU" altLang="ru-RU" sz="1400" b="1">
                          <a:latin typeface="Arial" pitchFamily="34" charset="0"/>
                        </a:rPr>
                        <a:t>код жил. условий</a:t>
                      </a:r>
                    </a:p>
                    <a:p>
                      <a:pPr eaLnBrk="1" hangingPunct="1">
                        <a:lnSpc>
                          <a:spcPct val="50000"/>
                        </a:lnSpc>
                      </a:pPr>
                      <a:endParaRPr lang="ru-RU" altLang="ru-RU" sz="1400" b="1">
                        <a:latin typeface="Arial" pitchFamily="34" charset="0"/>
                      </a:endParaRPr>
                    </a:p>
                    <a:p>
                      <a:pPr eaLnBrk="1" hangingPunct="1"/>
                      <a:r>
                        <a:rPr lang="ru-RU" altLang="ru-RU" sz="1400" b="1">
                          <a:latin typeface="Arial" pitchFamily="34" charset="0"/>
                        </a:rPr>
                        <a:t>дата справки</a:t>
                      </a:r>
                    </a:p>
                    <a:p>
                      <a:pPr eaLnBrk="1" hangingPunct="1">
                        <a:lnSpc>
                          <a:spcPct val="50000"/>
                        </a:lnSpc>
                      </a:pPr>
                      <a:endParaRPr lang="ru-RU" altLang="ru-RU" sz="1400" b="1">
                        <a:latin typeface="Arial" pitchFamily="34" charset="0"/>
                      </a:endParaRPr>
                    </a:p>
                    <a:p>
                      <a:pPr eaLnBrk="1" hangingPunct="1"/>
                      <a:r>
                        <a:rPr lang="ru-RU" altLang="ru-RU" sz="1400" b="1">
                          <a:latin typeface="Arial" pitchFamily="34" charset="0"/>
                        </a:rPr>
                        <a:t>общ. доход</a:t>
                      </a:r>
                    </a:p>
                    <a:p>
                      <a:pPr eaLnBrk="1" hangingPunct="1">
                        <a:lnSpc>
                          <a:spcPct val="45000"/>
                        </a:lnSpc>
                      </a:pPr>
                      <a:endParaRPr lang="ru-RU" altLang="ru-RU" sz="1400" b="1">
                        <a:latin typeface="Arial" pitchFamily="34" charset="0"/>
                      </a:endParaRPr>
                    </a:p>
                    <a:p>
                      <a:pPr eaLnBrk="1" hangingPunct="1"/>
                      <a:r>
                        <a:rPr lang="ru-RU" altLang="ru-RU" sz="1400" b="1">
                          <a:latin typeface="Arial" pitchFamily="34" charset="0"/>
                        </a:rPr>
                        <a:t>признак учета</a:t>
                      </a:r>
                    </a:p>
                    <a:p>
                      <a:pPr eaLnBrk="1" hangingPunct="1">
                        <a:lnSpc>
                          <a:spcPct val="40000"/>
                        </a:lnSpc>
                      </a:pPr>
                      <a:endParaRPr lang="ru-RU" altLang="ru-RU" sz="1400" b="1">
                        <a:latin typeface="Arial" pitchFamily="34" charset="0"/>
                      </a:endParaRPr>
                    </a:p>
                    <a:p>
                      <a:pPr eaLnBrk="1" hangingPunct="1"/>
                      <a:r>
                        <a:rPr lang="ru-RU" altLang="ru-RU" sz="1400" b="1">
                          <a:latin typeface="Arial" pitchFamily="34" charset="0"/>
                        </a:rPr>
                        <a:t>средний доход</a:t>
                      </a:r>
                    </a:p>
                    <a:p>
                      <a:pPr eaLnBrk="1" hangingPunct="1"/>
                      <a:endParaRPr lang="ru-RU" altLang="ru-RU" sz="1400" b="1">
                        <a:latin typeface="Arial" pitchFamily="34" charset="0"/>
                      </a:endParaRPr>
                    </a:p>
                  </p:txBody>
                </p:sp>
                <p:sp>
                  <p:nvSpPr>
                    <p:cNvPr id="39052" name="Rectangle 47"/>
                    <p:cNvSpPr>
                      <a:spLocks noChangeArrowheads="1"/>
                    </p:cNvSpPr>
                    <p:nvPr/>
                  </p:nvSpPr>
                  <p:spPr bwMode="auto">
                    <a:xfrm>
                      <a:off x="2200" y="2874"/>
                      <a:ext cx="1399" cy="19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spcBef>
                          <a:spcPct val="20000"/>
                        </a:spcBef>
                      </a:pPr>
                      <a:endParaRPr lang="ru-RU" altLang="ru-RU" sz="800"/>
                    </a:p>
                  </p:txBody>
                </p:sp>
                <p:sp>
                  <p:nvSpPr>
                    <p:cNvPr id="39053" name="Rectangle 48"/>
                    <p:cNvSpPr>
                      <a:spLocks noChangeArrowheads="1"/>
                    </p:cNvSpPr>
                    <p:nvPr/>
                  </p:nvSpPr>
                  <p:spPr bwMode="auto">
                    <a:xfrm>
                      <a:off x="2200" y="2485"/>
                      <a:ext cx="1399" cy="19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spcBef>
                          <a:spcPct val="20000"/>
                        </a:spcBef>
                      </a:pPr>
                      <a:endParaRPr lang="ru-RU" altLang="ru-RU" sz="800"/>
                    </a:p>
                  </p:txBody>
                </p:sp>
                <p:sp>
                  <p:nvSpPr>
                    <p:cNvPr id="39054" name="Rectangle 49"/>
                    <p:cNvSpPr>
                      <a:spLocks noChangeArrowheads="1"/>
                    </p:cNvSpPr>
                    <p:nvPr/>
                  </p:nvSpPr>
                  <p:spPr bwMode="auto">
                    <a:xfrm>
                      <a:off x="2200" y="2096"/>
                      <a:ext cx="1399" cy="19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spcBef>
                          <a:spcPct val="20000"/>
                        </a:spcBef>
                      </a:pPr>
                      <a:endParaRPr lang="ru-RU" altLang="ru-RU" sz="800"/>
                    </a:p>
                  </p:txBody>
                </p:sp>
                <p:sp>
                  <p:nvSpPr>
                    <p:cNvPr id="39055" name="Rectangle 50"/>
                    <p:cNvSpPr>
                      <a:spLocks noChangeArrowheads="1"/>
                    </p:cNvSpPr>
                    <p:nvPr/>
                  </p:nvSpPr>
                  <p:spPr bwMode="auto">
                    <a:xfrm>
                      <a:off x="2200" y="1512"/>
                      <a:ext cx="1399" cy="19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spcBef>
                          <a:spcPct val="20000"/>
                        </a:spcBef>
                      </a:pPr>
                      <a:endParaRPr lang="ru-RU" altLang="ru-RU" sz="800"/>
                    </a:p>
                  </p:txBody>
                </p:sp>
                <p:sp>
                  <p:nvSpPr>
                    <p:cNvPr id="39056" name="Line 51"/>
                    <p:cNvSpPr>
                      <a:spLocks noChangeShapeType="1"/>
                    </p:cNvSpPr>
                    <p:nvPr/>
                  </p:nvSpPr>
                  <p:spPr bwMode="auto">
                    <a:xfrm>
                      <a:off x="2200" y="1317"/>
                      <a:ext cx="1399" cy="0"/>
                    </a:xfrm>
                    <a:prstGeom prst="line">
                      <a:avLst/>
                    </a:prstGeom>
                    <a:noFill/>
                    <a:ln w="28575" cap="sq">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spAutoFit/>
                    </a:bodyPr>
                    <a:lstStyle/>
                    <a:p>
                      <a:endParaRPr lang="ru-RU"/>
                    </a:p>
                  </p:txBody>
                </p:sp>
                <p:sp>
                  <p:nvSpPr>
                    <p:cNvPr id="39057" name="Line 52"/>
                    <p:cNvSpPr>
                      <a:spLocks noChangeShapeType="1"/>
                    </p:cNvSpPr>
                    <p:nvPr/>
                  </p:nvSpPr>
                  <p:spPr bwMode="auto">
                    <a:xfrm>
                      <a:off x="2200" y="1901"/>
                      <a:ext cx="1399"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spAutoFit/>
                    </a:bodyPr>
                    <a:lstStyle/>
                    <a:p>
                      <a:endParaRPr lang="ru-RU"/>
                    </a:p>
                  </p:txBody>
                </p:sp>
                <p:sp>
                  <p:nvSpPr>
                    <p:cNvPr id="39058" name="Line 53"/>
                    <p:cNvSpPr>
                      <a:spLocks noChangeShapeType="1"/>
                    </p:cNvSpPr>
                    <p:nvPr/>
                  </p:nvSpPr>
                  <p:spPr bwMode="auto">
                    <a:xfrm>
                      <a:off x="2200" y="2290"/>
                      <a:ext cx="1399"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spAutoFit/>
                    </a:bodyPr>
                    <a:lstStyle/>
                    <a:p>
                      <a:endParaRPr lang="ru-RU"/>
                    </a:p>
                  </p:txBody>
                </p:sp>
                <p:sp>
                  <p:nvSpPr>
                    <p:cNvPr id="39059" name="Line 54"/>
                    <p:cNvSpPr>
                      <a:spLocks noChangeShapeType="1"/>
                    </p:cNvSpPr>
                    <p:nvPr/>
                  </p:nvSpPr>
                  <p:spPr bwMode="auto">
                    <a:xfrm>
                      <a:off x="2200" y="2680"/>
                      <a:ext cx="1399"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spAutoFit/>
                    </a:bodyPr>
                    <a:lstStyle/>
                    <a:p>
                      <a:endParaRPr lang="ru-RU"/>
                    </a:p>
                  </p:txBody>
                </p:sp>
                <p:sp>
                  <p:nvSpPr>
                    <p:cNvPr id="39060" name="Line 55"/>
                    <p:cNvSpPr>
                      <a:spLocks noChangeShapeType="1"/>
                    </p:cNvSpPr>
                    <p:nvPr/>
                  </p:nvSpPr>
                  <p:spPr bwMode="auto">
                    <a:xfrm>
                      <a:off x="2200" y="3069"/>
                      <a:ext cx="1399"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spAutoFit/>
                    </a:bodyPr>
                    <a:lstStyle/>
                    <a:p>
                      <a:endParaRPr lang="ru-RU"/>
                    </a:p>
                  </p:txBody>
                </p:sp>
                <p:sp>
                  <p:nvSpPr>
                    <p:cNvPr id="39061" name="Line 56"/>
                    <p:cNvSpPr>
                      <a:spLocks noChangeShapeType="1"/>
                    </p:cNvSpPr>
                    <p:nvPr/>
                  </p:nvSpPr>
                  <p:spPr bwMode="auto">
                    <a:xfrm>
                      <a:off x="2200" y="1317"/>
                      <a:ext cx="0" cy="1750"/>
                    </a:xfrm>
                    <a:prstGeom prst="line">
                      <a:avLst/>
                    </a:prstGeom>
                    <a:noFill/>
                    <a:ln w="28575" cap="sq">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spAutoFit/>
                    </a:bodyPr>
                    <a:lstStyle/>
                    <a:p>
                      <a:endParaRPr lang="ru-RU"/>
                    </a:p>
                  </p:txBody>
                </p:sp>
                <p:sp>
                  <p:nvSpPr>
                    <p:cNvPr id="39062" name="Line 57"/>
                    <p:cNvSpPr>
                      <a:spLocks noChangeShapeType="1"/>
                    </p:cNvSpPr>
                    <p:nvPr/>
                  </p:nvSpPr>
                  <p:spPr bwMode="auto">
                    <a:xfrm>
                      <a:off x="3599" y="1317"/>
                      <a:ext cx="7" cy="1750"/>
                    </a:xfrm>
                    <a:prstGeom prst="line">
                      <a:avLst/>
                    </a:prstGeom>
                    <a:noFill/>
                    <a:ln w="28575" cap="sq">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spAutoFit/>
                    </a:bodyPr>
                    <a:lstStyle/>
                    <a:p>
                      <a:endParaRPr lang="ru-RU"/>
                    </a:p>
                  </p:txBody>
                </p:sp>
              </p:grpSp>
            </p:grpSp>
          </p:grpSp>
        </p:grpSp>
      </p:grpSp>
      <p:sp>
        <p:nvSpPr>
          <p:cNvPr id="38918" name="Rectangle 58"/>
          <p:cNvSpPr>
            <a:spLocks noChangeArrowheads="1"/>
          </p:cNvSpPr>
          <p:nvPr/>
        </p:nvSpPr>
        <p:spPr bwMode="auto">
          <a:xfrm>
            <a:off x="3563938" y="5465763"/>
            <a:ext cx="2220912" cy="30956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spcBef>
                <a:spcPct val="20000"/>
              </a:spcBef>
            </a:pPr>
            <a:endParaRPr lang="ru-RU" altLang="ru-RU" sz="800"/>
          </a:p>
        </p:txBody>
      </p:sp>
      <p:grpSp>
        <p:nvGrpSpPr>
          <p:cNvPr id="38919" name="Group 59"/>
          <p:cNvGrpSpPr>
            <a:grpSpLocks/>
          </p:cNvGrpSpPr>
          <p:nvPr/>
        </p:nvGrpSpPr>
        <p:grpSpPr bwMode="auto">
          <a:xfrm>
            <a:off x="179388" y="2420938"/>
            <a:ext cx="2232025" cy="1624012"/>
            <a:chOff x="2245" y="2251"/>
            <a:chExt cx="1406" cy="1023"/>
          </a:xfrm>
        </p:grpSpPr>
        <p:sp>
          <p:nvSpPr>
            <p:cNvPr id="39023" name="Line 60"/>
            <p:cNvSpPr>
              <a:spLocks noChangeShapeType="1"/>
            </p:cNvSpPr>
            <p:nvPr/>
          </p:nvSpPr>
          <p:spPr bwMode="auto">
            <a:xfrm>
              <a:off x="2245" y="2664"/>
              <a:ext cx="1399"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spAutoFit/>
            </a:bodyPr>
            <a:lstStyle/>
            <a:p>
              <a:endParaRPr lang="ru-RU"/>
            </a:p>
          </p:txBody>
        </p:sp>
        <p:sp>
          <p:nvSpPr>
            <p:cNvPr id="39024" name="Line 61"/>
            <p:cNvSpPr>
              <a:spLocks noChangeShapeType="1"/>
            </p:cNvSpPr>
            <p:nvPr/>
          </p:nvSpPr>
          <p:spPr bwMode="auto">
            <a:xfrm>
              <a:off x="2245" y="2275"/>
              <a:ext cx="1399" cy="0"/>
            </a:xfrm>
            <a:prstGeom prst="line">
              <a:avLst/>
            </a:prstGeom>
            <a:noFill/>
            <a:ln w="28575" cap="sq">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spAutoFit/>
            </a:bodyPr>
            <a:lstStyle/>
            <a:p>
              <a:endParaRPr lang="ru-RU"/>
            </a:p>
          </p:txBody>
        </p:sp>
        <p:grpSp>
          <p:nvGrpSpPr>
            <p:cNvPr id="39025" name="Group 62"/>
            <p:cNvGrpSpPr>
              <a:grpSpLocks/>
            </p:cNvGrpSpPr>
            <p:nvPr/>
          </p:nvGrpSpPr>
          <p:grpSpPr bwMode="auto">
            <a:xfrm>
              <a:off x="2245" y="2251"/>
              <a:ext cx="1406" cy="1023"/>
              <a:chOff x="2245" y="2251"/>
              <a:chExt cx="1406" cy="1023"/>
            </a:xfrm>
          </p:grpSpPr>
          <p:sp>
            <p:nvSpPr>
              <p:cNvPr id="39026" name="Line 63"/>
              <p:cNvSpPr>
                <a:spLocks noChangeShapeType="1"/>
              </p:cNvSpPr>
              <p:nvPr/>
            </p:nvSpPr>
            <p:spPr bwMode="auto">
              <a:xfrm>
                <a:off x="2245" y="2859"/>
                <a:ext cx="1399"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spAutoFit/>
              </a:bodyPr>
              <a:lstStyle/>
              <a:p>
                <a:endParaRPr lang="ru-RU"/>
              </a:p>
            </p:txBody>
          </p:sp>
          <p:grpSp>
            <p:nvGrpSpPr>
              <p:cNvPr id="39027" name="Group 64"/>
              <p:cNvGrpSpPr>
                <a:grpSpLocks/>
              </p:cNvGrpSpPr>
              <p:nvPr/>
            </p:nvGrpSpPr>
            <p:grpSpPr bwMode="auto">
              <a:xfrm>
                <a:off x="2245" y="2251"/>
                <a:ext cx="1406" cy="1023"/>
                <a:chOff x="2245" y="2251"/>
                <a:chExt cx="1406" cy="1023"/>
              </a:xfrm>
            </p:grpSpPr>
            <p:sp>
              <p:nvSpPr>
                <p:cNvPr id="39028" name="Rectangle 65"/>
                <p:cNvSpPr>
                  <a:spLocks noChangeArrowheads="1"/>
                </p:cNvSpPr>
                <p:nvPr/>
              </p:nvSpPr>
              <p:spPr bwMode="auto">
                <a:xfrm>
                  <a:off x="2245" y="2859"/>
                  <a:ext cx="1399" cy="19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spcBef>
                      <a:spcPct val="20000"/>
                    </a:spcBef>
                  </a:pPr>
                  <a:endParaRPr lang="ru-RU" altLang="ru-RU" sz="800"/>
                </a:p>
              </p:txBody>
            </p:sp>
            <p:sp>
              <p:nvSpPr>
                <p:cNvPr id="39029" name="Line 66"/>
                <p:cNvSpPr>
                  <a:spLocks noChangeShapeType="1"/>
                </p:cNvSpPr>
                <p:nvPr/>
              </p:nvSpPr>
              <p:spPr bwMode="auto">
                <a:xfrm>
                  <a:off x="2245" y="2470"/>
                  <a:ext cx="1399"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spAutoFit/>
                </a:bodyPr>
                <a:lstStyle/>
                <a:p>
                  <a:endParaRPr lang="ru-RU"/>
                </a:p>
              </p:txBody>
            </p:sp>
            <p:sp>
              <p:nvSpPr>
                <p:cNvPr id="39030" name="Rectangle 67"/>
                <p:cNvSpPr>
                  <a:spLocks noChangeArrowheads="1"/>
                </p:cNvSpPr>
                <p:nvPr/>
              </p:nvSpPr>
              <p:spPr bwMode="auto">
                <a:xfrm>
                  <a:off x="2245" y="2470"/>
                  <a:ext cx="1399" cy="19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spcBef>
                      <a:spcPct val="20000"/>
                    </a:spcBef>
                  </a:pPr>
                  <a:endParaRPr lang="ru-RU" altLang="ru-RU" sz="800"/>
                </a:p>
              </p:txBody>
            </p:sp>
            <p:grpSp>
              <p:nvGrpSpPr>
                <p:cNvPr id="39031" name="Group 68"/>
                <p:cNvGrpSpPr>
                  <a:grpSpLocks/>
                </p:cNvGrpSpPr>
                <p:nvPr/>
              </p:nvGrpSpPr>
              <p:grpSpPr bwMode="auto">
                <a:xfrm>
                  <a:off x="2245" y="2251"/>
                  <a:ext cx="1406" cy="1023"/>
                  <a:chOff x="2245" y="2251"/>
                  <a:chExt cx="1406" cy="1023"/>
                </a:xfrm>
              </p:grpSpPr>
              <p:grpSp>
                <p:nvGrpSpPr>
                  <p:cNvPr id="39032" name="Group 69"/>
                  <p:cNvGrpSpPr>
                    <a:grpSpLocks/>
                  </p:cNvGrpSpPr>
                  <p:nvPr/>
                </p:nvGrpSpPr>
                <p:grpSpPr bwMode="auto">
                  <a:xfrm>
                    <a:off x="2245" y="2251"/>
                    <a:ext cx="1406" cy="1023"/>
                    <a:chOff x="2245" y="2251"/>
                    <a:chExt cx="1406" cy="1023"/>
                  </a:xfrm>
                </p:grpSpPr>
                <p:sp>
                  <p:nvSpPr>
                    <p:cNvPr id="39035" name="Line 70"/>
                    <p:cNvSpPr>
                      <a:spLocks noChangeShapeType="1"/>
                    </p:cNvSpPr>
                    <p:nvPr/>
                  </p:nvSpPr>
                  <p:spPr bwMode="auto">
                    <a:xfrm>
                      <a:off x="2245" y="3067"/>
                      <a:ext cx="1399"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spAutoFit/>
                    </a:bodyPr>
                    <a:lstStyle/>
                    <a:p>
                      <a:endParaRPr lang="ru-RU"/>
                    </a:p>
                  </p:txBody>
                </p:sp>
                <p:sp>
                  <p:nvSpPr>
                    <p:cNvPr id="39036" name="Rectangle 71"/>
                    <p:cNvSpPr>
                      <a:spLocks noChangeArrowheads="1"/>
                    </p:cNvSpPr>
                    <p:nvPr/>
                  </p:nvSpPr>
                  <p:spPr bwMode="auto">
                    <a:xfrm>
                      <a:off x="2245" y="2251"/>
                      <a:ext cx="1406" cy="102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lgn="ctr" eaLnBrk="1" hangingPunct="1"/>
                      <a:r>
                        <a:rPr lang="ru-RU" altLang="ru-RU" sz="1400" b="1">
                          <a:solidFill>
                            <a:srgbClr val="000099"/>
                          </a:solidFill>
                          <a:latin typeface="Arial" pitchFamily="34" charset="0"/>
                        </a:rPr>
                        <a:t>Текущие доходы</a:t>
                      </a:r>
                    </a:p>
                    <a:p>
                      <a:pPr eaLnBrk="1" hangingPunct="1">
                        <a:lnSpc>
                          <a:spcPct val="65000"/>
                        </a:lnSpc>
                      </a:pPr>
                      <a:endParaRPr lang="ru-RU" altLang="ru-RU" sz="1400" b="1">
                        <a:solidFill>
                          <a:srgbClr val="000099"/>
                        </a:solidFill>
                        <a:latin typeface="Arial" pitchFamily="34" charset="0"/>
                      </a:endParaRPr>
                    </a:p>
                    <a:p>
                      <a:pPr eaLnBrk="1" hangingPunct="1"/>
                      <a:r>
                        <a:rPr lang="en-US" altLang="ru-RU" sz="1400" b="1">
                          <a:latin typeface="Arial" pitchFamily="34" charset="0"/>
                        </a:rPr>
                        <a:t># </a:t>
                      </a:r>
                      <a:r>
                        <a:rPr lang="ru-RU" altLang="ru-RU" sz="1400" b="1">
                          <a:latin typeface="Arial" pitchFamily="34" charset="0"/>
                        </a:rPr>
                        <a:t>код дохода</a:t>
                      </a:r>
                    </a:p>
                    <a:p>
                      <a:pPr eaLnBrk="1" hangingPunct="1">
                        <a:lnSpc>
                          <a:spcPct val="55000"/>
                        </a:lnSpc>
                      </a:pPr>
                      <a:endParaRPr lang="ru-RU" altLang="ru-RU" sz="1400" b="1">
                        <a:latin typeface="Arial" pitchFamily="34" charset="0"/>
                      </a:endParaRPr>
                    </a:p>
                    <a:p>
                      <a:pPr eaLnBrk="1" hangingPunct="1"/>
                      <a:r>
                        <a:rPr lang="ru-RU" altLang="ru-RU" sz="1400" b="1">
                          <a:latin typeface="Arial" pitchFamily="34" charset="0"/>
                        </a:rPr>
                        <a:t>номер карточки</a:t>
                      </a:r>
                    </a:p>
                    <a:p>
                      <a:pPr eaLnBrk="1" hangingPunct="1">
                        <a:lnSpc>
                          <a:spcPct val="50000"/>
                        </a:lnSpc>
                      </a:pPr>
                      <a:endParaRPr lang="ru-RU" altLang="ru-RU" sz="1400" b="1">
                        <a:latin typeface="Arial" pitchFamily="34" charset="0"/>
                      </a:endParaRPr>
                    </a:p>
                    <a:p>
                      <a:pPr eaLnBrk="1" hangingPunct="1"/>
                      <a:r>
                        <a:rPr lang="ru-RU" altLang="ru-RU" sz="1400" b="1">
                          <a:latin typeface="Arial" pitchFamily="34" charset="0"/>
                        </a:rPr>
                        <a:t>вид дохода</a:t>
                      </a:r>
                    </a:p>
                    <a:p>
                      <a:pPr eaLnBrk="1" hangingPunct="1">
                        <a:lnSpc>
                          <a:spcPct val="50000"/>
                        </a:lnSpc>
                      </a:pPr>
                      <a:endParaRPr lang="ru-RU" altLang="ru-RU" sz="1400" b="1">
                        <a:latin typeface="Arial" pitchFamily="34" charset="0"/>
                      </a:endParaRPr>
                    </a:p>
                    <a:p>
                      <a:pPr eaLnBrk="1" hangingPunct="1"/>
                      <a:endParaRPr lang="ru-RU" altLang="ru-RU" sz="1400" b="1">
                        <a:latin typeface="Arial" pitchFamily="34" charset="0"/>
                      </a:endParaRPr>
                    </a:p>
                  </p:txBody>
                </p:sp>
              </p:grpSp>
              <p:sp>
                <p:nvSpPr>
                  <p:cNvPr id="39033" name="Line 72"/>
                  <p:cNvSpPr>
                    <a:spLocks noChangeShapeType="1"/>
                  </p:cNvSpPr>
                  <p:nvPr/>
                </p:nvSpPr>
                <p:spPr bwMode="auto">
                  <a:xfrm>
                    <a:off x="2245" y="2275"/>
                    <a:ext cx="0" cy="792"/>
                  </a:xfrm>
                  <a:prstGeom prst="line">
                    <a:avLst/>
                  </a:prstGeom>
                  <a:noFill/>
                  <a:ln w="28575" cap="sq">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spAutoFit/>
                  </a:bodyPr>
                  <a:lstStyle/>
                  <a:p>
                    <a:endParaRPr lang="ru-RU"/>
                  </a:p>
                </p:txBody>
              </p:sp>
              <p:sp>
                <p:nvSpPr>
                  <p:cNvPr id="39034" name="Line 73"/>
                  <p:cNvSpPr>
                    <a:spLocks noChangeShapeType="1"/>
                  </p:cNvSpPr>
                  <p:nvPr/>
                </p:nvSpPr>
                <p:spPr bwMode="auto">
                  <a:xfrm>
                    <a:off x="3644" y="2275"/>
                    <a:ext cx="7" cy="792"/>
                  </a:xfrm>
                  <a:prstGeom prst="line">
                    <a:avLst/>
                  </a:prstGeom>
                  <a:noFill/>
                  <a:ln w="28575" cap="sq">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spAutoFit/>
                  </a:bodyPr>
                  <a:lstStyle/>
                  <a:p>
                    <a:endParaRPr lang="ru-RU"/>
                  </a:p>
                </p:txBody>
              </p:sp>
            </p:grpSp>
          </p:grpSp>
        </p:grpSp>
      </p:grpSp>
      <p:sp>
        <p:nvSpPr>
          <p:cNvPr id="38920" name="Line 74"/>
          <p:cNvSpPr>
            <a:spLocks noChangeShapeType="1"/>
          </p:cNvSpPr>
          <p:nvPr/>
        </p:nvSpPr>
        <p:spPr bwMode="auto">
          <a:xfrm>
            <a:off x="5435600" y="1557338"/>
            <a:ext cx="1152525"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ru-RU"/>
          </a:p>
        </p:txBody>
      </p:sp>
      <p:grpSp>
        <p:nvGrpSpPr>
          <p:cNvPr id="38921" name="Group 75"/>
          <p:cNvGrpSpPr>
            <a:grpSpLocks/>
          </p:cNvGrpSpPr>
          <p:nvPr/>
        </p:nvGrpSpPr>
        <p:grpSpPr bwMode="auto">
          <a:xfrm>
            <a:off x="179388" y="4365625"/>
            <a:ext cx="2232025" cy="1624013"/>
            <a:chOff x="2245" y="2251"/>
            <a:chExt cx="1406" cy="1023"/>
          </a:xfrm>
        </p:grpSpPr>
        <p:sp>
          <p:nvSpPr>
            <p:cNvPr id="39009" name="Line 76"/>
            <p:cNvSpPr>
              <a:spLocks noChangeShapeType="1"/>
            </p:cNvSpPr>
            <p:nvPr/>
          </p:nvSpPr>
          <p:spPr bwMode="auto">
            <a:xfrm>
              <a:off x="2245" y="2664"/>
              <a:ext cx="1399"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spAutoFit/>
            </a:bodyPr>
            <a:lstStyle/>
            <a:p>
              <a:endParaRPr lang="ru-RU"/>
            </a:p>
          </p:txBody>
        </p:sp>
        <p:sp>
          <p:nvSpPr>
            <p:cNvPr id="39010" name="Line 77"/>
            <p:cNvSpPr>
              <a:spLocks noChangeShapeType="1"/>
            </p:cNvSpPr>
            <p:nvPr/>
          </p:nvSpPr>
          <p:spPr bwMode="auto">
            <a:xfrm>
              <a:off x="2245" y="2275"/>
              <a:ext cx="1399" cy="0"/>
            </a:xfrm>
            <a:prstGeom prst="line">
              <a:avLst/>
            </a:prstGeom>
            <a:noFill/>
            <a:ln w="28575" cap="sq">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spAutoFit/>
            </a:bodyPr>
            <a:lstStyle/>
            <a:p>
              <a:endParaRPr lang="ru-RU"/>
            </a:p>
          </p:txBody>
        </p:sp>
        <p:grpSp>
          <p:nvGrpSpPr>
            <p:cNvPr id="39011" name="Group 78"/>
            <p:cNvGrpSpPr>
              <a:grpSpLocks/>
            </p:cNvGrpSpPr>
            <p:nvPr/>
          </p:nvGrpSpPr>
          <p:grpSpPr bwMode="auto">
            <a:xfrm>
              <a:off x="2245" y="2251"/>
              <a:ext cx="1406" cy="1023"/>
              <a:chOff x="2245" y="2251"/>
              <a:chExt cx="1406" cy="1023"/>
            </a:xfrm>
          </p:grpSpPr>
          <p:sp>
            <p:nvSpPr>
              <p:cNvPr id="39012" name="Line 79"/>
              <p:cNvSpPr>
                <a:spLocks noChangeShapeType="1"/>
              </p:cNvSpPr>
              <p:nvPr/>
            </p:nvSpPr>
            <p:spPr bwMode="auto">
              <a:xfrm>
                <a:off x="2245" y="2859"/>
                <a:ext cx="1399"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spAutoFit/>
              </a:bodyPr>
              <a:lstStyle/>
              <a:p>
                <a:endParaRPr lang="ru-RU"/>
              </a:p>
            </p:txBody>
          </p:sp>
          <p:grpSp>
            <p:nvGrpSpPr>
              <p:cNvPr id="39013" name="Group 80"/>
              <p:cNvGrpSpPr>
                <a:grpSpLocks/>
              </p:cNvGrpSpPr>
              <p:nvPr/>
            </p:nvGrpSpPr>
            <p:grpSpPr bwMode="auto">
              <a:xfrm>
                <a:off x="2245" y="2251"/>
                <a:ext cx="1406" cy="1023"/>
                <a:chOff x="2245" y="2251"/>
                <a:chExt cx="1406" cy="1023"/>
              </a:xfrm>
            </p:grpSpPr>
            <p:sp>
              <p:nvSpPr>
                <p:cNvPr id="39014" name="Rectangle 81"/>
                <p:cNvSpPr>
                  <a:spLocks noChangeArrowheads="1"/>
                </p:cNvSpPr>
                <p:nvPr/>
              </p:nvSpPr>
              <p:spPr bwMode="auto">
                <a:xfrm>
                  <a:off x="2245" y="2859"/>
                  <a:ext cx="1399" cy="19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spcBef>
                      <a:spcPct val="20000"/>
                    </a:spcBef>
                  </a:pPr>
                  <a:endParaRPr lang="ru-RU" altLang="ru-RU" sz="800"/>
                </a:p>
              </p:txBody>
            </p:sp>
            <p:sp>
              <p:nvSpPr>
                <p:cNvPr id="39015" name="Line 82"/>
                <p:cNvSpPr>
                  <a:spLocks noChangeShapeType="1"/>
                </p:cNvSpPr>
                <p:nvPr/>
              </p:nvSpPr>
              <p:spPr bwMode="auto">
                <a:xfrm>
                  <a:off x="2245" y="2470"/>
                  <a:ext cx="1399"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spAutoFit/>
                </a:bodyPr>
                <a:lstStyle/>
                <a:p>
                  <a:endParaRPr lang="ru-RU"/>
                </a:p>
              </p:txBody>
            </p:sp>
            <p:sp>
              <p:nvSpPr>
                <p:cNvPr id="39016" name="Rectangle 83"/>
                <p:cNvSpPr>
                  <a:spLocks noChangeArrowheads="1"/>
                </p:cNvSpPr>
                <p:nvPr/>
              </p:nvSpPr>
              <p:spPr bwMode="auto">
                <a:xfrm>
                  <a:off x="2245" y="2470"/>
                  <a:ext cx="1399" cy="19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spcBef>
                      <a:spcPct val="20000"/>
                    </a:spcBef>
                  </a:pPr>
                  <a:endParaRPr lang="ru-RU" altLang="ru-RU" sz="800"/>
                </a:p>
              </p:txBody>
            </p:sp>
            <p:grpSp>
              <p:nvGrpSpPr>
                <p:cNvPr id="39017" name="Group 84"/>
                <p:cNvGrpSpPr>
                  <a:grpSpLocks/>
                </p:cNvGrpSpPr>
                <p:nvPr/>
              </p:nvGrpSpPr>
              <p:grpSpPr bwMode="auto">
                <a:xfrm>
                  <a:off x="2245" y="2251"/>
                  <a:ext cx="1406" cy="1023"/>
                  <a:chOff x="2245" y="2251"/>
                  <a:chExt cx="1406" cy="1023"/>
                </a:xfrm>
              </p:grpSpPr>
              <p:grpSp>
                <p:nvGrpSpPr>
                  <p:cNvPr id="39018" name="Group 85"/>
                  <p:cNvGrpSpPr>
                    <a:grpSpLocks/>
                  </p:cNvGrpSpPr>
                  <p:nvPr/>
                </p:nvGrpSpPr>
                <p:grpSpPr bwMode="auto">
                  <a:xfrm>
                    <a:off x="2245" y="2251"/>
                    <a:ext cx="1406" cy="1023"/>
                    <a:chOff x="2245" y="2251"/>
                    <a:chExt cx="1406" cy="1023"/>
                  </a:xfrm>
                </p:grpSpPr>
                <p:sp>
                  <p:nvSpPr>
                    <p:cNvPr id="39021" name="Line 86"/>
                    <p:cNvSpPr>
                      <a:spLocks noChangeShapeType="1"/>
                    </p:cNvSpPr>
                    <p:nvPr/>
                  </p:nvSpPr>
                  <p:spPr bwMode="auto">
                    <a:xfrm>
                      <a:off x="2245" y="3067"/>
                      <a:ext cx="1399"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spAutoFit/>
                    </a:bodyPr>
                    <a:lstStyle/>
                    <a:p>
                      <a:endParaRPr lang="ru-RU"/>
                    </a:p>
                  </p:txBody>
                </p:sp>
                <p:sp>
                  <p:nvSpPr>
                    <p:cNvPr id="39022" name="Rectangle 87"/>
                    <p:cNvSpPr>
                      <a:spLocks noChangeArrowheads="1"/>
                    </p:cNvSpPr>
                    <p:nvPr/>
                  </p:nvSpPr>
                  <p:spPr bwMode="auto">
                    <a:xfrm>
                      <a:off x="2245" y="2251"/>
                      <a:ext cx="1406" cy="102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lgn="ctr" eaLnBrk="1" hangingPunct="1"/>
                      <a:r>
                        <a:rPr lang="ru-RU" altLang="ru-RU" sz="1400" b="1">
                          <a:solidFill>
                            <a:srgbClr val="000099"/>
                          </a:solidFill>
                          <a:latin typeface="Arial" pitchFamily="34" charset="0"/>
                        </a:rPr>
                        <a:t>Ежемесячные  доходы</a:t>
                      </a:r>
                    </a:p>
                    <a:p>
                      <a:pPr eaLnBrk="1" hangingPunct="1">
                        <a:lnSpc>
                          <a:spcPct val="65000"/>
                        </a:lnSpc>
                      </a:pPr>
                      <a:endParaRPr lang="ru-RU" altLang="ru-RU" sz="1400" b="1">
                        <a:latin typeface="Arial" pitchFamily="34" charset="0"/>
                      </a:endParaRPr>
                    </a:p>
                    <a:p>
                      <a:pPr eaLnBrk="1" hangingPunct="1"/>
                      <a:r>
                        <a:rPr lang="en-US" altLang="ru-RU" sz="1400" b="1">
                          <a:latin typeface="Arial" pitchFamily="34" charset="0"/>
                        </a:rPr>
                        <a:t># </a:t>
                      </a:r>
                      <a:r>
                        <a:rPr lang="ru-RU" altLang="ru-RU" sz="1400" b="1">
                          <a:latin typeface="Arial" pitchFamily="34" charset="0"/>
                        </a:rPr>
                        <a:t>код дохода</a:t>
                      </a:r>
                    </a:p>
                    <a:p>
                      <a:pPr eaLnBrk="1" hangingPunct="1">
                        <a:lnSpc>
                          <a:spcPct val="55000"/>
                        </a:lnSpc>
                      </a:pPr>
                      <a:endParaRPr lang="ru-RU" altLang="ru-RU" sz="1400" b="1">
                        <a:latin typeface="Arial" pitchFamily="34" charset="0"/>
                      </a:endParaRPr>
                    </a:p>
                    <a:p>
                      <a:pPr eaLnBrk="1" hangingPunct="1"/>
                      <a:r>
                        <a:rPr lang="ru-RU" altLang="ru-RU" sz="1400" b="1">
                          <a:latin typeface="Arial" pitchFamily="34" charset="0"/>
                        </a:rPr>
                        <a:t>номер карточки</a:t>
                      </a:r>
                    </a:p>
                    <a:p>
                      <a:pPr eaLnBrk="1" hangingPunct="1">
                        <a:lnSpc>
                          <a:spcPct val="50000"/>
                        </a:lnSpc>
                      </a:pPr>
                      <a:endParaRPr lang="ru-RU" altLang="ru-RU" sz="1400" b="1">
                        <a:latin typeface="Arial" pitchFamily="34" charset="0"/>
                      </a:endParaRPr>
                    </a:p>
                    <a:p>
                      <a:pPr eaLnBrk="1" hangingPunct="1"/>
                      <a:r>
                        <a:rPr lang="ru-RU" altLang="ru-RU" sz="1400" b="1">
                          <a:latin typeface="Arial" pitchFamily="34" charset="0"/>
                        </a:rPr>
                        <a:t>вид дохода</a:t>
                      </a:r>
                    </a:p>
                    <a:p>
                      <a:pPr eaLnBrk="1" hangingPunct="1">
                        <a:lnSpc>
                          <a:spcPct val="50000"/>
                        </a:lnSpc>
                      </a:pPr>
                      <a:endParaRPr lang="ru-RU" altLang="ru-RU" sz="1400" b="1">
                        <a:latin typeface="Arial" pitchFamily="34" charset="0"/>
                      </a:endParaRPr>
                    </a:p>
                    <a:p>
                      <a:pPr eaLnBrk="1" hangingPunct="1"/>
                      <a:endParaRPr lang="ru-RU" altLang="ru-RU" sz="1400" b="1">
                        <a:latin typeface="Arial" pitchFamily="34" charset="0"/>
                      </a:endParaRPr>
                    </a:p>
                  </p:txBody>
                </p:sp>
              </p:grpSp>
              <p:sp>
                <p:nvSpPr>
                  <p:cNvPr id="39019" name="Line 88"/>
                  <p:cNvSpPr>
                    <a:spLocks noChangeShapeType="1"/>
                  </p:cNvSpPr>
                  <p:nvPr/>
                </p:nvSpPr>
                <p:spPr bwMode="auto">
                  <a:xfrm>
                    <a:off x="2245" y="2275"/>
                    <a:ext cx="0" cy="792"/>
                  </a:xfrm>
                  <a:prstGeom prst="line">
                    <a:avLst/>
                  </a:prstGeom>
                  <a:noFill/>
                  <a:ln w="28575" cap="sq">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spAutoFit/>
                  </a:bodyPr>
                  <a:lstStyle/>
                  <a:p>
                    <a:endParaRPr lang="ru-RU"/>
                  </a:p>
                </p:txBody>
              </p:sp>
              <p:sp>
                <p:nvSpPr>
                  <p:cNvPr id="39020" name="Line 89"/>
                  <p:cNvSpPr>
                    <a:spLocks noChangeShapeType="1"/>
                  </p:cNvSpPr>
                  <p:nvPr/>
                </p:nvSpPr>
                <p:spPr bwMode="auto">
                  <a:xfrm>
                    <a:off x="3644" y="2275"/>
                    <a:ext cx="7" cy="792"/>
                  </a:xfrm>
                  <a:prstGeom prst="line">
                    <a:avLst/>
                  </a:prstGeom>
                  <a:noFill/>
                  <a:ln w="28575" cap="sq">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spAutoFit/>
                  </a:bodyPr>
                  <a:lstStyle/>
                  <a:p>
                    <a:endParaRPr lang="ru-RU"/>
                  </a:p>
                </p:txBody>
              </p:sp>
            </p:grpSp>
          </p:grpSp>
        </p:grpSp>
      </p:grpSp>
      <p:grpSp>
        <p:nvGrpSpPr>
          <p:cNvPr id="38922" name="Group 90"/>
          <p:cNvGrpSpPr>
            <a:grpSpLocks/>
          </p:cNvGrpSpPr>
          <p:nvPr/>
        </p:nvGrpSpPr>
        <p:grpSpPr bwMode="auto">
          <a:xfrm>
            <a:off x="2411413" y="1484313"/>
            <a:ext cx="792162" cy="3455987"/>
            <a:chOff x="1610" y="1253"/>
            <a:chExt cx="499" cy="2177"/>
          </a:xfrm>
        </p:grpSpPr>
        <p:sp>
          <p:nvSpPr>
            <p:cNvPr id="38998" name="Line 91"/>
            <p:cNvSpPr>
              <a:spLocks noChangeShapeType="1"/>
            </p:cNvSpPr>
            <p:nvPr/>
          </p:nvSpPr>
          <p:spPr bwMode="auto">
            <a:xfrm flipH="1">
              <a:off x="1882" y="1253"/>
              <a:ext cx="227"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ru-RU"/>
            </a:p>
          </p:txBody>
        </p:sp>
        <p:sp>
          <p:nvSpPr>
            <p:cNvPr id="38999" name="Line 92"/>
            <p:cNvSpPr>
              <a:spLocks noChangeShapeType="1"/>
            </p:cNvSpPr>
            <p:nvPr/>
          </p:nvSpPr>
          <p:spPr bwMode="auto">
            <a:xfrm>
              <a:off x="1882" y="1253"/>
              <a:ext cx="0" cy="907"/>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ru-RU"/>
            </a:p>
          </p:txBody>
        </p:sp>
        <p:grpSp>
          <p:nvGrpSpPr>
            <p:cNvPr id="39000" name="Group 93"/>
            <p:cNvGrpSpPr>
              <a:grpSpLocks/>
            </p:cNvGrpSpPr>
            <p:nvPr/>
          </p:nvGrpSpPr>
          <p:grpSpPr bwMode="auto">
            <a:xfrm>
              <a:off x="1610" y="2115"/>
              <a:ext cx="272" cy="90"/>
              <a:chOff x="1610" y="2115"/>
              <a:chExt cx="272" cy="90"/>
            </a:xfrm>
          </p:grpSpPr>
          <p:sp>
            <p:nvSpPr>
              <p:cNvPr id="39006" name="Line 94"/>
              <p:cNvSpPr>
                <a:spLocks noChangeShapeType="1"/>
              </p:cNvSpPr>
              <p:nvPr/>
            </p:nvSpPr>
            <p:spPr bwMode="auto">
              <a:xfrm flipH="1">
                <a:off x="1610" y="2160"/>
                <a:ext cx="272"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ru-RU"/>
              </a:p>
            </p:txBody>
          </p:sp>
          <p:sp>
            <p:nvSpPr>
              <p:cNvPr id="39007" name="Line 95"/>
              <p:cNvSpPr>
                <a:spLocks noChangeShapeType="1"/>
              </p:cNvSpPr>
              <p:nvPr/>
            </p:nvSpPr>
            <p:spPr bwMode="auto">
              <a:xfrm flipH="1">
                <a:off x="1610" y="2160"/>
                <a:ext cx="136" cy="45"/>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ru-RU"/>
              </a:p>
            </p:txBody>
          </p:sp>
          <p:sp>
            <p:nvSpPr>
              <p:cNvPr id="39008" name="Line 96"/>
              <p:cNvSpPr>
                <a:spLocks noChangeShapeType="1"/>
              </p:cNvSpPr>
              <p:nvPr/>
            </p:nvSpPr>
            <p:spPr bwMode="auto">
              <a:xfrm flipH="1" flipV="1">
                <a:off x="1610" y="2115"/>
                <a:ext cx="91" cy="45"/>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ru-RU"/>
              </a:p>
            </p:txBody>
          </p:sp>
        </p:grpSp>
        <p:sp>
          <p:nvSpPr>
            <p:cNvPr id="39001" name="Line 97"/>
            <p:cNvSpPr>
              <a:spLocks noChangeShapeType="1"/>
            </p:cNvSpPr>
            <p:nvPr/>
          </p:nvSpPr>
          <p:spPr bwMode="auto">
            <a:xfrm>
              <a:off x="1882" y="2160"/>
              <a:ext cx="0" cy="1225"/>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ru-RU"/>
            </a:p>
          </p:txBody>
        </p:sp>
        <p:grpSp>
          <p:nvGrpSpPr>
            <p:cNvPr id="39002" name="Group 98"/>
            <p:cNvGrpSpPr>
              <a:grpSpLocks/>
            </p:cNvGrpSpPr>
            <p:nvPr/>
          </p:nvGrpSpPr>
          <p:grpSpPr bwMode="auto">
            <a:xfrm>
              <a:off x="1610" y="3339"/>
              <a:ext cx="272" cy="91"/>
              <a:chOff x="1610" y="3339"/>
              <a:chExt cx="272" cy="91"/>
            </a:xfrm>
          </p:grpSpPr>
          <p:sp>
            <p:nvSpPr>
              <p:cNvPr id="39003" name="Line 99"/>
              <p:cNvSpPr>
                <a:spLocks noChangeShapeType="1"/>
              </p:cNvSpPr>
              <p:nvPr/>
            </p:nvSpPr>
            <p:spPr bwMode="auto">
              <a:xfrm flipH="1">
                <a:off x="1610" y="3385"/>
                <a:ext cx="272"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ru-RU"/>
              </a:p>
            </p:txBody>
          </p:sp>
          <p:sp>
            <p:nvSpPr>
              <p:cNvPr id="39004" name="Line 100"/>
              <p:cNvSpPr>
                <a:spLocks noChangeShapeType="1"/>
              </p:cNvSpPr>
              <p:nvPr/>
            </p:nvSpPr>
            <p:spPr bwMode="auto">
              <a:xfrm>
                <a:off x="1610" y="3339"/>
                <a:ext cx="136" cy="4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ru-RU"/>
              </a:p>
            </p:txBody>
          </p:sp>
          <p:sp>
            <p:nvSpPr>
              <p:cNvPr id="39005" name="Line 101"/>
              <p:cNvSpPr>
                <a:spLocks noChangeShapeType="1"/>
              </p:cNvSpPr>
              <p:nvPr/>
            </p:nvSpPr>
            <p:spPr bwMode="auto">
              <a:xfrm flipH="1">
                <a:off x="1610" y="3385"/>
                <a:ext cx="136" cy="45"/>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ru-RU"/>
              </a:p>
            </p:txBody>
          </p:sp>
        </p:grpSp>
      </p:grpSp>
      <p:grpSp>
        <p:nvGrpSpPr>
          <p:cNvPr id="38923" name="Group 102"/>
          <p:cNvGrpSpPr>
            <a:grpSpLocks/>
          </p:cNvGrpSpPr>
          <p:nvPr/>
        </p:nvGrpSpPr>
        <p:grpSpPr bwMode="auto">
          <a:xfrm>
            <a:off x="3203575" y="4292600"/>
            <a:ext cx="2232025" cy="2135188"/>
            <a:chOff x="2835" y="2478"/>
            <a:chExt cx="1406" cy="1345"/>
          </a:xfrm>
        </p:grpSpPr>
        <p:sp>
          <p:nvSpPr>
            <p:cNvPr id="38980" name="Line 103"/>
            <p:cNvSpPr>
              <a:spLocks noChangeShapeType="1"/>
            </p:cNvSpPr>
            <p:nvPr/>
          </p:nvSpPr>
          <p:spPr bwMode="auto">
            <a:xfrm>
              <a:off x="2835" y="2891"/>
              <a:ext cx="1399"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spAutoFit/>
            </a:bodyPr>
            <a:lstStyle/>
            <a:p>
              <a:endParaRPr lang="ru-RU"/>
            </a:p>
          </p:txBody>
        </p:sp>
        <p:sp>
          <p:nvSpPr>
            <p:cNvPr id="38981" name="Line 104"/>
            <p:cNvSpPr>
              <a:spLocks noChangeShapeType="1"/>
            </p:cNvSpPr>
            <p:nvPr/>
          </p:nvSpPr>
          <p:spPr bwMode="auto">
            <a:xfrm>
              <a:off x="2835" y="3670"/>
              <a:ext cx="1399"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spAutoFit/>
            </a:bodyPr>
            <a:lstStyle/>
            <a:p>
              <a:endParaRPr lang="ru-RU"/>
            </a:p>
          </p:txBody>
        </p:sp>
        <p:sp>
          <p:nvSpPr>
            <p:cNvPr id="38982" name="Line 105"/>
            <p:cNvSpPr>
              <a:spLocks noChangeShapeType="1"/>
            </p:cNvSpPr>
            <p:nvPr/>
          </p:nvSpPr>
          <p:spPr bwMode="auto">
            <a:xfrm>
              <a:off x="2835" y="2697"/>
              <a:ext cx="1399"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spAutoFit/>
            </a:bodyPr>
            <a:lstStyle/>
            <a:p>
              <a:endParaRPr lang="ru-RU"/>
            </a:p>
          </p:txBody>
        </p:sp>
        <p:sp>
          <p:nvSpPr>
            <p:cNvPr id="38983" name="Line 106"/>
            <p:cNvSpPr>
              <a:spLocks noChangeShapeType="1"/>
            </p:cNvSpPr>
            <p:nvPr/>
          </p:nvSpPr>
          <p:spPr bwMode="auto">
            <a:xfrm>
              <a:off x="2835" y="3281"/>
              <a:ext cx="1399"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spAutoFit/>
            </a:bodyPr>
            <a:lstStyle/>
            <a:p>
              <a:endParaRPr lang="ru-RU"/>
            </a:p>
          </p:txBody>
        </p:sp>
        <p:sp>
          <p:nvSpPr>
            <p:cNvPr id="38984" name="Rectangle 107"/>
            <p:cNvSpPr>
              <a:spLocks noChangeArrowheads="1"/>
            </p:cNvSpPr>
            <p:nvPr/>
          </p:nvSpPr>
          <p:spPr bwMode="auto">
            <a:xfrm>
              <a:off x="2835" y="3475"/>
              <a:ext cx="1399" cy="19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spcBef>
                  <a:spcPct val="20000"/>
                </a:spcBef>
              </a:pPr>
              <a:endParaRPr lang="ru-RU" altLang="ru-RU" sz="800"/>
            </a:p>
          </p:txBody>
        </p:sp>
        <p:sp>
          <p:nvSpPr>
            <p:cNvPr id="38985" name="Rectangle 108"/>
            <p:cNvSpPr>
              <a:spLocks noChangeArrowheads="1"/>
            </p:cNvSpPr>
            <p:nvPr/>
          </p:nvSpPr>
          <p:spPr bwMode="auto">
            <a:xfrm>
              <a:off x="2835" y="3281"/>
              <a:ext cx="1399" cy="19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spcBef>
                  <a:spcPct val="20000"/>
                </a:spcBef>
              </a:pPr>
              <a:endParaRPr lang="ru-RU" altLang="ru-RU" sz="800"/>
            </a:p>
          </p:txBody>
        </p:sp>
        <p:sp>
          <p:nvSpPr>
            <p:cNvPr id="38986" name="Line 109"/>
            <p:cNvSpPr>
              <a:spLocks noChangeShapeType="1"/>
            </p:cNvSpPr>
            <p:nvPr/>
          </p:nvSpPr>
          <p:spPr bwMode="auto">
            <a:xfrm>
              <a:off x="2835" y="3086"/>
              <a:ext cx="1399"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spAutoFit/>
            </a:bodyPr>
            <a:lstStyle/>
            <a:p>
              <a:endParaRPr lang="ru-RU"/>
            </a:p>
          </p:txBody>
        </p:sp>
        <p:grpSp>
          <p:nvGrpSpPr>
            <p:cNvPr id="38987" name="Group 110"/>
            <p:cNvGrpSpPr>
              <a:grpSpLocks/>
            </p:cNvGrpSpPr>
            <p:nvPr/>
          </p:nvGrpSpPr>
          <p:grpSpPr bwMode="auto">
            <a:xfrm>
              <a:off x="2835" y="2478"/>
              <a:ext cx="1406" cy="1345"/>
              <a:chOff x="2835" y="2478"/>
              <a:chExt cx="1406" cy="1345"/>
            </a:xfrm>
          </p:grpSpPr>
          <p:grpSp>
            <p:nvGrpSpPr>
              <p:cNvPr id="38988" name="Group 111"/>
              <p:cNvGrpSpPr>
                <a:grpSpLocks/>
              </p:cNvGrpSpPr>
              <p:nvPr/>
            </p:nvGrpSpPr>
            <p:grpSpPr bwMode="auto">
              <a:xfrm>
                <a:off x="2835" y="2478"/>
                <a:ext cx="1406" cy="1345"/>
                <a:chOff x="2835" y="2478"/>
                <a:chExt cx="1406" cy="1345"/>
              </a:xfrm>
            </p:grpSpPr>
            <p:grpSp>
              <p:nvGrpSpPr>
                <p:cNvPr id="38990" name="Group 112"/>
                <p:cNvGrpSpPr>
                  <a:grpSpLocks/>
                </p:cNvGrpSpPr>
                <p:nvPr/>
              </p:nvGrpSpPr>
              <p:grpSpPr bwMode="auto">
                <a:xfrm>
                  <a:off x="2835" y="2478"/>
                  <a:ext cx="1406" cy="1345"/>
                  <a:chOff x="2835" y="2478"/>
                  <a:chExt cx="1406" cy="1345"/>
                </a:xfrm>
              </p:grpSpPr>
              <p:sp>
                <p:nvSpPr>
                  <p:cNvPr id="38992" name="Rectangle 113"/>
                  <p:cNvSpPr>
                    <a:spLocks noChangeArrowheads="1"/>
                  </p:cNvSpPr>
                  <p:nvPr/>
                </p:nvSpPr>
                <p:spPr bwMode="auto">
                  <a:xfrm>
                    <a:off x="2835" y="3086"/>
                    <a:ext cx="1399" cy="19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spcBef>
                        <a:spcPct val="20000"/>
                      </a:spcBef>
                    </a:pPr>
                    <a:endParaRPr lang="ru-RU" altLang="ru-RU" sz="800"/>
                  </a:p>
                </p:txBody>
              </p:sp>
              <p:sp>
                <p:nvSpPr>
                  <p:cNvPr id="38993" name="Rectangle 114"/>
                  <p:cNvSpPr>
                    <a:spLocks noChangeArrowheads="1"/>
                  </p:cNvSpPr>
                  <p:nvPr/>
                </p:nvSpPr>
                <p:spPr bwMode="auto">
                  <a:xfrm>
                    <a:off x="2835" y="2891"/>
                    <a:ext cx="1399" cy="19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spcBef>
                        <a:spcPct val="20000"/>
                      </a:spcBef>
                    </a:pPr>
                    <a:endParaRPr lang="ru-RU" altLang="ru-RU" sz="800"/>
                  </a:p>
                </p:txBody>
              </p:sp>
              <p:sp>
                <p:nvSpPr>
                  <p:cNvPr id="38994" name="Rectangle 115"/>
                  <p:cNvSpPr>
                    <a:spLocks noChangeArrowheads="1"/>
                  </p:cNvSpPr>
                  <p:nvPr/>
                </p:nvSpPr>
                <p:spPr bwMode="auto">
                  <a:xfrm>
                    <a:off x="2835" y="2478"/>
                    <a:ext cx="1406" cy="134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lgn="ctr" eaLnBrk="1" hangingPunct="1"/>
                    <a:r>
                      <a:rPr lang="ru-RU" altLang="ru-RU" sz="1400" b="1">
                        <a:solidFill>
                          <a:srgbClr val="000099"/>
                        </a:solidFill>
                        <a:latin typeface="Arial" pitchFamily="34" charset="0"/>
                      </a:rPr>
                      <a:t>Потребности граждан</a:t>
                    </a:r>
                  </a:p>
                  <a:p>
                    <a:pPr eaLnBrk="1" hangingPunct="1">
                      <a:lnSpc>
                        <a:spcPct val="65000"/>
                      </a:lnSpc>
                    </a:pPr>
                    <a:endParaRPr lang="ru-RU" altLang="ru-RU" sz="1400" b="1">
                      <a:solidFill>
                        <a:srgbClr val="000099"/>
                      </a:solidFill>
                      <a:latin typeface="Arial" pitchFamily="34" charset="0"/>
                    </a:endParaRPr>
                  </a:p>
                  <a:p>
                    <a:pPr eaLnBrk="1" hangingPunct="1"/>
                    <a:r>
                      <a:rPr lang="en-US" altLang="ru-RU" sz="1400" b="1">
                        <a:latin typeface="Arial" pitchFamily="34" charset="0"/>
                      </a:rPr>
                      <a:t># </a:t>
                    </a:r>
                    <a:r>
                      <a:rPr lang="ru-RU" altLang="ru-RU" sz="1400" b="1">
                        <a:latin typeface="Arial" pitchFamily="34" charset="0"/>
                      </a:rPr>
                      <a:t>номер потребности</a:t>
                    </a:r>
                  </a:p>
                  <a:p>
                    <a:pPr eaLnBrk="1" hangingPunct="1">
                      <a:lnSpc>
                        <a:spcPct val="55000"/>
                      </a:lnSpc>
                    </a:pPr>
                    <a:endParaRPr lang="ru-RU" altLang="ru-RU" sz="1400" b="1">
                      <a:latin typeface="Arial" pitchFamily="34" charset="0"/>
                    </a:endParaRPr>
                  </a:p>
                  <a:p>
                    <a:pPr eaLnBrk="1" hangingPunct="1"/>
                    <a:r>
                      <a:rPr lang="ru-RU" altLang="ru-RU" sz="1400" b="1">
                        <a:latin typeface="Arial" pitchFamily="34" charset="0"/>
                      </a:rPr>
                      <a:t>номер карточки</a:t>
                    </a:r>
                  </a:p>
                  <a:p>
                    <a:pPr eaLnBrk="1" hangingPunct="1">
                      <a:lnSpc>
                        <a:spcPct val="50000"/>
                      </a:lnSpc>
                    </a:pPr>
                    <a:endParaRPr lang="ru-RU" altLang="ru-RU" sz="1400" b="1">
                      <a:latin typeface="Arial" pitchFamily="34" charset="0"/>
                    </a:endParaRPr>
                  </a:p>
                  <a:p>
                    <a:pPr eaLnBrk="1" hangingPunct="1"/>
                    <a:r>
                      <a:rPr lang="ru-RU" altLang="ru-RU" sz="1400" b="1">
                        <a:latin typeface="Arial" pitchFamily="34" charset="0"/>
                      </a:rPr>
                      <a:t>код потребности</a:t>
                    </a:r>
                  </a:p>
                  <a:p>
                    <a:pPr eaLnBrk="1" hangingPunct="1">
                      <a:lnSpc>
                        <a:spcPct val="40000"/>
                      </a:lnSpc>
                    </a:pPr>
                    <a:endParaRPr lang="ru-RU" altLang="ru-RU" sz="1400" b="1">
                      <a:latin typeface="Arial" pitchFamily="34" charset="0"/>
                    </a:endParaRPr>
                  </a:p>
                  <a:p>
                    <a:pPr eaLnBrk="1" hangingPunct="1">
                      <a:lnSpc>
                        <a:spcPct val="50000"/>
                      </a:lnSpc>
                    </a:pPr>
                    <a:endParaRPr lang="ru-RU" altLang="ru-RU" sz="1400" b="1">
                      <a:latin typeface="Arial" pitchFamily="34" charset="0"/>
                    </a:endParaRPr>
                  </a:p>
                  <a:p>
                    <a:pPr eaLnBrk="1" hangingPunct="1">
                      <a:lnSpc>
                        <a:spcPct val="45000"/>
                      </a:lnSpc>
                    </a:pPr>
                    <a:r>
                      <a:rPr lang="ru-RU" altLang="ru-RU" sz="1400" b="1">
                        <a:latin typeface="Arial" pitchFamily="34" charset="0"/>
                      </a:rPr>
                      <a:t>код признака учета</a:t>
                    </a:r>
                  </a:p>
                  <a:p>
                    <a:pPr eaLnBrk="1" hangingPunct="1">
                      <a:lnSpc>
                        <a:spcPct val="15000"/>
                      </a:lnSpc>
                    </a:pPr>
                    <a:endParaRPr lang="ru-RU" altLang="ru-RU" sz="1400" b="1">
                      <a:latin typeface="Arial" pitchFamily="34" charset="0"/>
                    </a:endParaRPr>
                  </a:p>
                  <a:p>
                    <a:pPr eaLnBrk="1" hangingPunct="1">
                      <a:lnSpc>
                        <a:spcPct val="40000"/>
                      </a:lnSpc>
                    </a:pPr>
                    <a:endParaRPr lang="ru-RU" altLang="ru-RU" sz="1400" b="1">
                      <a:latin typeface="Arial" pitchFamily="34" charset="0"/>
                    </a:endParaRPr>
                  </a:p>
                  <a:p>
                    <a:pPr eaLnBrk="1" hangingPunct="1"/>
                    <a:r>
                      <a:rPr lang="ru-RU" altLang="ru-RU" sz="1400" b="1">
                        <a:latin typeface="Arial" pitchFamily="34" charset="0"/>
                      </a:rPr>
                      <a:t>потребность</a:t>
                    </a:r>
                  </a:p>
                  <a:p>
                    <a:pPr eaLnBrk="1" hangingPunct="1"/>
                    <a:endParaRPr lang="ru-RU" altLang="ru-RU" sz="1400" b="1">
                      <a:latin typeface="Arial" pitchFamily="34" charset="0"/>
                    </a:endParaRPr>
                  </a:p>
                </p:txBody>
              </p:sp>
              <p:sp>
                <p:nvSpPr>
                  <p:cNvPr id="38995" name="Rectangle 116"/>
                  <p:cNvSpPr>
                    <a:spLocks noChangeArrowheads="1"/>
                  </p:cNvSpPr>
                  <p:nvPr/>
                </p:nvSpPr>
                <p:spPr bwMode="auto">
                  <a:xfrm>
                    <a:off x="2835" y="2697"/>
                    <a:ext cx="1399" cy="19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spcBef>
                        <a:spcPct val="20000"/>
                      </a:spcBef>
                    </a:pPr>
                    <a:endParaRPr lang="ru-RU" altLang="ru-RU" sz="800"/>
                  </a:p>
                </p:txBody>
              </p:sp>
              <p:sp>
                <p:nvSpPr>
                  <p:cNvPr id="38996" name="Line 117"/>
                  <p:cNvSpPr>
                    <a:spLocks noChangeShapeType="1"/>
                  </p:cNvSpPr>
                  <p:nvPr/>
                </p:nvSpPr>
                <p:spPr bwMode="auto">
                  <a:xfrm>
                    <a:off x="2835" y="2502"/>
                    <a:ext cx="1399" cy="0"/>
                  </a:xfrm>
                  <a:prstGeom prst="line">
                    <a:avLst/>
                  </a:prstGeom>
                  <a:noFill/>
                  <a:ln w="28575" cap="sq">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spAutoFit/>
                  </a:bodyPr>
                  <a:lstStyle/>
                  <a:p>
                    <a:endParaRPr lang="ru-RU"/>
                  </a:p>
                </p:txBody>
              </p:sp>
              <p:sp>
                <p:nvSpPr>
                  <p:cNvPr id="38997" name="Line 118"/>
                  <p:cNvSpPr>
                    <a:spLocks noChangeShapeType="1"/>
                  </p:cNvSpPr>
                  <p:nvPr/>
                </p:nvSpPr>
                <p:spPr bwMode="auto">
                  <a:xfrm>
                    <a:off x="2835" y="3475"/>
                    <a:ext cx="1399"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spAutoFit/>
                  </a:bodyPr>
                  <a:lstStyle/>
                  <a:p>
                    <a:endParaRPr lang="ru-RU"/>
                  </a:p>
                </p:txBody>
              </p:sp>
            </p:grpSp>
            <p:sp>
              <p:nvSpPr>
                <p:cNvPr id="38991" name="Line 119"/>
                <p:cNvSpPr>
                  <a:spLocks noChangeShapeType="1"/>
                </p:cNvSpPr>
                <p:nvPr/>
              </p:nvSpPr>
              <p:spPr bwMode="auto">
                <a:xfrm>
                  <a:off x="2835" y="2502"/>
                  <a:ext cx="0" cy="1155"/>
                </a:xfrm>
                <a:prstGeom prst="line">
                  <a:avLst/>
                </a:prstGeom>
                <a:noFill/>
                <a:ln w="28575" cap="sq">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spAutoFit/>
                </a:bodyPr>
                <a:lstStyle/>
                <a:p>
                  <a:endParaRPr lang="ru-RU"/>
                </a:p>
              </p:txBody>
            </p:sp>
          </p:grpSp>
          <p:sp>
            <p:nvSpPr>
              <p:cNvPr id="38989" name="Line 120"/>
              <p:cNvSpPr>
                <a:spLocks noChangeShapeType="1"/>
              </p:cNvSpPr>
              <p:nvPr/>
            </p:nvSpPr>
            <p:spPr bwMode="auto">
              <a:xfrm>
                <a:off x="4234" y="2502"/>
                <a:ext cx="7" cy="1155"/>
              </a:xfrm>
              <a:prstGeom prst="line">
                <a:avLst/>
              </a:prstGeom>
              <a:noFill/>
              <a:ln w="28575" cap="sq">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spAutoFit/>
              </a:bodyPr>
              <a:lstStyle/>
              <a:p>
                <a:endParaRPr lang="ru-RU"/>
              </a:p>
            </p:txBody>
          </p:sp>
        </p:grpSp>
      </p:grpSp>
      <p:grpSp>
        <p:nvGrpSpPr>
          <p:cNvPr id="38924" name="Group 121"/>
          <p:cNvGrpSpPr>
            <a:grpSpLocks/>
          </p:cNvGrpSpPr>
          <p:nvPr/>
        </p:nvGrpSpPr>
        <p:grpSpPr bwMode="auto">
          <a:xfrm>
            <a:off x="5435600" y="1700213"/>
            <a:ext cx="360363" cy="3168650"/>
            <a:chOff x="3424" y="1071"/>
            <a:chExt cx="227" cy="1996"/>
          </a:xfrm>
        </p:grpSpPr>
        <p:sp>
          <p:nvSpPr>
            <p:cNvPr id="38974" name="Line 122"/>
            <p:cNvSpPr>
              <a:spLocks noChangeShapeType="1"/>
            </p:cNvSpPr>
            <p:nvPr/>
          </p:nvSpPr>
          <p:spPr bwMode="auto">
            <a:xfrm>
              <a:off x="3424" y="1071"/>
              <a:ext cx="227"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ru-RU"/>
            </a:p>
          </p:txBody>
        </p:sp>
        <p:sp>
          <p:nvSpPr>
            <p:cNvPr id="38975" name="Line 123"/>
            <p:cNvSpPr>
              <a:spLocks noChangeShapeType="1"/>
            </p:cNvSpPr>
            <p:nvPr/>
          </p:nvSpPr>
          <p:spPr bwMode="auto">
            <a:xfrm>
              <a:off x="3651" y="1071"/>
              <a:ext cx="0" cy="1951"/>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ru-RU"/>
            </a:p>
          </p:txBody>
        </p:sp>
        <p:grpSp>
          <p:nvGrpSpPr>
            <p:cNvPr id="38976" name="Group 124"/>
            <p:cNvGrpSpPr>
              <a:grpSpLocks/>
            </p:cNvGrpSpPr>
            <p:nvPr/>
          </p:nvGrpSpPr>
          <p:grpSpPr bwMode="auto">
            <a:xfrm>
              <a:off x="3424" y="2976"/>
              <a:ext cx="227" cy="91"/>
              <a:chOff x="3424" y="2976"/>
              <a:chExt cx="227" cy="91"/>
            </a:xfrm>
          </p:grpSpPr>
          <p:sp>
            <p:nvSpPr>
              <p:cNvPr id="38977" name="Line 125"/>
              <p:cNvSpPr>
                <a:spLocks noChangeShapeType="1"/>
              </p:cNvSpPr>
              <p:nvPr/>
            </p:nvSpPr>
            <p:spPr bwMode="auto">
              <a:xfrm flipH="1">
                <a:off x="3424" y="3022"/>
                <a:ext cx="227"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ru-RU"/>
              </a:p>
            </p:txBody>
          </p:sp>
          <p:sp>
            <p:nvSpPr>
              <p:cNvPr id="38978" name="Line 126"/>
              <p:cNvSpPr>
                <a:spLocks noChangeShapeType="1"/>
              </p:cNvSpPr>
              <p:nvPr/>
            </p:nvSpPr>
            <p:spPr bwMode="auto">
              <a:xfrm flipH="1" flipV="1">
                <a:off x="3424" y="2976"/>
                <a:ext cx="136" cy="4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ru-RU"/>
              </a:p>
            </p:txBody>
          </p:sp>
          <p:sp>
            <p:nvSpPr>
              <p:cNvPr id="38979" name="Line 127"/>
              <p:cNvSpPr>
                <a:spLocks noChangeShapeType="1"/>
              </p:cNvSpPr>
              <p:nvPr/>
            </p:nvSpPr>
            <p:spPr bwMode="auto">
              <a:xfrm flipH="1">
                <a:off x="3424" y="3022"/>
                <a:ext cx="136" cy="45"/>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ru-RU"/>
              </a:p>
            </p:txBody>
          </p:sp>
        </p:grpSp>
      </p:grpSp>
      <p:grpSp>
        <p:nvGrpSpPr>
          <p:cNvPr id="38925" name="Group 128"/>
          <p:cNvGrpSpPr>
            <a:grpSpLocks/>
          </p:cNvGrpSpPr>
          <p:nvPr/>
        </p:nvGrpSpPr>
        <p:grpSpPr bwMode="auto">
          <a:xfrm>
            <a:off x="6516688" y="4292600"/>
            <a:ext cx="2232025" cy="2135188"/>
            <a:chOff x="2835" y="2478"/>
            <a:chExt cx="1406" cy="1345"/>
          </a:xfrm>
        </p:grpSpPr>
        <p:sp>
          <p:nvSpPr>
            <p:cNvPr id="38956" name="Line 129"/>
            <p:cNvSpPr>
              <a:spLocks noChangeShapeType="1"/>
            </p:cNvSpPr>
            <p:nvPr/>
          </p:nvSpPr>
          <p:spPr bwMode="auto">
            <a:xfrm>
              <a:off x="2835" y="2891"/>
              <a:ext cx="1399"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spAutoFit/>
            </a:bodyPr>
            <a:lstStyle/>
            <a:p>
              <a:endParaRPr lang="ru-RU"/>
            </a:p>
          </p:txBody>
        </p:sp>
        <p:sp>
          <p:nvSpPr>
            <p:cNvPr id="38957" name="Line 130"/>
            <p:cNvSpPr>
              <a:spLocks noChangeShapeType="1"/>
            </p:cNvSpPr>
            <p:nvPr/>
          </p:nvSpPr>
          <p:spPr bwMode="auto">
            <a:xfrm>
              <a:off x="2835" y="3670"/>
              <a:ext cx="1399"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spAutoFit/>
            </a:bodyPr>
            <a:lstStyle/>
            <a:p>
              <a:endParaRPr lang="ru-RU"/>
            </a:p>
          </p:txBody>
        </p:sp>
        <p:sp>
          <p:nvSpPr>
            <p:cNvPr id="38958" name="Line 131"/>
            <p:cNvSpPr>
              <a:spLocks noChangeShapeType="1"/>
            </p:cNvSpPr>
            <p:nvPr/>
          </p:nvSpPr>
          <p:spPr bwMode="auto">
            <a:xfrm>
              <a:off x="2835" y="2697"/>
              <a:ext cx="1399"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spAutoFit/>
            </a:bodyPr>
            <a:lstStyle/>
            <a:p>
              <a:endParaRPr lang="ru-RU"/>
            </a:p>
          </p:txBody>
        </p:sp>
        <p:sp>
          <p:nvSpPr>
            <p:cNvPr id="38959" name="Line 132"/>
            <p:cNvSpPr>
              <a:spLocks noChangeShapeType="1"/>
            </p:cNvSpPr>
            <p:nvPr/>
          </p:nvSpPr>
          <p:spPr bwMode="auto">
            <a:xfrm>
              <a:off x="2835" y="3281"/>
              <a:ext cx="1399"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spAutoFit/>
            </a:bodyPr>
            <a:lstStyle/>
            <a:p>
              <a:endParaRPr lang="ru-RU"/>
            </a:p>
          </p:txBody>
        </p:sp>
        <p:sp>
          <p:nvSpPr>
            <p:cNvPr id="38960" name="Rectangle 133"/>
            <p:cNvSpPr>
              <a:spLocks noChangeArrowheads="1"/>
            </p:cNvSpPr>
            <p:nvPr/>
          </p:nvSpPr>
          <p:spPr bwMode="auto">
            <a:xfrm>
              <a:off x="2835" y="3475"/>
              <a:ext cx="1399" cy="19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spcBef>
                  <a:spcPct val="20000"/>
                </a:spcBef>
              </a:pPr>
              <a:endParaRPr lang="ru-RU" altLang="ru-RU" sz="800"/>
            </a:p>
          </p:txBody>
        </p:sp>
        <p:sp>
          <p:nvSpPr>
            <p:cNvPr id="38961" name="Rectangle 134"/>
            <p:cNvSpPr>
              <a:spLocks noChangeArrowheads="1"/>
            </p:cNvSpPr>
            <p:nvPr/>
          </p:nvSpPr>
          <p:spPr bwMode="auto">
            <a:xfrm>
              <a:off x="2835" y="3281"/>
              <a:ext cx="1399" cy="19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spcBef>
                  <a:spcPct val="20000"/>
                </a:spcBef>
              </a:pPr>
              <a:endParaRPr lang="ru-RU" altLang="ru-RU" sz="800"/>
            </a:p>
          </p:txBody>
        </p:sp>
        <p:sp>
          <p:nvSpPr>
            <p:cNvPr id="38962" name="Line 135"/>
            <p:cNvSpPr>
              <a:spLocks noChangeShapeType="1"/>
            </p:cNvSpPr>
            <p:nvPr/>
          </p:nvSpPr>
          <p:spPr bwMode="auto">
            <a:xfrm>
              <a:off x="2835" y="3086"/>
              <a:ext cx="1399"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spAutoFit/>
            </a:bodyPr>
            <a:lstStyle/>
            <a:p>
              <a:endParaRPr lang="ru-RU"/>
            </a:p>
          </p:txBody>
        </p:sp>
        <p:grpSp>
          <p:nvGrpSpPr>
            <p:cNvPr id="38963" name="Group 136"/>
            <p:cNvGrpSpPr>
              <a:grpSpLocks/>
            </p:cNvGrpSpPr>
            <p:nvPr/>
          </p:nvGrpSpPr>
          <p:grpSpPr bwMode="auto">
            <a:xfrm>
              <a:off x="2835" y="2478"/>
              <a:ext cx="1406" cy="1345"/>
              <a:chOff x="2835" y="2478"/>
              <a:chExt cx="1406" cy="1345"/>
            </a:xfrm>
          </p:grpSpPr>
          <p:grpSp>
            <p:nvGrpSpPr>
              <p:cNvPr id="38964" name="Group 137"/>
              <p:cNvGrpSpPr>
                <a:grpSpLocks/>
              </p:cNvGrpSpPr>
              <p:nvPr/>
            </p:nvGrpSpPr>
            <p:grpSpPr bwMode="auto">
              <a:xfrm>
                <a:off x="2835" y="2478"/>
                <a:ext cx="1406" cy="1345"/>
                <a:chOff x="2835" y="2478"/>
                <a:chExt cx="1406" cy="1345"/>
              </a:xfrm>
            </p:grpSpPr>
            <p:grpSp>
              <p:nvGrpSpPr>
                <p:cNvPr id="38966" name="Group 138"/>
                <p:cNvGrpSpPr>
                  <a:grpSpLocks/>
                </p:cNvGrpSpPr>
                <p:nvPr/>
              </p:nvGrpSpPr>
              <p:grpSpPr bwMode="auto">
                <a:xfrm>
                  <a:off x="2835" y="2478"/>
                  <a:ext cx="1406" cy="1345"/>
                  <a:chOff x="2835" y="2478"/>
                  <a:chExt cx="1406" cy="1345"/>
                </a:xfrm>
              </p:grpSpPr>
              <p:sp>
                <p:nvSpPr>
                  <p:cNvPr id="38968" name="Rectangle 139"/>
                  <p:cNvSpPr>
                    <a:spLocks noChangeArrowheads="1"/>
                  </p:cNvSpPr>
                  <p:nvPr/>
                </p:nvSpPr>
                <p:spPr bwMode="auto">
                  <a:xfrm>
                    <a:off x="2835" y="3086"/>
                    <a:ext cx="1399" cy="19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spcBef>
                        <a:spcPct val="20000"/>
                      </a:spcBef>
                    </a:pPr>
                    <a:endParaRPr lang="ru-RU" altLang="ru-RU" sz="800"/>
                  </a:p>
                </p:txBody>
              </p:sp>
              <p:sp>
                <p:nvSpPr>
                  <p:cNvPr id="38969" name="Rectangle 140"/>
                  <p:cNvSpPr>
                    <a:spLocks noChangeArrowheads="1"/>
                  </p:cNvSpPr>
                  <p:nvPr/>
                </p:nvSpPr>
                <p:spPr bwMode="auto">
                  <a:xfrm>
                    <a:off x="2835" y="2891"/>
                    <a:ext cx="1399" cy="19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spcBef>
                        <a:spcPct val="20000"/>
                      </a:spcBef>
                    </a:pPr>
                    <a:endParaRPr lang="ru-RU" altLang="ru-RU" sz="800"/>
                  </a:p>
                </p:txBody>
              </p:sp>
              <p:sp>
                <p:nvSpPr>
                  <p:cNvPr id="38970" name="Rectangle 141"/>
                  <p:cNvSpPr>
                    <a:spLocks noChangeArrowheads="1"/>
                  </p:cNvSpPr>
                  <p:nvPr/>
                </p:nvSpPr>
                <p:spPr bwMode="auto">
                  <a:xfrm>
                    <a:off x="2835" y="2478"/>
                    <a:ext cx="1406" cy="134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lgn="ctr" eaLnBrk="1" hangingPunct="1"/>
                    <a:r>
                      <a:rPr lang="ru-RU" altLang="ru-RU" sz="1400" b="1">
                        <a:solidFill>
                          <a:srgbClr val="000099"/>
                        </a:solidFill>
                        <a:latin typeface="Arial" pitchFamily="34" charset="0"/>
                      </a:rPr>
                      <a:t>Оказанная помощь</a:t>
                    </a:r>
                  </a:p>
                  <a:p>
                    <a:pPr eaLnBrk="1" hangingPunct="1">
                      <a:lnSpc>
                        <a:spcPct val="65000"/>
                      </a:lnSpc>
                    </a:pPr>
                    <a:endParaRPr lang="ru-RU" altLang="ru-RU" sz="1400" b="1">
                      <a:solidFill>
                        <a:srgbClr val="000099"/>
                      </a:solidFill>
                      <a:latin typeface="Arial" pitchFamily="34" charset="0"/>
                    </a:endParaRPr>
                  </a:p>
                  <a:p>
                    <a:pPr eaLnBrk="1" hangingPunct="1"/>
                    <a:r>
                      <a:rPr lang="en-US" altLang="ru-RU" sz="1400" b="1">
                        <a:latin typeface="Arial" pitchFamily="34" charset="0"/>
                      </a:rPr>
                      <a:t># </a:t>
                    </a:r>
                    <a:r>
                      <a:rPr lang="ru-RU" altLang="ru-RU" sz="1400" b="1">
                        <a:latin typeface="Arial" pitchFamily="34" charset="0"/>
                      </a:rPr>
                      <a:t>номер карточки</a:t>
                    </a:r>
                  </a:p>
                  <a:p>
                    <a:pPr eaLnBrk="1" hangingPunct="1">
                      <a:lnSpc>
                        <a:spcPct val="55000"/>
                      </a:lnSpc>
                    </a:pPr>
                    <a:endParaRPr lang="ru-RU" altLang="ru-RU" sz="1400" b="1">
                      <a:latin typeface="Arial" pitchFamily="34" charset="0"/>
                    </a:endParaRPr>
                  </a:p>
                  <a:p>
                    <a:pPr eaLnBrk="1" hangingPunct="1"/>
                    <a:r>
                      <a:rPr lang="ru-RU" altLang="ru-RU" sz="1400" b="1">
                        <a:latin typeface="Arial" pitchFamily="34" charset="0"/>
                      </a:rPr>
                      <a:t>код помощи</a:t>
                    </a:r>
                  </a:p>
                  <a:p>
                    <a:pPr eaLnBrk="1" hangingPunct="1">
                      <a:lnSpc>
                        <a:spcPct val="50000"/>
                      </a:lnSpc>
                    </a:pPr>
                    <a:endParaRPr lang="ru-RU" altLang="ru-RU" sz="1400" b="1">
                      <a:latin typeface="Arial" pitchFamily="34" charset="0"/>
                    </a:endParaRPr>
                  </a:p>
                  <a:p>
                    <a:pPr eaLnBrk="1" hangingPunct="1"/>
                    <a:r>
                      <a:rPr lang="ru-RU" altLang="ru-RU" sz="1400" b="1">
                        <a:latin typeface="Arial" pitchFamily="34" charset="0"/>
                      </a:rPr>
                      <a:t>код источника</a:t>
                    </a:r>
                  </a:p>
                  <a:p>
                    <a:pPr eaLnBrk="1" hangingPunct="1">
                      <a:lnSpc>
                        <a:spcPct val="40000"/>
                      </a:lnSpc>
                    </a:pPr>
                    <a:endParaRPr lang="ru-RU" altLang="ru-RU" sz="1400" b="1">
                      <a:latin typeface="Arial" pitchFamily="34" charset="0"/>
                    </a:endParaRPr>
                  </a:p>
                  <a:p>
                    <a:pPr eaLnBrk="1" hangingPunct="1">
                      <a:lnSpc>
                        <a:spcPct val="50000"/>
                      </a:lnSpc>
                    </a:pPr>
                    <a:endParaRPr lang="ru-RU" altLang="ru-RU" sz="1400" b="1">
                      <a:latin typeface="Arial" pitchFamily="34" charset="0"/>
                    </a:endParaRPr>
                  </a:p>
                  <a:p>
                    <a:pPr eaLnBrk="1" hangingPunct="1">
                      <a:lnSpc>
                        <a:spcPct val="45000"/>
                      </a:lnSpc>
                    </a:pPr>
                    <a:r>
                      <a:rPr lang="ru-RU" altLang="ru-RU" sz="1400" b="1">
                        <a:latin typeface="Arial" pitchFamily="34" charset="0"/>
                      </a:rPr>
                      <a:t>Причина не получения</a:t>
                    </a:r>
                  </a:p>
                  <a:p>
                    <a:pPr eaLnBrk="1" hangingPunct="1">
                      <a:lnSpc>
                        <a:spcPct val="15000"/>
                      </a:lnSpc>
                    </a:pPr>
                    <a:endParaRPr lang="ru-RU" altLang="ru-RU" sz="1400" b="1">
                      <a:latin typeface="Arial" pitchFamily="34" charset="0"/>
                    </a:endParaRPr>
                  </a:p>
                  <a:p>
                    <a:pPr eaLnBrk="1" hangingPunct="1">
                      <a:lnSpc>
                        <a:spcPct val="40000"/>
                      </a:lnSpc>
                    </a:pPr>
                    <a:endParaRPr lang="ru-RU" altLang="ru-RU" sz="1400" b="1">
                      <a:latin typeface="Arial" pitchFamily="34" charset="0"/>
                    </a:endParaRPr>
                  </a:p>
                  <a:p>
                    <a:pPr eaLnBrk="1" hangingPunct="1"/>
                    <a:r>
                      <a:rPr lang="ru-RU" altLang="ru-RU" sz="1400" b="1">
                        <a:latin typeface="Arial" pitchFamily="34" charset="0"/>
                      </a:rPr>
                      <a:t>Ед. измерения</a:t>
                    </a:r>
                  </a:p>
                  <a:p>
                    <a:pPr eaLnBrk="1" hangingPunct="1"/>
                    <a:endParaRPr lang="ru-RU" altLang="ru-RU" sz="1400" b="1">
                      <a:latin typeface="Arial" pitchFamily="34" charset="0"/>
                    </a:endParaRPr>
                  </a:p>
                </p:txBody>
              </p:sp>
              <p:sp>
                <p:nvSpPr>
                  <p:cNvPr id="38971" name="Rectangle 142"/>
                  <p:cNvSpPr>
                    <a:spLocks noChangeArrowheads="1"/>
                  </p:cNvSpPr>
                  <p:nvPr/>
                </p:nvSpPr>
                <p:spPr bwMode="auto">
                  <a:xfrm>
                    <a:off x="2835" y="2697"/>
                    <a:ext cx="1399" cy="19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spcBef>
                        <a:spcPct val="20000"/>
                      </a:spcBef>
                    </a:pPr>
                    <a:endParaRPr lang="ru-RU" altLang="ru-RU" sz="800"/>
                  </a:p>
                </p:txBody>
              </p:sp>
              <p:sp>
                <p:nvSpPr>
                  <p:cNvPr id="38972" name="Line 143"/>
                  <p:cNvSpPr>
                    <a:spLocks noChangeShapeType="1"/>
                  </p:cNvSpPr>
                  <p:nvPr/>
                </p:nvSpPr>
                <p:spPr bwMode="auto">
                  <a:xfrm>
                    <a:off x="2835" y="2502"/>
                    <a:ext cx="1399" cy="0"/>
                  </a:xfrm>
                  <a:prstGeom prst="line">
                    <a:avLst/>
                  </a:prstGeom>
                  <a:noFill/>
                  <a:ln w="28575" cap="sq">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spAutoFit/>
                  </a:bodyPr>
                  <a:lstStyle/>
                  <a:p>
                    <a:endParaRPr lang="ru-RU"/>
                  </a:p>
                </p:txBody>
              </p:sp>
              <p:sp>
                <p:nvSpPr>
                  <p:cNvPr id="38973" name="Line 144"/>
                  <p:cNvSpPr>
                    <a:spLocks noChangeShapeType="1"/>
                  </p:cNvSpPr>
                  <p:nvPr/>
                </p:nvSpPr>
                <p:spPr bwMode="auto">
                  <a:xfrm>
                    <a:off x="2835" y="3475"/>
                    <a:ext cx="1399"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spAutoFit/>
                  </a:bodyPr>
                  <a:lstStyle/>
                  <a:p>
                    <a:endParaRPr lang="ru-RU"/>
                  </a:p>
                </p:txBody>
              </p:sp>
            </p:grpSp>
            <p:sp>
              <p:nvSpPr>
                <p:cNvPr id="38967" name="Line 145"/>
                <p:cNvSpPr>
                  <a:spLocks noChangeShapeType="1"/>
                </p:cNvSpPr>
                <p:nvPr/>
              </p:nvSpPr>
              <p:spPr bwMode="auto">
                <a:xfrm>
                  <a:off x="2835" y="2502"/>
                  <a:ext cx="0" cy="1155"/>
                </a:xfrm>
                <a:prstGeom prst="line">
                  <a:avLst/>
                </a:prstGeom>
                <a:noFill/>
                <a:ln w="28575" cap="sq">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spAutoFit/>
                </a:bodyPr>
                <a:lstStyle/>
                <a:p>
                  <a:endParaRPr lang="ru-RU"/>
                </a:p>
              </p:txBody>
            </p:sp>
          </p:grpSp>
          <p:sp>
            <p:nvSpPr>
              <p:cNvPr id="38965" name="Line 146"/>
              <p:cNvSpPr>
                <a:spLocks noChangeShapeType="1"/>
              </p:cNvSpPr>
              <p:nvPr/>
            </p:nvSpPr>
            <p:spPr bwMode="auto">
              <a:xfrm>
                <a:off x="4234" y="2502"/>
                <a:ext cx="7" cy="1155"/>
              </a:xfrm>
              <a:prstGeom prst="line">
                <a:avLst/>
              </a:prstGeom>
              <a:noFill/>
              <a:ln w="28575" cap="sq">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spAutoFit/>
              </a:bodyPr>
              <a:lstStyle/>
              <a:p>
                <a:endParaRPr lang="ru-RU"/>
              </a:p>
            </p:txBody>
          </p:sp>
        </p:grpSp>
      </p:grpSp>
      <p:grpSp>
        <p:nvGrpSpPr>
          <p:cNvPr id="38926" name="Group 147"/>
          <p:cNvGrpSpPr>
            <a:grpSpLocks/>
          </p:cNvGrpSpPr>
          <p:nvPr/>
        </p:nvGrpSpPr>
        <p:grpSpPr bwMode="auto">
          <a:xfrm>
            <a:off x="6156325" y="1773238"/>
            <a:ext cx="431800" cy="3024187"/>
            <a:chOff x="3878" y="1117"/>
            <a:chExt cx="272" cy="1905"/>
          </a:xfrm>
        </p:grpSpPr>
        <p:sp>
          <p:nvSpPr>
            <p:cNvPr id="38950" name="Line 148"/>
            <p:cNvSpPr>
              <a:spLocks noChangeShapeType="1"/>
            </p:cNvSpPr>
            <p:nvPr/>
          </p:nvSpPr>
          <p:spPr bwMode="auto">
            <a:xfrm flipH="1">
              <a:off x="3878" y="1117"/>
              <a:ext cx="272"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ru-RU"/>
            </a:p>
          </p:txBody>
        </p:sp>
        <p:sp>
          <p:nvSpPr>
            <p:cNvPr id="38951" name="Line 149"/>
            <p:cNvSpPr>
              <a:spLocks noChangeShapeType="1"/>
            </p:cNvSpPr>
            <p:nvPr/>
          </p:nvSpPr>
          <p:spPr bwMode="auto">
            <a:xfrm>
              <a:off x="3878" y="1117"/>
              <a:ext cx="0" cy="1859"/>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ru-RU"/>
            </a:p>
          </p:txBody>
        </p:sp>
        <p:grpSp>
          <p:nvGrpSpPr>
            <p:cNvPr id="38952" name="Group 150"/>
            <p:cNvGrpSpPr>
              <a:grpSpLocks/>
            </p:cNvGrpSpPr>
            <p:nvPr/>
          </p:nvGrpSpPr>
          <p:grpSpPr bwMode="auto">
            <a:xfrm>
              <a:off x="3878" y="2931"/>
              <a:ext cx="227" cy="91"/>
              <a:chOff x="3878" y="2931"/>
              <a:chExt cx="227" cy="91"/>
            </a:xfrm>
          </p:grpSpPr>
          <p:sp>
            <p:nvSpPr>
              <p:cNvPr id="38953" name="Line 151"/>
              <p:cNvSpPr>
                <a:spLocks noChangeShapeType="1"/>
              </p:cNvSpPr>
              <p:nvPr/>
            </p:nvSpPr>
            <p:spPr bwMode="auto">
              <a:xfrm>
                <a:off x="3878" y="2976"/>
                <a:ext cx="227"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ru-RU"/>
              </a:p>
            </p:txBody>
          </p:sp>
          <p:sp>
            <p:nvSpPr>
              <p:cNvPr id="38954" name="Line 152"/>
              <p:cNvSpPr>
                <a:spLocks noChangeShapeType="1"/>
              </p:cNvSpPr>
              <p:nvPr/>
            </p:nvSpPr>
            <p:spPr bwMode="auto">
              <a:xfrm flipH="1">
                <a:off x="3969" y="2931"/>
                <a:ext cx="136" cy="45"/>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ru-RU"/>
              </a:p>
            </p:txBody>
          </p:sp>
          <p:sp>
            <p:nvSpPr>
              <p:cNvPr id="38955" name="Line 153"/>
              <p:cNvSpPr>
                <a:spLocks noChangeShapeType="1"/>
              </p:cNvSpPr>
              <p:nvPr/>
            </p:nvSpPr>
            <p:spPr bwMode="auto">
              <a:xfrm flipH="1" flipV="1">
                <a:off x="3969" y="2976"/>
                <a:ext cx="136" cy="4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ru-RU"/>
              </a:p>
            </p:txBody>
          </p:sp>
        </p:grpSp>
      </p:grpSp>
      <p:grpSp>
        <p:nvGrpSpPr>
          <p:cNvPr id="38927" name="Group 154"/>
          <p:cNvGrpSpPr>
            <a:grpSpLocks/>
          </p:cNvGrpSpPr>
          <p:nvPr/>
        </p:nvGrpSpPr>
        <p:grpSpPr bwMode="auto">
          <a:xfrm>
            <a:off x="250825" y="692150"/>
            <a:ext cx="2232025" cy="1624013"/>
            <a:chOff x="2245" y="2251"/>
            <a:chExt cx="1406" cy="1023"/>
          </a:xfrm>
        </p:grpSpPr>
        <p:sp>
          <p:nvSpPr>
            <p:cNvPr id="38936" name="Line 155"/>
            <p:cNvSpPr>
              <a:spLocks noChangeShapeType="1"/>
            </p:cNvSpPr>
            <p:nvPr/>
          </p:nvSpPr>
          <p:spPr bwMode="auto">
            <a:xfrm>
              <a:off x="2245" y="2664"/>
              <a:ext cx="1399"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spAutoFit/>
            </a:bodyPr>
            <a:lstStyle/>
            <a:p>
              <a:endParaRPr lang="ru-RU"/>
            </a:p>
          </p:txBody>
        </p:sp>
        <p:sp>
          <p:nvSpPr>
            <p:cNvPr id="38937" name="Line 156"/>
            <p:cNvSpPr>
              <a:spLocks noChangeShapeType="1"/>
            </p:cNvSpPr>
            <p:nvPr/>
          </p:nvSpPr>
          <p:spPr bwMode="auto">
            <a:xfrm>
              <a:off x="2245" y="2275"/>
              <a:ext cx="1399" cy="0"/>
            </a:xfrm>
            <a:prstGeom prst="line">
              <a:avLst/>
            </a:prstGeom>
            <a:noFill/>
            <a:ln w="28575" cap="sq">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spAutoFit/>
            </a:bodyPr>
            <a:lstStyle/>
            <a:p>
              <a:endParaRPr lang="ru-RU"/>
            </a:p>
          </p:txBody>
        </p:sp>
        <p:grpSp>
          <p:nvGrpSpPr>
            <p:cNvPr id="38938" name="Group 157"/>
            <p:cNvGrpSpPr>
              <a:grpSpLocks/>
            </p:cNvGrpSpPr>
            <p:nvPr/>
          </p:nvGrpSpPr>
          <p:grpSpPr bwMode="auto">
            <a:xfrm>
              <a:off x="2245" y="2251"/>
              <a:ext cx="1406" cy="1023"/>
              <a:chOff x="2245" y="2251"/>
              <a:chExt cx="1406" cy="1023"/>
            </a:xfrm>
          </p:grpSpPr>
          <p:sp>
            <p:nvSpPr>
              <p:cNvPr id="38939" name="Line 158"/>
              <p:cNvSpPr>
                <a:spLocks noChangeShapeType="1"/>
              </p:cNvSpPr>
              <p:nvPr/>
            </p:nvSpPr>
            <p:spPr bwMode="auto">
              <a:xfrm>
                <a:off x="2245" y="2859"/>
                <a:ext cx="1399"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spAutoFit/>
              </a:bodyPr>
              <a:lstStyle/>
              <a:p>
                <a:endParaRPr lang="ru-RU"/>
              </a:p>
            </p:txBody>
          </p:sp>
          <p:grpSp>
            <p:nvGrpSpPr>
              <p:cNvPr id="38940" name="Group 159"/>
              <p:cNvGrpSpPr>
                <a:grpSpLocks/>
              </p:cNvGrpSpPr>
              <p:nvPr/>
            </p:nvGrpSpPr>
            <p:grpSpPr bwMode="auto">
              <a:xfrm>
                <a:off x="2245" y="2251"/>
                <a:ext cx="1406" cy="1023"/>
                <a:chOff x="2245" y="2251"/>
                <a:chExt cx="1406" cy="1023"/>
              </a:xfrm>
            </p:grpSpPr>
            <p:sp>
              <p:nvSpPr>
                <p:cNvPr id="38941" name="Rectangle 160"/>
                <p:cNvSpPr>
                  <a:spLocks noChangeArrowheads="1"/>
                </p:cNvSpPr>
                <p:nvPr/>
              </p:nvSpPr>
              <p:spPr bwMode="auto">
                <a:xfrm>
                  <a:off x="2245" y="2859"/>
                  <a:ext cx="1399" cy="19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spcBef>
                      <a:spcPct val="20000"/>
                    </a:spcBef>
                  </a:pPr>
                  <a:endParaRPr lang="ru-RU" altLang="ru-RU" sz="800"/>
                </a:p>
              </p:txBody>
            </p:sp>
            <p:sp>
              <p:nvSpPr>
                <p:cNvPr id="38942" name="Line 161"/>
                <p:cNvSpPr>
                  <a:spLocks noChangeShapeType="1"/>
                </p:cNvSpPr>
                <p:nvPr/>
              </p:nvSpPr>
              <p:spPr bwMode="auto">
                <a:xfrm>
                  <a:off x="2245" y="2470"/>
                  <a:ext cx="1399"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spAutoFit/>
                </a:bodyPr>
                <a:lstStyle/>
                <a:p>
                  <a:endParaRPr lang="ru-RU"/>
                </a:p>
              </p:txBody>
            </p:sp>
            <p:sp>
              <p:nvSpPr>
                <p:cNvPr id="38943" name="Rectangle 162"/>
                <p:cNvSpPr>
                  <a:spLocks noChangeArrowheads="1"/>
                </p:cNvSpPr>
                <p:nvPr/>
              </p:nvSpPr>
              <p:spPr bwMode="auto">
                <a:xfrm>
                  <a:off x="2245" y="2470"/>
                  <a:ext cx="1399" cy="19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spcBef>
                      <a:spcPct val="20000"/>
                    </a:spcBef>
                  </a:pPr>
                  <a:endParaRPr lang="ru-RU" altLang="ru-RU" sz="800"/>
                </a:p>
              </p:txBody>
            </p:sp>
            <p:grpSp>
              <p:nvGrpSpPr>
                <p:cNvPr id="38944" name="Group 163"/>
                <p:cNvGrpSpPr>
                  <a:grpSpLocks/>
                </p:cNvGrpSpPr>
                <p:nvPr/>
              </p:nvGrpSpPr>
              <p:grpSpPr bwMode="auto">
                <a:xfrm>
                  <a:off x="2245" y="2251"/>
                  <a:ext cx="1406" cy="1023"/>
                  <a:chOff x="2245" y="2251"/>
                  <a:chExt cx="1406" cy="1023"/>
                </a:xfrm>
              </p:grpSpPr>
              <p:grpSp>
                <p:nvGrpSpPr>
                  <p:cNvPr id="38945" name="Group 164"/>
                  <p:cNvGrpSpPr>
                    <a:grpSpLocks/>
                  </p:cNvGrpSpPr>
                  <p:nvPr/>
                </p:nvGrpSpPr>
                <p:grpSpPr bwMode="auto">
                  <a:xfrm>
                    <a:off x="2245" y="2251"/>
                    <a:ext cx="1406" cy="1023"/>
                    <a:chOff x="2245" y="2251"/>
                    <a:chExt cx="1406" cy="1023"/>
                  </a:xfrm>
                </p:grpSpPr>
                <p:sp>
                  <p:nvSpPr>
                    <p:cNvPr id="38948" name="Line 165"/>
                    <p:cNvSpPr>
                      <a:spLocks noChangeShapeType="1"/>
                    </p:cNvSpPr>
                    <p:nvPr/>
                  </p:nvSpPr>
                  <p:spPr bwMode="auto">
                    <a:xfrm>
                      <a:off x="2245" y="3067"/>
                      <a:ext cx="1399"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spAutoFit/>
                    </a:bodyPr>
                    <a:lstStyle/>
                    <a:p>
                      <a:endParaRPr lang="ru-RU"/>
                    </a:p>
                  </p:txBody>
                </p:sp>
                <p:sp>
                  <p:nvSpPr>
                    <p:cNvPr id="38949" name="Rectangle 166"/>
                    <p:cNvSpPr>
                      <a:spLocks noChangeArrowheads="1"/>
                    </p:cNvSpPr>
                    <p:nvPr/>
                  </p:nvSpPr>
                  <p:spPr bwMode="auto">
                    <a:xfrm>
                      <a:off x="2245" y="2251"/>
                      <a:ext cx="1406" cy="102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lgn="ctr" eaLnBrk="1" hangingPunct="1"/>
                      <a:r>
                        <a:rPr lang="ru-RU" altLang="ru-RU" sz="1400" b="1">
                          <a:solidFill>
                            <a:srgbClr val="000099"/>
                          </a:solidFill>
                          <a:latin typeface="Arial" pitchFamily="34" charset="0"/>
                        </a:rPr>
                        <a:t>Жилищно-комм. усл</a:t>
                      </a:r>
                    </a:p>
                    <a:p>
                      <a:pPr eaLnBrk="1" hangingPunct="1">
                        <a:lnSpc>
                          <a:spcPct val="65000"/>
                        </a:lnSpc>
                      </a:pPr>
                      <a:endParaRPr lang="ru-RU" altLang="ru-RU" sz="1400" b="1">
                        <a:solidFill>
                          <a:srgbClr val="000099"/>
                        </a:solidFill>
                        <a:latin typeface="Arial" pitchFamily="34" charset="0"/>
                      </a:endParaRPr>
                    </a:p>
                    <a:p>
                      <a:pPr eaLnBrk="1" hangingPunct="1"/>
                      <a:r>
                        <a:rPr lang="en-US" altLang="ru-RU" sz="1400" b="1">
                          <a:latin typeface="Arial" pitchFamily="34" charset="0"/>
                        </a:rPr>
                        <a:t># </a:t>
                      </a:r>
                      <a:r>
                        <a:rPr lang="ru-RU" altLang="ru-RU" sz="1400" b="1">
                          <a:latin typeface="Arial" pitchFamily="34" charset="0"/>
                        </a:rPr>
                        <a:t>код жил.-ком. Усл.</a:t>
                      </a:r>
                    </a:p>
                    <a:p>
                      <a:pPr eaLnBrk="1" hangingPunct="1">
                        <a:lnSpc>
                          <a:spcPct val="55000"/>
                        </a:lnSpc>
                      </a:pPr>
                      <a:endParaRPr lang="ru-RU" altLang="ru-RU" sz="1400" b="1">
                        <a:latin typeface="Arial" pitchFamily="34" charset="0"/>
                      </a:endParaRPr>
                    </a:p>
                    <a:p>
                      <a:pPr eaLnBrk="1" hangingPunct="1"/>
                      <a:r>
                        <a:rPr lang="ru-RU" altLang="ru-RU" sz="1400" b="1">
                          <a:latin typeface="Arial" pitchFamily="34" charset="0"/>
                        </a:rPr>
                        <a:t>номер карточки</a:t>
                      </a:r>
                    </a:p>
                    <a:p>
                      <a:pPr eaLnBrk="1" hangingPunct="1">
                        <a:lnSpc>
                          <a:spcPct val="50000"/>
                        </a:lnSpc>
                      </a:pPr>
                      <a:endParaRPr lang="ru-RU" altLang="ru-RU" sz="1400" b="1">
                        <a:latin typeface="Arial" pitchFamily="34" charset="0"/>
                      </a:endParaRPr>
                    </a:p>
                    <a:p>
                      <a:pPr eaLnBrk="1" hangingPunct="1"/>
                      <a:r>
                        <a:rPr lang="ru-RU" altLang="ru-RU" sz="1400" b="1">
                          <a:latin typeface="Arial" pitchFamily="34" charset="0"/>
                        </a:rPr>
                        <a:t>код предприятия</a:t>
                      </a:r>
                    </a:p>
                    <a:p>
                      <a:pPr eaLnBrk="1" hangingPunct="1">
                        <a:lnSpc>
                          <a:spcPct val="50000"/>
                        </a:lnSpc>
                      </a:pPr>
                      <a:endParaRPr lang="ru-RU" altLang="ru-RU" sz="1400" b="1">
                        <a:latin typeface="Arial" pitchFamily="34" charset="0"/>
                      </a:endParaRPr>
                    </a:p>
                    <a:p>
                      <a:pPr eaLnBrk="1" hangingPunct="1"/>
                      <a:endParaRPr lang="ru-RU" altLang="ru-RU" sz="1400" b="1">
                        <a:latin typeface="Arial" pitchFamily="34" charset="0"/>
                      </a:endParaRPr>
                    </a:p>
                  </p:txBody>
                </p:sp>
              </p:grpSp>
              <p:sp>
                <p:nvSpPr>
                  <p:cNvPr id="38946" name="Line 167"/>
                  <p:cNvSpPr>
                    <a:spLocks noChangeShapeType="1"/>
                  </p:cNvSpPr>
                  <p:nvPr/>
                </p:nvSpPr>
                <p:spPr bwMode="auto">
                  <a:xfrm>
                    <a:off x="2245" y="2275"/>
                    <a:ext cx="0" cy="792"/>
                  </a:xfrm>
                  <a:prstGeom prst="line">
                    <a:avLst/>
                  </a:prstGeom>
                  <a:noFill/>
                  <a:ln w="28575" cap="sq">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spAutoFit/>
                  </a:bodyPr>
                  <a:lstStyle/>
                  <a:p>
                    <a:endParaRPr lang="ru-RU"/>
                  </a:p>
                </p:txBody>
              </p:sp>
              <p:sp>
                <p:nvSpPr>
                  <p:cNvPr id="38947" name="Line 168"/>
                  <p:cNvSpPr>
                    <a:spLocks noChangeShapeType="1"/>
                  </p:cNvSpPr>
                  <p:nvPr/>
                </p:nvSpPr>
                <p:spPr bwMode="auto">
                  <a:xfrm>
                    <a:off x="3644" y="2275"/>
                    <a:ext cx="7" cy="792"/>
                  </a:xfrm>
                  <a:prstGeom prst="line">
                    <a:avLst/>
                  </a:prstGeom>
                  <a:noFill/>
                  <a:ln w="28575" cap="sq">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spAutoFit/>
                  </a:bodyPr>
                  <a:lstStyle/>
                  <a:p>
                    <a:endParaRPr lang="ru-RU"/>
                  </a:p>
                </p:txBody>
              </p:sp>
            </p:grpSp>
          </p:grpSp>
        </p:grpSp>
      </p:grpSp>
      <p:grpSp>
        <p:nvGrpSpPr>
          <p:cNvPr id="38928" name="Group 169"/>
          <p:cNvGrpSpPr>
            <a:grpSpLocks/>
          </p:cNvGrpSpPr>
          <p:nvPr/>
        </p:nvGrpSpPr>
        <p:grpSpPr bwMode="auto">
          <a:xfrm>
            <a:off x="2484438" y="1052513"/>
            <a:ext cx="719137" cy="288925"/>
            <a:chOff x="1565" y="663"/>
            <a:chExt cx="453" cy="182"/>
          </a:xfrm>
        </p:grpSpPr>
        <p:sp>
          <p:nvSpPr>
            <p:cNvPr id="38930" name="Line 170"/>
            <p:cNvSpPr>
              <a:spLocks noChangeShapeType="1"/>
            </p:cNvSpPr>
            <p:nvPr/>
          </p:nvSpPr>
          <p:spPr bwMode="auto">
            <a:xfrm flipH="1">
              <a:off x="1701" y="845"/>
              <a:ext cx="317"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ru-RU"/>
            </a:p>
          </p:txBody>
        </p:sp>
        <p:sp>
          <p:nvSpPr>
            <p:cNvPr id="38931" name="Line 171"/>
            <p:cNvSpPr>
              <a:spLocks noChangeShapeType="1"/>
            </p:cNvSpPr>
            <p:nvPr/>
          </p:nvSpPr>
          <p:spPr bwMode="auto">
            <a:xfrm flipV="1">
              <a:off x="1701" y="709"/>
              <a:ext cx="0" cy="13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ru-RU"/>
            </a:p>
          </p:txBody>
        </p:sp>
        <p:grpSp>
          <p:nvGrpSpPr>
            <p:cNvPr id="38932" name="Group 172"/>
            <p:cNvGrpSpPr>
              <a:grpSpLocks/>
            </p:cNvGrpSpPr>
            <p:nvPr/>
          </p:nvGrpSpPr>
          <p:grpSpPr bwMode="auto">
            <a:xfrm>
              <a:off x="1565" y="663"/>
              <a:ext cx="136" cy="91"/>
              <a:chOff x="1565" y="663"/>
              <a:chExt cx="136" cy="91"/>
            </a:xfrm>
          </p:grpSpPr>
          <p:sp>
            <p:nvSpPr>
              <p:cNvPr id="38933" name="Line 173"/>
              <p:cNvSpPr>
                <a:spLocks noChangeShapeType="1"/>
              </p:cNvSpPr>
              <p:nvPr/>
            </p:nvSpPr>
            <p:spPr bwMode="auto">
              <a:xfrm flipH="1">
                <a:off x="1565" y="709"/>
                <a:ext cx="136"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ru-RU"/>
              </a:p>
            </p:txBody>
          </p:sp>
          <p:sp>
            <p:nvSpPr>
              <p:cNvPr id="38934" name="Line 174"/>
              <p:cNvSpPr>
                <a:spLocks noChangeShapeType="1"/>
              </p:cNvSpPr>
              <p:nvPr/>
            </p:nvSpPr>
            <p:spPr bwMode="auto">
              <a:xfrm flipH="1">
                <a:off x="1565" y="709"/>
                <a:ext cx="90" cy="45"/>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ru-RU"/>
              </a:p>
            </p:txBody>
          </p:sp>
          <p:sp>
            <p:nvSpPr>
              <p:cNvPr id="38935" name="Line 175"/>
              <p:cNvSpPr>
                <a:spLocks noChangeShapeType="1"/>
              </p:cNvSpPr>
              <p:nvPr/>
            </p:nvSpPr>
            <p:spPr bwMode="auto">
              <a:xfrm flipH="1" flipV="1">
                <a:off x="1565" y="663"/>
                <a:ext cx="90" cy="4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ru-RU"/>
              </a:p>
            </p:txBody>
          </p:sp>
        </p:grpSp>
      </p:grpSp>
      <p:sp>
        <p:nvSpPr>
          <p:cNvPr id="38929" name="Text Box 177"/>
          <p:cNvSpPr txBox="1">
            <a:spLocks noChangeArrowheads="1"/>
          </p:cNvSpPr>
          <p:nvPr/>
        </p:nvSpPr>
        <p:spPr bwMode="auto">
          <a:xfrm>
            <a:off x="533400" y="152400"/>
            <a:ext cx="845820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spcBef>
                <a:spcPct val="50000"/>
              </a:spcBef>
            </a:pPr>
            <a:r>
              <a:rPr lang="ru-RU" altLang="ru-RU" sz="2000">
                <a:solidFill>
                  <a:srgbClr val="000099"/>
                </a:solidFill>
              </a:rPr>
              <a:t>Рис. 16. Пример 11. </a:t>
            </a:r>
            <a:r>
              <a:rPr lang="en-US" altLang="ru-RU" sz="2000">
                <a:solidFill>
                  <a:srgbClr val="000099"/>
                </a:solidFill>
              </a:rPr>
              <a:t>ER – </a:t>
            </a:r>
            <a:r>
              <a:rPr lang="ru-RU" altLang="ru-RU" sz="2000">
                <a:solidFill>
                  <a:srgbClr val="000099"/>
                </a:solidFill>
              </a:rPr>
              <a:t>диаграмма. Учет социальной помощи населению.</a:t>
            </a:r>
          </a:p>
        </p:txBody>
      </p:sp>
    </p:spTree>
  </p:cSld>
  <p:clrMapOvr>
    <a:masterClrMapping/>
  </p:clrMapOvr>
  <p:transition>
    <p:wheel spokes="8"/>
  </p:transition>
</p:sld>
</file>

<file path=ppt/slides/slide38.xml><?xml version="1.0" encoding="utf-8"?>
<p:sld xmlns:a="http://schemas.openxmlformats.org/drawingml/2006/main" xmlns:r="http://schemas.openxmlformats.org/officeDocument/2006/relationships" xmlns:p="http://schemas.openxmlformats.org/presentationml/2006/main">
  <p:cSld>
    <p:bg>
      <p:bgPr>
        <a:solidFill>
          <a:srgbClr val="33CCFF"/>
        </a:solidFill>
        <a:effectLst/>
      </p:bgPr>
    </p:bg>
    <p:spTree>
      <p:nvGrpSpPr>
        <p:cNvPr id="1" name=""/>
        <p:cNvGrpSpPr/>
        <p:nvPr/>
      </p:nvGrpSpPr>
      <p:grpSpPr>
        <a:xfrm>
          <a:off x="0" y="0"/>
          <a:ext cx="0" cy="0"/>
          <a:chOff x="0" y="0"/>
          <a:chExt cx="0" cy="0"/>
        </a:xfrm>
      </p:grpSpPr>
      <p:sp>
        <p:nvSpPr>
          <p:cNvPr id="39938" name="Номер слайда 5"/>
          <p:cNvSpPr>
            <a:spLocks noGrp="1"/>
          </p:cNvSpPr>
          <p:nvPr>
            <p:ph type="sldNum" sz="quarter" idx="12"/>
          </p:nvPr>
        </p:nvSpPr>
        <p:spPr>
          <a:noFill/>
        </p:spPr>
        <p:txBody>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fld id="{A8975808-28BC-4219-A296-6A1A5FB4A8DB}" type="slidenum">
              <a:rPr lang="ru-RU" altLang="ru-RU" sz="1400"/>
              <a:pPr/>
              <a:t>38</a:t>
            </a:fld>
            <a:endParaRPr lang="ru-RU" altLang="ru-RU" sz="1400"/>
          </a:p>
        </p:txBody>
      </p:sp>
      <p:graphicFrame>
        <p:nvGraphicFramePr>
          <p:cNvPr id="63494" name="Group 6"/>
          <p:cNvGraphicFramePr>
            <a:graphicFrameLocks noGrp="1"/>
          </p:cNvGraphicFramePr>
          <p:nvPr/>
        </p:nvGraphicFramePr>
        <p:xfrm>
          <a:off x="1108075" y="1468438"/>
          <a:ext cx="1871663" cy="3035300"/>
        </p:xfrm>
        <a:graphic>
          <a:graphicData uri="http://schemas.openxmlformats.org/drawingml/2006/table">
            <a:tbl>
              <a:tblPr/>
              <a:tblGrid>
                <a:gridCol w="1871663"/>
              </a:tblGrid>
              <a:tr h="214313">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u-RU" sz="1200" b="1" i="0" u="none" strike="noStrike" cap="none" normalizeH="0" baseline="0" smtClean="0">
                          <a:ln>
                            <a:noFill/>
                          </a:ln>
                          <a:solidFill>
                            <a:srgbClr val="000000"/>
                          </a:solidFill>
                          <a:effectLst/>
                          <a:latin typeface="Times New Roman" pitchFamily="18" charset="0"/>
                          <a:cs typeface="Times New Roman" pitchFamily="18" charset="0"/>
                        </a:rPr>
                        <a:t>Параметр</a:t>
                      </a:r>
                      <a:endParaRPr kumimoji="0" lang="ru-RU" sz="12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E5E5E5"/>
                    </a:solidFill>
                  </a:tcPr>
                </a:tc>
              </a:tr>
              <a:tr h="214313">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u-RU" sz="1200" b="0" i="0" u="none" strike="noStrike" cap="none" normalizeH="0" baseline="0" smtClean="0">
                          <a:ln>
                            <a:noFill/>
                          </a:ln>
                          <a:solidFill>
                            <a:srgbClr val="000000"/>
                          </a:solidFill>
                          <a:effectLst/>
                          <a:latin typeface="Times New Roman" pitchFamily="18" charset="0"/>
                          <a:cs typeface="Times New Roman" pitchFamily="18" charset="0"/>
                        </a:rPr>
                        <a:t>№ Метрана</a:t>
                      </a:r>
                      <a:endParaRPr kumimoji="0" lang="ru-RU" sz="12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14313">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u-RU" sz="1200" b="0" i="0" u="none" strike="noStrike" cap="none" normalizeH="0" baseline="0" smtClean="0">
                          <a:ln>
                            <a:noFill/>
                          </a:ln>
                          <a:solidFill>
                            <a:srgbClr val="000000"/>
                          </a:solidFill>
                          <a:effectLst/>
                          <a:latin typeface="Times New Roman" pitchFamily="18" charset="0"/>
                          <a:cs typeface="Times New Roman" pitchFamily="18" charset="0"/>
                        </a:rPr>
                        <a:t>№ Канала</a:t>
                      </a:r>
                      <a:endParaRPr kumimoji="0" lang="ru-RU" sz="12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14313">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u-RU" sz="1200" b="0" i="0" u="none" strike="noStrike" cap="none" normalizeH="0" baseline="0" smtClean="0">
                          <a:ln>
                            <a:noFill/>
                          </a:ln>
                          <a:solidFill>
                            <a:srgbClr val="000000"/>
                          </a:solidFill>
                          <a:effectLst/>
                          <a:latin typeface="Times New Roman" pitchFamily="18" charset="0"/>
                          <a:cs typeface="Times New Roman" pitchFamily="18" charset="0"/>
                        </a:rPr>
                        <a:t>Название</a:t>
                      </a:r>
                      <a:endParaRPr kumimoji="0" lang="ru-RU" sz="12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92100">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u-RU" sz="1200" b="0" i="0" u="none" strike="noStrike" cap="none" normalizeH="0" baseline="0" smtClean="0">
                          <a:ln>
                            <a:noFill/>
                          </a:ln>
                          <a:solidFill>
                            <a:srgbClr val="000000"/>
                          </a:solidFill>
                          <a:effectLst/>
                          <a:latin typeface="Times New Roman" pitchFamily="18" charset="0"/>
                          <a:cs typeface="Times New Roman" pitchFamily="18" charset="0"/>
                        </a:rPr>
                        <a:t>Индекс типа</a:t>
                      </a:r>
                      <a:endParaRPr kumimoji="0" lang="ru-RU" sz="12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14313">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u-RU" sz="1200" b="0" i="0" u="none" strike="noStrike" cap="none" normalizeH="0" baseline="0" smtClean="0">
                          <a:ln>
                            <a:noFill/>
                          </a:ln>
                          <a:solidFill>
                            <a:srgbClr val="000000"/>
                          </a:solidFill>
                          <a:effectLst/>
                          <a:latin typeface="Times New Roman" pitchFamily="18" charset="0"/>
                          <a:cs typeface="Times New Roman" pitchFamily="18" charset="0"/>
                        </a:rPr>
                        <a:t>Индекс ед. измерения</a:t>
                      </a:r>
                      <a:endParaRPr kumimoji="0" lang="ru-RU" sz="12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14313">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u-RU" sz="1200" b="0" i="0" u="none" strike="noStrike" cap="none" normalizeH="0" baseline="0" smtClean="0">
                          <a:ln>
                            <a:noFill/>
                          </a:ln>
                          <a:solidFill>
                            <a:srgbClr val="000000"/>
                          </a:solidFill>
                          <a:effectLst/>
                          <a:latin typeface="Times New Roman" pitchFamily="18" charset="0"/>
                          <a:cs typeface="Times New Roman" pitchFamily="18" charset="0"/>
                        </a:rPr>
                        <a:t>Индекс позиции</a:t>
                      </a:r>
                      <a:endParaRPr kumimoji="0" lang="ru-RU" sz="12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14313">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u-RU" sz="1200" b="0" i="0" u="none" strike="noStrike" cap="none" normalizeH="0" baseline="0" smtClean="0">
                          <a:ln>
                            <a:noFill/>
                          </a:ln>
                          <a:solidFill>
                            <a:srgbClr val="000000"/>
                          </a:solidFill>
                          <a:effectLst/>
                          <a:latin typeface="Times New Roman" pitchFamily="18" charset="0"/>
                          <a:cs typeface="Times New Roman" pitchFamily="18" charset="0"/>
                        </a:rPr>
                        <a:t>Индекс шкалы </a:t>
                      </a:r>
                      <a:endParaRPr kumimoji="0" lang="ru-RU" sz="12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14313">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u-RU" sz="1200" b="0" i="0" u="none" strike="noStrike" cap="none" normalizeH="0" baseline="0" smtClean="0">
                          <a:ln>
                            <a:noFill/>
                          </a:ln>
                          <a:solidFill>
                            <a:srgbClr val="000000"/>
                          </a:solidFill>
                          <a:effectLst/>
                          <a:latin typeface="Times New Roman" pitchFamily="18" charset="0"/>
                          <a:cs typeface="Times New Roman" pitchFamily="18" charset="0"/>
                        </a:rPr>
                        <a:t>Максимальные значения </a:t>
                      </a:r>
                      <a:endParaRPr kumimoji="0" lang="ru-RU" sz="12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14313">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u-RU" sz="1200" b="0" i="0" u="none" strike="noStrike" cap="none" normalizeH="0" baseline="0" smtClean="0">
                          <a:ln>
                            <a:noFill/>
                          </a:ln>
                          <a:solidFill>
                            <a:srgbClr val="000000"/>
                          </a:solidFill>
                          <a:effectLst/>
                          <a:latin typeface="Times New Roman" pitchFamily="18" charset="0"/>
                          <a:cs typeface="Times New Roman" pitchFamily="18" charset="0"/>
                        </a:rPr>
                        <a:t>Минимальные значения</a:t>
                      </a:r>
                      <a:endParaRPr kumimoji="0" lang="ru-RU" sz="12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14313">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u-RU" sz="1200" b="0" i="0" u="none" strike="noStrike" cap="none" normalizeH="0" baseline="0" smtClean="0">
                          <a:ln>
                            <a:noFill/>
                          </a:ln>
                          <a:solidFill>
                            <a:srgbClr val="000000"/>
                          </a:solidFill>
                          <a:effectLst/>
                          <a:latin typeface="Times New Roman" pitchFamily="18" charset="0"/>
                          <a:cs typeface="Times New Roman" pitchFamily="18" charset="0"/>
                        </a:rPr>
                        <a:t>Вид документа </a:t>
                      </a:r>
                      <a:endParaRPr kumimoji="0" lang="ru-RU" sz="12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graphicFrame>
        <p:nvGraphicFramePr>
          <p:cNvPr id="63520" name="Group 32"/>
          <p:cNvGraphicFramePr>
            <a:graphicFrameLocks noGrp="1"/>
          </p:cNvGraphicFramePr>
          <p:nvPr/>
        </p:nvGraphicFramePr>
        <p:xfrm>
          <a:off x="5940425" y="3357563"/>
          <a:ext cx="1873250" cy="822325"/>
        </p:xfrm>
        <a:graphic>
          <a:graphicData uri="http://schemas.openxmlformats.org/drawingml/2006/table">
            <a:tbl>
              <a:tblPr/>
              <a:tblGrid>
                <a:gridCol w="1873250"/>
              </a:tblGrid>
              <a:tr h="274108">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ru-RU" sz="1200" b="1" i="0" u="none" strike="noStrike" cap="none" normalizeH="0" baseline="0" smtClean="0">
                          <a:ln>
                            <a:noFill/>
                          </a:ln>
                          <a:solidFill>
                            <a:schemeClr val="tx1"/>
                          </a:solidFill>
                          <a:effectLst/>
                          <a:latin typeface="Times New Roman" pitchFamily="18" charset="0"/>
                          <a:cs typeface="Times New Roman" pitchFamily="18" charset="0"/>
                        </a:rPr>
                        <a:t>Типы параметров</a:t>
                      </a:r>
                      <a:endParaRPr kumimoji="0" lang="ru-RU" sz="1200" b="0" i="0" u="none" strike="noStrike" cap="none" normalizeH="0" baseline="0" smtClean="0">
                        <a:ln>
                          <a:noFill/>
                        </a:ln>
                        <a:solidFill>
                          <a:schemeClr val="tx1"/>
                        </a:solidFill>
                        <a:effectLst/>
                        <a:latin typeface="Arial" pitchFamily="34" charset="0"/>
                      </a:endParaRPr>
                    </a:p>
                  </a:txBody>
                  <a:tcPr marT="45685" marB="45685"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E5E5E5"/>
                    </a:solidFill>
                  </a:tcPr>
                </a:tc>
              </a:tr>
              <a:tr h="274108">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ru-RU" sz="1200" b="0" i="0" u="none" strike="noStrike" cap="none" normalizeH="0" baseline="0" smtClean="0">
                          <a:ln>
                            <a:noFill/>
                          </a:ln>
                          <a:solidFill>
                            <a:srgbClr val="000000"/>
                          </a:solidFill>
                          <a:effectLst/>
                          <a:latin typeface="Times New Roman" pitchFamily="18" charset="0"/>
                          <a:cs typeface="Times New Roman" pitchFamily="18" charset="0"/>
                        </a:rPr>
                        <a:t>Индекс типа</a:t>
                      </a:r>
                      <a:endParaRPr kumimoji="0" lang="ru-RU" sz="1200" b="0" i="0" u="none" strike="noStrike" cap="none" normalizeH="0" baseline="0" smtClean="0">
                        <a:ln>
                          <a:noFill/>
                        </a:ln>
                        <a:solidFill>
                          <a:schemeClr val="tx1"/>
                        </a:solidFill>
                        <a:effectLst/>
                        <a:latin typeface="Arial" pitchFamily="34" charset="0"/>
                      </a:endParaRPr>
                    </a:p>
                  </a:txBody>
                  <a:tcPr marT="45685" marB="45685"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74108">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ru-RU" sz="1200" b="0" i="0" u="none" strike="noStrike" cap="none" normalizeH="0" baseline="0" smtClean="0">
                          <a:ln>
                            <a:noFill/>
                          </a:ln>
                          <a:solidFill>
                            <a:srgbClr val="000000"/>
                          </a:solidFill>
                          <a:effectLst/>
                          <a:latin typeface="Times New Roman" pitchFamily="18" charset="0"/>
                          <a:cs typeface="Times New Roman" pitchFamily="18" charset="0"/>
                        </a:rPr>
                        <a:t>Название типа</a:t>
                      </a:r>
                      <a:endParaRPr kumimoji="0" lang="ru-RU" sz="1200" b="0" i="0" u="none" strike="noStrike" cap="none" normalizeH="0" baseline="0" smtClean="0">
                        <a:ln>
                          <a:noFill/>
                        </a:ln>
                        <a:solidFill>
                          <a:schemeClr val="tx1"/>
                        </a:solidFill>
                        <a:effectLst/>
                        <a:latin typeface="Arial" pitchFamily="34" charset="0"/>
                      </a:endParaRPr>
                    </a:p>
                  </a:txBody>
                  <a:tcPr marT="45685" marB="45685"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graphicFrame>
        <p:nvGraphicFramePr>
          <p:cNvPr id="63530" name="Group 42"/>
          <p:cNvGraphicFramePr>
            <a:graphicFrameLocks noGrp="1"/>
          </p:cNvGraphicFramePr>
          <p:nvPr/>
        </p:nvGraphicFramePr>
        <p:xfrm>
          <a:off x="5940425" y="4470400"/>
          <a:ext cx="1871663" cy="1006475"/>
        </p:xfrm>
        <a:graphic>
          <a:graphicData uri="http://schemas.openxmlformats.org/drawingml/2006/table">
            <a:tbl>
              <a:tblPr/>
              <a:tblGrid>
                <a:gridCol w="1871663"/>
              </a:tblGrid>
              <a:tr h="457489">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ru-RU" sz="1200" b="1" i="0" u="none" strike="noStrike" cap="none" normalizeH="0" baseline="0" smtClean="0">
                          <a:ln>
                            <a:noFill/>
                          </a:ln>
                          <a:solidFill>
                            <a:schemeClr val="tx1"/>
                          </a:solidFill>
                          <a:effectLst/>
                          <a:latin typeface="Times New Roman" pitchFamily="18" charset="0"/>
                          <a:cs typeface="Times New Roman" pitchFamily="18" charset="0"/>
                        </a:rPr>
                        <a:t>Ед. измерения параметра</a:t>
                      </a:r>
                      <a:endParaRPr kumimoji="0" lang="ru-RU" sz="1200" b="0" i="0" u="none" strike="noStrike" cap="none" normalizeH="0" baseline="0" smtClean="0">
                        <a:ln>
                          <a:noFill/>
                        </a:ln>
                        <a:solidFill>
                          <a:schemeClr val="tx1"/>
                        </a:solidFill>
                        <a:effectLst/>
                        <a:latin typeface="Arial" pitchFamily="34" charset="0"/>
                      </a:endParaRPr>
                    </a:p>
                  </a:txBody>
                  <a:tcPr marT="45749" marB="45749"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E5E5E5"/>
                    </a:solidFill>
                  </a:tcPr>
                </a:tc>
              </a:tr>
              <a:tr h="274493">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ru-RU" sz="1200" b="0" i="0" u="none" strike="noStrike" cap="none" normalizeH="0" baseline="0" smtClean="0">
                          <a:ln>
                            <a:noFill/>
                          </a:ln>
                          <a:solidFill>
                            <a:srgbClr val="000000"/>
                          </a:solidFill>
                          <a:effectLst/>
                          <a:latin typeface="Times New Roman" pitchFamily="18" charset="0"/>
                          <a:cs typeface="Times New Roman" pitchFamily="18" charset="0"/>
                        </a:rPr>
                        <a:t>Индекс ед. измерения</a:t>
                      </a:r>
                      <a:endParaRPr kumimoji="0" lang="ru-RU" sz="1200" b="0" i="0" u="none" strike="noStrike" cap="none" normalizeH="0" baseline="0" smtClean="0">
                        <a:ln>
                          <a:noFill/>
                        </a:ln>
                        <a:solidFill>
                          <a:schemeClr val="tx1"/>
                        </a:solidFill>
                        <a:effectLst/>
                        <a:latin typeface="Arial" pitchFamily="34" charset="0"/>
                      </a:endParaRPr>
                    </a:p>
                  </a:txBody>
                  <a:tcPr marT="45749" marB="45749"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74493">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ru-RU" sz="1200" b="0" i="0" u="none" strike="noStrike" cap="none" normalizeH="0" baseline="0" smtClean="0">
                          <a:ln>
                            <a:noFill/>
                          </a:ln>
                          <a:solidFill>
                            <a:srgbClr val="000000"/>
                          </a:solidFill>
                          <a:effectLst/>
                          <a:latin typeface="Times New Roman" pitchFamily="18" charset="0"/>
                          <a:cs typeface="Times New Roman" pitchFamily="18" charset="0"/>
                        </a:rPr>
                        <a:t>Название ед измерения</a:t>
                      </a:r>
                      <a:endParaRPr kumimoji="0" lang="ru-RU" sz="1200" b="0" i="0" u="none" strike="noStrike" cap="none" normalizeH="0" baseline="0" smtClean="0">
                        <a:ln>
                          <a:noFill/>
                        </a:ln>
                        <a:solidFill>
                          <a:schemeClr val="tx1"/>
                        </a:solidFill>
                        <a:effectLst/>
                        <a:latin typeface="Arial" pitchFamily="34" charset="0"/>
                      </a:endParaRPr>
                    </a:p>
                  </a:txBody>
                  <a:tcPr marT="45749" marB="45749"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graphicFrame>
        <p:nvGraphicFramePr>
          <p:cNvPr id="63540" name="Group 52"/>
          <p:cNvGraphicFramePr>
            <a:graphicFrameLocks noGrp="1"/>
          </p:cNvGraphicFramePr>
          <p:nvPr/>
        </p:nvGraphicFramePr>
        <p:xfrm>
          <a:off x="5902325" y="1312863"/>
          <a:ext cx="1871663" cy="1736725"/>
        </p:xfrm>
        <a:graphic>
          <a:graphicData uri="http://schemas.openxmlformats.org/drawingml/2006/table">
            <a:tbl>
              <a:tblPr/>
              <a:tblGrid>
                <a:gridCol w="1871663"/>
              </a:tblGrid>
              <a:tr h="457033">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ru-RU" sz="1200" b="1" i="0" u="none" strike="noStrike" cap="none" normalizeH="0" baseline="0" smtClean="0">
                          <a:ln>
                            <a:noFill/>
                          </a:ln>
                          <a:solidFill>
                            <a:schemeClr val="tx1"/>
                          </a:solidFill>
                          <a:effectLst/>
                          <a:latin typeface="Times New Roman" pitchFamily="18" charset="0"/>
                          <a:cs typeface="Times New Roman" pitchFamily="18" charset="0"/>
                        </a:rPr>
                        <a:t>Реальные значения параметра</a:t>
                      </a:r>
                      <a:endParaRPr kumimoji="0" lang="ru-RU" sz="1200" b="0" i="0" u="none" strike="noStrike" cap="none" normalizeH="0" baseline="0" smtClean="0">
                        <a:ln>
                          <a:noFill/>
                        </a:ln>
                        <a:solidFill>
                          <a:schemeClr val="tx1"/>
                        </a:solidFill>
                        <a:effectLst/>
                        <a:latin typeface="Arial" pitchFamily="34" charset="0"/>
                      </a:endParaRPr>
                    </a:p>
                  </a:txBody>
                  <a:tcPr marT="45703" marB="4570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E5E5E5"/>
                    </a:solidFill>
                  </a:tcPr>
                </a:tc>
              </a:tr>
              <a:tr h="274220">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ru-RU" sz="1200" b="0" i="0" u="none" strike="noStrike" cap="none" normalizeH="0" baseline="0" smtClean="0">
                          <a:ln>
                            <a:noFill/>
                          </a:ln>
                          <a:solidFill>
                            <a:schemeClr val="tx1"/>
                          </a:solidFill>
                          <a:effectLst/>
                          <a:latin typeface="Times New Roman" pitchFamily="18" charset="0"/>
                          <a:cs typeface="Times New Roman" pitchFamily="18" charset="0"/>
                        </a:rPr>
                        <a:t> № Метрана</a:t>
                      </a:r>
                      <a:endParaRPr kumimoji="0" lang="ru-RU" sz="1200" b="0" i="0" u="none" strike="noStrike" cap="none" normalizeH="0" baseline="0" smtClean="0">
                        <a:ln>
                          <a:noFill/>
                        </a:ln>
                        <a:solidFill>
                          <a:schemeClr val="tx1"/>
                        </a:solidFill>
                        <a:effectLst/>
                        <a:latin typeface="Arial" pitchFamily="34" charset="0"/>
                      </a:endParaRPr>
                    </a:p>
                  </a:txBody>
                  <a:tcPr marT="45703" marB="4570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57033">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ru-RU" sz="1200" b="0" i="0" u="none" strike="noStrike" cap="none" normalizeH="0" baseline="0" smtClean="0">
                          <a:ln>
                            <a:noFill/>
                          </a:ln>
                          <a:solidFill>
                            <a:srgbClr val="000000"/>
                          </a:solidFill>
                          <a:effectLst/>
                          <a:latin typeface="Times New Roman" pitchFamily="18" charset="0"/>
                          <a:cs typeface="Times New Roman" pitchFamily="18" charset="0"/>
                        </a:rPr>
                        <a:t>Дата поступления значения</a:t>
                      </a:r>
                      <a:endParaRPr kumimoji="0" lang="ru-RU" sz="1200" b="0" i="0" u="none" strike="noStrike" cap="none" normalizeH="0" baseline="0" smtClean="0">
                        <a:ln>
                          <a:noFill/>
                        </a:ln>
                        <a:solidFill>
                          <a:schemeClr val="tx1"/>
                        </a:solidFill>
                        <a:effectLst/>
                        <a:latin typeface="Arial" pitchFamily="34" charset="0"/>
                      </a:endParaRPr>
                    </a:p>
                  </a:txBody>
                  <a:tcPr marT="45703" marB="4570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74220">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ru-RU" sz="1200" b="0" i="0" u="none" strike="noStrike" cap="none" normalizeH="0" baseline="0" smtClean="0">
                          <a:ln>
                            <a:noFill/>
                          </a:ln>
                          <a:solidFill>
                            <a:srgbClr val="000000"/>
                          </a:solidFill>
                          <a:effectLst/>
                          <a:latin typeface="Times New Roman" pitchFamily="18" charset="0"/>
                          <a:cs typeface="Times New Roman" pitchFamily="18" charset="0"/>
                        </a:rPr>
                        <a:t>Значение канала №1</a:t>
                      </a:r>
                      <a:endParaRPr kumimoji="0" lang="ru-RU" sz="1200" b="0" i="0" u="none" strike="noStrike" cap="none" normalizeH="0" baseline="0" smtClean="0">
                        <a:ln>
                          <a:noFill/>
                        </a:ln>
                        <a:solidFill>
                          <a:schemeClr val="tx1"/>
                        </a:solidFill>
                        <a:effectLst/>
                        <a:latin typeface="Arial" pitchFamily="34" charset="0"/>
                      </a:endParaRPr>
                    </a:p>
                  </a:txBody>
                  <a:tcPr marT="45703" marB="4570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74220">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ru-RU" sz="1200" b="0" i="0" u="none" strike="noStrike" cap="none" normalizeH="0" baseline="0" smtClean="0">
                          <a:ln>
                            <a:noFill/>
                          </a:ln>
                          <a:solidFill>
                            <a:srgbClr val="000000"/>
                          </a:solidFill>
                          <a:effectLst/>
                          <a:latin typeface="Times New Roman" pitchFamily="18" charset="0"/>
                          <a:cs typeface="Times New Roman" pitchFamily="18" charset="0"/>
                        </a:rPr>
                        <a:t>Значение канала №2</a:t>
                      </a:r>
                      <a:endParaRPr kumimoji="0" lang="ru-RU" sz="1200" b="0" i="0" u="none" strike="noStrike" cap="none" normalizeH="0" baseline="0" smtClean="0">
                        <a:ln>
                          <a:noFill/>
                        </a:ln>
                        <a:solidFill>
                          <a:schemeClr val="tx1"/>
                        </a:solidFill>
                        <a:effectLst/>
                        <a:latin typeface="Arial" pitchFamily="34" charset="0"/>
                      </a:endParaRPr>
                    </a:p>
                  </a:txBody>
                  <a:tcPr marT="45703" marB="4570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graphicFrame>
        <p:nvGraphicFramePr>
          <p:cNvPr id="63554" name="Group 66"/>
          <p:cNvGraphicFramePr>
            <a:graphicFrameLocks noGrp="1"/>
          </p:cNvGraphicFramePr>
          <p:nvPr/>
        </p:nvGraphicFramePr>
        <p:xfrm>
          <a:off x="5980113" y="5629275"/>
          <a:ext cx="1905000" cy="822325"/>
        </p:xfrm>
        <a:graphic>
          <a:graphicData uri="http://schemas.openxmlformats.org/drawingml/2006/table">
            <a:tbl>
              <a:tblPr/>
              <a:tblGrid>
                <a:gridCol w="1905000"/>
              </a:tblGrid>
              <a:tr h="274108">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ru-RU" sz="1200" b="1" i="0" u="none" strike="noStrike" cap="none" normalizeH="0" baseline="0" smtClean="0">
                          <a:ln>
                            <a:noFill/>
                          </a:ln>
                          <a:solidFill>
                            <a:schemeClr val="tx1"/>
                          </a:solidFill>
                          <a:effectLst/>
                          <a:latin typeface="Times New Roman" pitchFamily="18" charset="0"/>
                          <a:cs typeface="Times New Roman" pitchFamily="18" charset="0"/>
                        </a:rPr>
                        <a:t>Позиции параметра</a:t>
                      </a:r>
                      <a:endParaRPr kumimoji="0" lang="ru-RU" sz="1200" b="0" i="0" u="none" strike="noStrike" cap="none" normalizeH="0" baseline="0" smtClean="0">
                        <a:ln>
                          <a:noFill/>
                        </a:ln>
                        <a:solidFill>
                          <a:schemeClr val="tx1"/>
                        </a:solidFill>
                        <a:effectLst/>
                        <a:latin typeface="Arial" pitchFamily="34" charset="0"/>
                      </a:endParaRPr>
                    </a:p>
                  </a:txBody>
                  <a:tcPr marT="45685" marB="45685"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E5E5E5"/>
                    </a:solidFill>
                  </a:tcPr>
                </a:tc>
              </a:tr>
              <a:tr h="274108">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ru-RU" sz="1200" b="0" i="0" u="none" strike="noStrike" cap="none" normalizeH="0" baseline="0" smtClean="0">
                          <a:ln>
                            <a:noFill/>
                          </a:ln>
                          <a:solidFill>
                            <a:srgbClr val="000000"/>
                          </a:solidFill>
                          <a:effectLst/>
                          <a:latin typeface="Times New Roman" pitchFamily="18" charset="0"/>
                          <a:cs typeface="Times New Roman" pitchFamily="18" charset="0"/>
                        </a:rPr>
                        <a:t>Индекс позиции</a:t>
                      </a:r>
                      <a:endParaRPr kumimoji="0" lang="ru-RU" sz="1200" b="0" i="0" u="none" strike="noStrike" cap="none" normalizeH="0" baseline="0" smtClean="0">
                        <a:ln>
                          <a:noFill/>
                        </a:ln>
                        <a:solidFill>
                          <a:schemeClr val="tx1"/>
                        </a:solidFill>
                        <a:effectLst/>
                        <a:latin typeface="Arial" pitchFamily="34" charset="0"/>
                      </a:endParaRPr>
                    </a:p>
                  </a:txBody>
                  <a:tcPr marT="45685" marB="45685"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74108">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ru-RU" sz="1200" b="0" i="0" u="none" strike="noStrike" cap="none" normalizeH="0" baseline="0" smtClean="0">
                          <a:ln>
                            <a:noFill/>
                          </a:ln>
                          <a:solidFill>
                            <a:srgbClr val="000000"/>
                          </a:solidFill>
                          <a:effectLst/>
                          <a:latin typeface="Times New Roman" pitchFamily="18" charset="0"/>
                          <a:cs typeface="Times New Roman" pitchFamily="18" charset="0"/>
                        </a:rPr>
                        <a:t>Название позиции</a:t>
                      </a:r>
                      <a:endParaRPr kumimoji="0" lang="ru-RU" sz="1200" b="0" i="0" u="none" strike="noStrike" cap="none" normalizeH="0" baseline="0" smtClean="0">
                        <a:ln>
                          <a:noFill/>
                        </a:ln>
                        <a:solidFill>
                          <a:schemeClr val="tx1"/>
                        </a:solidFill>
                        <a:effectLst/>
                        <a:latin typeface="Arial" pitchFamily="34" charset="0"/>
                      </a:endParaRPr>
                    </a:p>
                  </a:txBody>
                  <a:tcPr marT="45685" marB="45685"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graphicFrame>
        <p:nvGraphicFramePr>
          <p:cNvPr id="63564" name="Group 76"/>
          <p:cNvGraphicFramePr>
            <a:graphicFrameLocks noGrp="1"/>
          </p:cNvGraphicFramePr>
          <p:nvPr/>
        </p:nvGraphicFramePr>
        <p:xfrm>
          <a:off x="1116013" y="5229225"/>
          <a:ext cx="1800225" cy="1371600"/>
        </p:xfrm>
        <a:graphic>
          <a:graphicData uri="http://schemas.openxmlformats.org/drawingml/2006/table">
            <a:tbl>
              <a:tblPr/>
              <a:tblGrid>
                <a:gridCol w="1800225"/>
              </a:tblGrid>
              <a:tr h="214313">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u-RU" sz="1200" b="1" i="0" u="none" strike="noStrike" cap="none" normalizeH="0" baseline="0" smtClean="0">
                          <a:ln>
                            <a:noFill/>
                          </a:ln>
                          <a:solidFill>
                            <a:schemeClr val="tx1"/>
                          </a:solidFill>
                          <a:effectLst/>
                          <a:latin typeface="Times New Roman" pitchFamily="18" charset="0"/>
                          <a:cs typeface="Times New Roman" pitchFamily="18" charset="0"/>
                        </a:rPr>
                        <a:t>Шкалы параметра</a:t>
                      </a:r>
                      <a:endParaRPr kumimoji="0" lang="ru-RU" sz="12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E5E5E5"/>
                    </a:solidFill>
                  </a:tcPr>
                </a:tc>
              </a:tr>
              <a:tr h="214313">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u-RU" sz="1200" b="0" i="0" u="none" strike="noStrike" cap="none" normalizeH="0" baseline="0" smtClean="0">
                          <a:ln>
                            <a:noFill/>
                          </a:ln>
                          <a:solidFill>
                            <a:srgbClr val="000000"/>
                          </a:solidFill>
                          <a:effectLst/>
                          <a:latin typeface="Times New Roman" pitchFamily="18" charset="0"/>
                          <a:cs typeface="Times New Roman" pitchFamily="18" charset="0"/>
                        </a:rPr>
                        <a:t>Индекс шкалы</a:t>
                      </a:r>
                      <a:endParaRPr kumimoji="0" lang="ru-RU" sz="12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98438">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u-RU" sz="1200" b="0" i="0" u="none" strike="noStrike" cap="none" normalizeH="0" baseline="0" smtClean="0">
                          <a:ln>
                            <a:noFill/>
                          </a:ln>
                          <a:solidFill>
                            <a:srgbClr val="000000"/>
                          </a:solidFill>
                          <a:effectLst/>
                          <a:latin typeface="Times New Roman" pitchFamily="18" charset="0"/>
                          <a:cs typeface="Times New Roman" pitchFamily="18" charset="0"/>
                        </a:rPr>
                        <a:t>Масштаб шкалы</a:t>
                      </a:r>
                      <a:endParaRPr kumimoji="0" lang="ru-RU" sz="12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98438">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u-RU" sz="1200" b="0" i="0" u="none" strike="noStrike" cap="none" normalizeH="0" baseline="0" smtClean="0">
                          <a:ln>
                            <a:noFill/>
                          </a:ln>
                          <a:solidFill>
                            <a:srgbClr val="000000"/>
                          </a:solidFill>
                          <a:effectLst/>
                          <a:latin typeface="Times New Roman" pitchFamily="18" charset="0"/>
                          <a:cs typeface="Times New Roman" pitchFamily="18" charset="0"/>
                        </a:rPr>
                        <a:t>Максимальные уставки</a:t>
                      </a:r>
                      <a:endParaRPr kumimoji="0" lang="ru-RU" sz="12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98438">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u-RU" sz="1200" b="0" i="0" u="none" strike="noStrike" cap="none" normalizeH="0" baseline="0" smtClean="0">
                          <a:ln>
                            <a:noFill/>
                          </a:ln>
                          <a:solidFill>
                            <a:srgbClr val="000000"/>
                          </a:solidFill>
                          <a:effectLst/>
                          <a:latin typeface="Times New Roman" pitchFamily="18" charset="0"/>
                          <a:cs typeface="Times New Roman" pitchFamily="18" charset="0"/>
                        </a:rPr>
                        <a:t>Минимальные уставки</a:t>
                      </a:r>
                      <a:endParaRPr kumimoji="0" lang="ru-RU" sz="12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grpSp>
        <p:nvGrpSpPr>
          <p:cNvPr id="63579" name="Group 91"/>
          <p:cNvGrpSpPr>
            <a:grpSpLocks/>
          </p:cNvGrpSpPr>
          <p:nvPr/>
        </p:nvGrpSpPr>
        <p:grpSpPr bwMode="auto">
          <a:xfrm>
            <a:off x="2987675" y="1801813"/>
            <a:ext cx="2895600" cy="144462"/>
            <a:chOff x="1882" y="1135"/>
            <a:chExt cx="1824" cy="91"/>
          </a:xfrm>
        </p:grpSpPr>
        <p:sp>
          <p:nvSpPr>
            <p:cNvPr id="40063" name="Line 92"/>
            <p:cNvSpPr>
              <a:spLocks noChangeShapeType="1"/>
            </p:cNvSpPr>
            <p:nvPr/>
          </p:nvSpPr>
          <p:spPr bwMode="auto">
            <a:xfrm>
              <a:off x="2028" y="1180"/>
              <a:ext cx="1678"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ru-RU"/>
            </a:p>
          </p:txBody>
        </p:sp>
        <p:grpSp>
          <p:nvGrpSpPr>
            <p:cNvPr id="40064" name="Group 93"/>
            <p:cNvGrpSpPr>
              <a:grpSpLocks/>
            </p:cNvGrpSpPr>
            <p:nvPr/>
          </p:nvGrpSpPr>
          <p:grpSpPr bwMode="auto">
            <a:xfrm>
              <a:off x="1882" y="1135"/>
              <a:ext cx="137" cy="91"/>
              <a:chOff x="1927" y="1162"/>
              <a:chExt cx="137" cy="91"/>
            </a:xfrm>
          </p:grpSpPr>
          <p:sp>
            <p:nvSpPr>
              <p:cNvPr id="40065" name="Line 94"/>
              <p:cNvSpPr>
                <a:spLocks noChangeShapeType="1"/>
              </p:cNvSpPr>
              <p:nvPr/>
            </p:nvSpPr>
            <p:spPr bwMode="auto">
              <a:xfrm flipH="1" flipV="1">
                <a:off x="1927" y="1162"/>
                <a:ext cx="137" cy="45"/>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ru-RU"/>
              </a:p>
            </p:txBody>
          </p:sp>
          <p:sp>
            <p:nvSpPr>
              <p:cNvPr id="40066" name="Line 95"/>
              <p:cNvSpPr>
                <a:spLocks noChangeShapeType="1"/>
              </p:cNvSpPr>
              <p:nvPr/>
            </p:nvSpPr>
            <p:spPr bwMode="auto">
              <a:xfrm flipH="1">
                <a:off x="1927" y="1207"/>
                <a:ext cx="137" cy="4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ru-RU"/>
              </a:p>
            </p:txBody>
          </p:sp>
          <p:sp>
            <p:nvSpPr>
              <p:cNvPr id="40067" name="Line 96"/>
              <p:cNvSpPr>
                <a:spLocks noChangeShapeType="1"/>
              </p:cNvSpPr>
              <p:nvPr/>
            </p:nvSpPr>
            <p:spPr bwMode="auto">
              <a:xfrm flipH="1">
                <a:off x="1927" y="1207"/>
                <a:ext cx="137"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ru-RU"/>
              </a:p>
            </p:txBody>
          </p:sp>
        </p:grpSp>
      </p:grpSp>
      <p:grpSp>
        <p:nvGrpSpPr>
          <p:cNvPr id="63585" name="Group 97"/>
          <p:cNvGrpSpPr>
            <a:grpSpLocks/>
          </p:cNvGrpSpPr>
          <p:nvPr/>
        </p:nvGrpSpPr>
        <p:grpSpPr bwMode="auto">
          <a:xfrm>
            <a:off x="2974975" y="2103438"/>
            <a:ext cx="2909888" cy="144462"/>
            <a:chOff x="1874" y="1325"/>
            <a:chExt cx="1833" cy="91"/>
          </a:xfrm>
        </p:grpSpPr>
        <p:sp>
          <p:nvSpPr>
            <p:cNvPr id="40058" name="Line 98"/>
            <p:cNvSpPr>
              <a:spLocks noChangeShapeType="1"/>
            </p:cNvSpPr>
            <p:nvPr/>
          </p:nvSpPr>
          <p:spPr bwMode="auto">
            <a:xfrm>
              <a:off x="1928" y="1371"/>
              <a:ext cx="1779"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ru-RU"/>
            </a:p>
          </p:txBody>
        </p:sp>
        <p:grpSp>
          <p:nvGrpSpPr>
            <p:cNvPr id="40059" name="Group 99"/>
            <p:cNvGrpSpPr>
              <a:grpSpLocks/>
            </p:cNvGrpSpPr>
            <p:nvPr/>
          </p:nvGrpSpPr>
          <p:grpSpPr bwMode="auto">
            <a:xfrm>
              <a:off x="1874" y="1325"/>
              <a:ext cx="137" cy="91"/>
              <a:chOff x="1927" y="1162"/>
              <a:chExt cx="137" cy="91"/>
            </a:xfrm>
          </p:grpSpPr>
          <p:sp>
            <p:nvSpPr>
              <p:cNvPr id="40060" name="Line 100"/>
              <p:cNvSpPr>
                <a:spLocks noChangeShapeType="1"/>
              </p:cNvSpPr>
              <p:nvPr/>
            </p:nvSpPr>
            <p:spPr bwMode="auto">
              <a:xfrm flipH="1" flipV="1">
                <a:off x="1927" y="1162"/>
                <a:ext cx="137" cy="45"/>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ru-RU"/>
              </a:p>
            </p:txBody>
          </p:sp>
          <p:sp>
            <p:nvSpPr>
              <p:cNvPr id="40061" name="Line 101"/>
              <p:cNvSpPr>
                <a:spLocks noChangeShapeType="1"/>
              </p:cNvSpPr>
              <p:nvPr/>
            </p:nvSpPr>
            <p:spPr bwMode="auto">
              <a:xfrm flipH="1">
                <a:off x="1927" y="1207"/>
                <a:ext cx="137" cy="4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ru-RU"/>
              </a:p>
            </p:txBody>
          </p:sp>
          <p:sp>
            <p:nvSpPr>
              <p:cNvPr id="40062" name="Line 102"/>
              <p:cNvSpPr>
                <a:spLocks noChangeShapeType="1"/>
              </p:cNvSpPr>
              <p:nvPr/>
            </p:nvSpPr>
            <p:spPr bwMode="auto">
              <a:xfrm flipH="1">
                <a:off x="1927" y="1207"/>
                <a:ext cx="137"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ru-RU"/>
              </a:p>
            </p:txBody>
          </p:sp>
        </p:grpSp>
      </p:grpSp>
      <p:grpSp>
        <p:nvGrpSpPr>
          <p:cNvPr id="63591" name="Group 103"/>
          <p:cNvGrpSpPr>
            <a:grpSpLocks/>
          </p:cNvGrpSpPr>
          <p:nvPr/>
        </p:nvGrpSpPr>
        <p:grpSpPr bwMode="auto">
          <a:xfrm>
            <a:off x="2989263" y="2632075"/>
            <a:ext cx="2932112" cy="1100138"/>
            <a:chOff x="1883" y="1658"/>
            <a:chExt cx="1847" cy="693"/>
          </a:xfrm>
        </p:grpSpPr>
        <p:sp>
          <p:nvSpPr>
            <p:cNvPr id="40051" name="Line 104"/>
            <p:cNvSpPr>
              <a:spLocks noChangeShapeType="1"/>
            </p:cNvSpPr>
            <p:nvPr/>
          </p:nvSpPr>
          <p:spPr bwMode="auto">
            <a:xfrm>
              <a:off x="3243" y="1706"/>
              <a:ext cx="0" cy="635"/>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ru-RU"/>
            </a:p>
          </p:txBody>
        </p:sp>
        <p:sp>
          <p:nvSpPr>
            <p:cNvPr id="40052" name="Line 105"/>
            <p:cNvSpPr>
              <a:spLocks noChangeShapeType="1"/>
            </p:cNvSpPr>
            <p:nvPr/>
          </p:nvSpPr>
          <p:spPr bwMode="auto">
            <a:xfrm>
              <a:off x="1927" y="1706"/>
              <a:ext cx="1316"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ru-RU"/>
            </a:p>
          </p:txBody>
        </p:sp>
        <p:sp>
          <p:nvSpPr>
            <p:cNvPr id="40053" name="Line 106"/>
            <p:cNvSpPr>
              <a:spLocks noChangeShapeType="1"/>
            </p:cNvSpPr>
            <p:nvPr/>
          </p:nvSpPr>
          <p:spPr bwMode="auto">
            <a:xfrm>
              <a:off x="3253" y="2351"/>
              <a:ext cx="477"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ru-RU"/>
            </a:p>
          </p:txBody>
        </p:sp>
        <p:grpSp>
          <p:nvGrpSpPr>
            <p:cNvPr id="40054" name="Group 107"/>
            <p:cNvGrpSpPr>
              <a:grpSpLocks/>
            </p:cNvGrpSpPr>
            <p:nvPr/>
          </p:nvGrpSpPr>
          <p:grpSpPr bwMode="auto">
            <a:xfrm>
              <a:off x="1883" y="1658"/>
              <a:ext cx="137" cy="91"/>
              <a:chOff x="1927" y="1162"/>
              <a:chExt cx="137" cy="91"/>
            </a:xfrm>
          </p:grpSpPr>
          <p:sp>
            <p:nvSpPr>
              <p:cNvPr id="40055" name="Line 108"/>
              <p:cNvSpPr>
                <a:spLocks noChangeShapeType="1"/>
              </p:cNvSpPr>
              <p:nvPr/>
            </p:nvSpPr>
            <p:spPr bwMode="auto">
              <a:xfrm flipH="1" flipV="1">
                <a:off x="1927" y="1162"/>
                <a:ext cx="137" cy="45"/>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ru-RU"/>
              </a:p>
            </p:txBody>
          </p:sp>
          <p:sp>
            <p:nvSpPr>
              <p:cNvPr id="40056" name="Line 109"/>
              <p:cNvSpPr>
                <a:spLocks noChangeShapeType="1"/>
              </p:cNvSpPr>
              <p:nvPr/>
            </p:nvSpPr>
            <p:spPr bwMode="auto">
              <a:xfrm flipH="1">
                <a:off x="1927" y="1207"/>
                <a:ext cx="137" cy="4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ru-RU"/>
              </a:p>
            </p:txBody>
          </p:sp>
          <p:sp>
            <p:nvSpPr>
              <p:cNvPr id="40057" name="Line 110"/>
              <p:cNvSpPr>
                <a:spLocks noChangeShapeType="1"/>
              </p:cNvSpPr>
              <p:nvPr/>
            </p:nvSpPr>
            <p:spPr bwMode="auto">
              <a:xfrm flipH="1">
                <a:off x="1927" y="1207"/>
                <a:ext cx="137"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ru-RU"/>
              </a:p>
            </p:txBody>
          </p:sp>
        </p:grpSp>
      </p:grpSp>
      <p:grpSp>
        <p:nvGrpSpPr>
          <p:cNvPr id="63599" name="Group 111"/>
          <p:cNvGrpSpPr>
            <a:grpSpLocks/>
          </p:cNvGrpSpPr>
          <p:nvPr/>
        </p:nvGrpSpPr>
        <p:grpSpPr bwMode="auto">
          <a:xfrm>
            <a:off x="2989263" y="2932113"/>
            <a:ext cx="2936875" cy="2152650"/>
            <a:chOff x="1883" y="1847"/>
            <a:chExt cx="1850" cy="1356"/>
          </a:xfrm>
        </p:grpSpPr>
        <p:sp>
          <p:nvSpPr>
            <p:cNvPr id="40044" name="Line 112"/>
            <p:cNvSpPr>
              <a:spLocks noChangeShapeType="1"/>
            </p:cNvSpPr>
            <p:nvPr/>
          </p:nvSpPr>
          <p:spPr bwMode="auto">
            <a:xfrm>
              <a:off x="3007" y="3198"/>
              <a:ext cx="726"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ru-RU"/>
            </a:p>
          </p:txBody>
        </p:sp>
        <p:sp>
          <p:nvSpPr>
            <p:cNvPr id="40045" name="Line 113"/>
            <p:cNvSpPr>
              <a:spLocks noChangeShapeType="1"/>
            </p:cNvSpPr>
            <p:nvPr/>
          </p:nvSpPr>
          <p:spPr bwMode="auto">
            <a:xfrm>
              <a:off x="3007" y="1888"/>
              <a:ext cx="0" cy="1315"/>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ru-RU"/>
            </a:p>
          </p:txBody>
        </p:sp>
        <p:sp>
          <p:nvSpPr>
            <p:cNvPr id="40046" name="Line 114"/>
            <p:cNvSpPr>
              <a:spLocks noChangeShapeType="1"/>
            </p:cNvSpPr>
            <p:nvPr/>
          </p:nvSpPr>
          <p:spPr bwMode="auto">
            <a:xfrm flipV="1">
              <a:off x="1918" y="1888"/>
              <a:ext cx="1089"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ru-RU"/>
            </a:p>
          </p:txBody>
        </p:sp>
        <p:grpSp>
          <p:nvGrpSpPr>
            <p:cNvPr id="40047" name="Group 115"/>
            <p:cNvGrpSpPr>
              <a:grpSpLocks/>
            </p:cNvGrpSpPr>
            <p:nvPr/>
          </p:nvGrpSpPr>
          <p:grpSpPr bwMode="auto">
            <a:xfrm>
              <a:off x="1883" y="1847"/>
              <a:ext cx="137" cy="91"/>
              <a:chOff x="1927" y="1162"/>
              <a:chExt cx="137" cy="91"/>
            </a:xfrm>
          </p:grpSpPr>
          <p:sp>
            <p:nvSpPr>
              <p:cNvPr id="40048" name="Line 116"/>
              <p:cNvSpPr>
                <a:spLocks noChangeShapeType="1"/>
              </p:cNvSpPr>
              <p:nvPr/>
            </p:nvSpPr>
            <p:spPr bwMode="auto">
              <a:xfrm flipH="1" flipV="1">
                <a:off x="1927" y="1162"/>
                <a:ext cx="137" cy="45"/>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ru-RU"/>
              </a:p>
            </p:txBody>
          </p:sp>
          <p:sp>
            <p:nvSpPr>
              <p:cNvPr id="40049" name="Line 117"/>
              <p:cNvSpPr>
                <a:spLocks noChangeShapeType="1"/>
              </p:cNvSpPr>
              <p:nvPr/>
            </p:nvSpPr>
            <p:spPr bwMode="auto">
              <a:xfrm flipH="1">
                <a:off x="1927" y="1207"/>
                <a:ext cx="137" cy="4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ru-RU"/>
              </a:p>
            </p:txBody>
          </p:sp>
          <p:sp>
            <p:nvSpPr>
              <p:cNvPr id="40050" name="Line 118"/>
              <p:cNvSpPr>
                <a:spLocks noChangeShapeType="1"/>
              </p:cNvSpPr>
              <p:nvPr/>
            </p:nvSpPr>
            <p:spPr bwMode="auto">
              <a:xfrm flipH="1">
                <a:off x="1927" y="1207"/>
                <a:ext cx="137"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ru-RU"/>
              </a:p>
            </p:txBody>
          </p:sp>
        </p:grpSp>
      </p:grpSp>
      <p:grpSp>
        <p:nvGrpSpPr>
          <p:cNvPr id="63607" name="Group 119"/>
          <p:cNvGrpSpPr>
            <a:grpSpLocks/>
          </p:cNvGrpSpPr>
          <p:nvPr/>
        </p:nvGrpSpPr>
        <p:grpSpPr bwMode="auto">
          <a:xfrm>
            <a:off x="2989263" y="3217863"/>
            <a:ext cx="2978150" cy="2803525"/>
            <a:chOff x="1883" y="2027"/>
            <a:chExt cx="1876" cy="1766"/>
          </a:xfrm>
        </p:grpSpPr>
        <p:sp>
          <p:nvSpPr>
            <p:cNvPr id="40037" name="Line 120"/>
            <p:cNvSpPr>
              <a:spLocks noChangeShapeType="1"/>
            </p:cNvSpPr>
            <p:nvPr/>
          </p:nvSpPr>
          <p:spPr bwMode="auto">
            <a:xfrm>
              <a:off x="2625" y="3788"/>
              <a:ext cx="1134"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ru-RU"/>
            </a:p>
          </p:txBody>
        </p:sp>
        <p:sp>
          <p:nvSpPr>
            <p:cNvPr id="40038" name="Line 121"/>
            <p:cNvSpPr>
              <a:spLocks noChangeShapeType="1"/>
            </p:cNvSpPr>
            <p:nvPr/>
          </p:nvSpPr>
          <p:spPr bwMode="auto">
            <a:xfrm>
              <a:off x="2625" y="2069"/>
              <a:ext cx="0" cy="1724"/>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ru-RU"/>
            </a:p>
          </p:txBody>
        </p:sp>
        <p:sp>
          <p:nvSpPr>
            <p:cNvPr id="40039" name="Line 122"/>
            <p:cNvSpPr>
              <a:spLocks noChangeShapeType="1"/>
            </p:cNvSpPr>
            <p:nvPr/>
          </p:nvSpPr>
          <p:spPr bwMode="auto">
            <a:xfrm flipV="1">
              <a:off x="1945" y="2069"/>
              <a:ext cx="68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ru-RU"/>
            </a:p>
          </p:txBody>
        </p:sp>
        <p:grpSp>
          <p:nvGrpSpPr>
            <p:cNvPr id="40040" name="Group 123"/>
            <p:cNvGrpSpPr>
              <a:grpSpLocks/>
            </p:cNvGrpSpPr>
            <p:nvPr/>
          </p:nvGrpSpPr>
          <p:grpSpPr bwMode="auto">
            <a:xfrm>
              <a:off x="1883" y="2027"/>
              <a:ext cx="137" cy="91"/>
              <a:chOff x="1927" y="1162"/>
              <a:chExt cx="137" cy="91"/>
            </a:xfrm>
          </p:grpSpPr>
          <p:sp>
            <p:nvSpPr>
              <p:cNvPr id="40041" name="Line 124"/>
              <p:cNvSpPr>
                <a:spLocks noChangeShapeType="1"/>
              </p:cNvSpPr>
              <p:nvPr/>
            </p:nvSpPr>
            <p:spPr bwMode="auto">
              <a:xfrm flipH="1" flipV="1">
                <a:off x="1927" y="1162"/>
                <a:ext cx="137" cy="45"/>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ru-RU"/>
              </a:p>
            </p:txBody>
          </p:sp>
          <p:sp>
            <p:nvSpPr>
              <p:cNvPr id="40042" name="Line 125"/>
              <p:cNvSpPr>
                <a:spLocks noChangeShapeType="1"/>
              </p:cNvSpPr>
              <p:nvPr/>
            </p:nvSpPr>
            <p:spPr bwMode="auto">
              <a:xfrm flipH="1">
                <a:off x="1927" y="1207"/>
                <a:ext cx="137" cy="4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ru-RU"/>
              </a:p>
            </p:txBody>
          </p:sp>
          <p:sp>
            <p:nvSpPr>
              <p:cNvPr id="40043" name="Line 126"/>
              <p:cNvSpPr>
                <a:spLocks noChangeShapeType="1"/>
              </p:cNvSpPr>
              <p:nvPr/>
            </p:nvSpPr>
            <p:spPr bwMode="auto">
              <a:xfrm flipH="1">
                <a:off x="1927" y="1207"/>
                <a:ext cx="137"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ru-RU"/>
              </a:p>
            </p:txBody>
          </p:sp>
        </p:grpSp>
      </p:grpSp>
      <p:grpSp>
        <p:nvGrpSpPr>
          <p:cNvPr id="63615" name="Group 127"/>
          <p:cNvGrpSpPr>
            <a:grpSpLocks/>
          </p:cNvGrpSpPr>
          <p:nvPr/>
        </p:nvGrpSpPr>
        <p:grpSpPr bwMode="auto">
          <a:xfrm>
            <a:off x="684213" y="3429000"/>
            <a:ext cx="431800" cy="2232025"/>
            <a:chOff x="431" y="2160"/>
            <a:chExt cx="272" cy="1406"/>
          </a:xfrm>
        </p:grpSpPr>
        <p:sp>
          <p:nvSpPr>
            <p:cNvPr id="40030" name="Line 128"/>
            <p:cNvSpPr>
              <a:spLocks noChangeShapeType="1"/>
            </p:cNvSpPr>
            <p:nvPr/>
          </p:nvSpPr>
          <p:spPr bwMode="auto">
            <a:xfrm>
              <a:off x="431" y="2205"/>
              <a:ext cx="0" cy="1361"/>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ru-RU"/>
            </a:p>
          </p:txBody>
        </p:sp>
        <p:sp>
          <p:nvSpPr>
            <p:cNvPr id="40031" name="Line 129"/>
            <p:cNvSpPr>
              <a:spLocks noChangeShapeType="1"/>
            </p:cNvSpPr>
            <p:nvPr/>
          </p:nvSpPr>
          <p:spPr bwMode="auto">
            <a:xfrm>
              <a:off x="431" y="2205"/>
              <a:ext cx="136"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ru-RU"/>
            </a:p>
          </p:txBody>
        </p:sp>
        <p:sp>
          <p:nvSpPr>
            <p:cNvPr id="40032" name="Line 130"/>
            <p:cNvSpPr>
              <a:spLocks noChangeShapeType="1"/>
            </p:cNvSpPr>
            <p:nvPr/>
          </p:nvSpPr>
          <p:spPr bwMode="auto">
            <a:xfrm>
              <a:off x="431" y="3566"/>
              <a:ext cx="272"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ru-RU"/>
            </a:p>
          </p:txBody>
        </p:sp>
        <p:grpSp>
          <p:nvGrpSpPr>
            <p:cNvPr id="40033" name="Group 131"/>
            <p:cNvGrpSpPr>
              <a:grpSpLocks/>
            </p:cNvGrpSpPr>
            <p:nvPr/>
          </p:nvGrpSpPr>
          <p:grpSpPr bwMode="auto">
            <a:xfrm>
              <a:off x="567" y="2160"/>
              <a:ext cx="136" cy="91"/>
              <a:chOff x="567" y="2160"/>
              <a:chExt cx="136" cy="91"/>
            </a:xfrm>
          </p:grpSpPr>
          <p:sp>
            <p:nvSpPr>
              <p:cNvPr id="40034" name="Line 132"/>
              <p:cNvSpPr>
                <a:spLocks noChangeShapeType="1"/>
              </p:cNvSpPr>
              <p:nvPr/>
            </p:nvSpPr>
            <p:spPr bwMode="auto">
              <a:xfrm flipV="1">
                <a:off x="567" y="2160"/>
                <a:ext cx="136" cy="45"/>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ru-RU"/>
              </a:p>
            </p:txBody>
          </p:sp>
          <p:sp>
            <p:nvSpPr>
              <p:cNvPr id="40035" name="Line 133"/>
              <p:cNvSpPr>
                <a:spLocks noChangeShapeType="1"/>
              </p:cNvSpPr>
              <p:nvPr/>
            </p:nvSpPr>
            <p:spPr bwMode="auto">
              <a:xfrm>
                <a:off x="567" y="2205"/>
                <a:ext cx="136" cy="4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ru-RU"/>
              </a:p>
            </p:txBody>
          </p:sp>
          <p:sp>
            <p:nvSpPr>
              <p:cNvPr id="40036" name="Line 134"/>
              <p:cNvSpPr>
                <a:spLocks noChangeShapeType="1"/>
              </p:cNvSpPr>
              <p:nvPr/>
            </p:nvSpPr>
            <p:spPr bwMode="auto">
              <a:xfrm>
                <a:off x="567" y="2205"/>
                <a:ext cx="136"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ru-RU"/>
              </a:p>
            </p:txBody>
          </p:sp>
        </p:grpSp>
      </p:grpSp>
      <p:sp>
        <p:nvSpPr>
          <p:cNvPr id="40029" name="Text Box 136"/>
          <p:cNvSpPr txBox="1">
            <a:spLocks noChangeArrowheads="1"/>
          </p:cNvSpPr>
          <p:nvPr/>
        </p:nvSpPr>
        <p:spPr bwMode="auto">
          <a:xfrm>
            <a:off x="2133600" y="228600"/>
            <a:ext cx="5334000"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lgn="ctr">
              <a:spcBef>
                <a:spcPct val="50000"/>
              </a:spcBef>
            </a:pPr>
            <a:r>
              <a:rPr lang="ru-RU" altLang="ru-RU" sz="2000">
                <a:solidFill>
                  <a:srgbClr val="000099"/>
                </a:solidFill>
              </a:rPr>
              <a:t>Рис. 17. Пример 12. </a:t>
            </a:r>
            <a:r>
              <a:rPr lang="en-US" altLang="ru-RU" sz="2000">
                <a:solidFill>
                  <a:srgbClr val="000099"/>
                </a:solidFill>
              </a:rPr>
              <a:t>ER – </a:t>
            </a:r>
            <a:r>
              <a:rPr lang="ru-RU" altLang="ru-RU" sz="2000">
                <a:solidFill>
                  <a:srgbClr val="000099"/>
                </a:solidFill>
              </a:rPr>
              <a:t>диаграмма.                                                              Подсистема сбора и отображения информации</a:t>
            </a:r>
          </a:p>
        </p:txBody>
      </p:sp>
    </p:spTree>
  </p:cSld>
  <p:clrMapOvr>
    <a:masterClrMapping/>
  </p:clrMapOvr>
  <p:transition>
    <p:randomBa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1" fill="hold" nodeType="afterEffect">
                                  <p:stCondLst>
                                    <p:cond delay="0"/>
                                  </p:stCondLst>
                                  <p:childTnLst>
                                    <p:set>
                                      <p:cBhvr>
                                        <p:cTn id="6" dur="1" fill="hold">
                                          <p:stCondLst>
                                            <p:cond delay="0"/>
                                          </p:stCondLst>
                                        </p:cTn>
                                        <p:tgtEl>
                                          <p:spTgt spid="63494"/>
                                        </p:tgtEl>
                                        <p:attrNameLst>
                                          <p:attrName>style.visibility</p:attrName>
                                        </p:attrNameLst>
                                      </p:cBhvr>
                                      <p:to>
                                        <p:strVal val="visible"/>
                                      </p:to>
                                    </p:set>
                                    <p:animEffect transition="in" filter="wipe(up)">
                                      <p:cBhvr>
                                        <p:cTn id="7" dur="500"/>
                                        <p:tgtEl>
                                          <p:spTgt spid="63494"/>
                                        </p:tgtEl>
                                      </p:cBhvr>
                                    </p:animEffect>
                                  </p:childTnLst>
                                </p:cTn>
                              </p:par>
                            </p:childTnLst>
                          </p:cTn>
                        </p:par>
                        <p:par>
                          <p:cTn id="8" fill="hold" nodeType="afterGroup">
                            <p:stCondLst>
                              <p:cond delay="500"/>
                            </p:stCondLst>
                            <p:childTnLst>
                              <p:par>
                                <p:cTn id="9" presetID="22" presetClass="entr" presetSubtype="1" fill="hold" nodeType="afterEffect">
                                  <p:stCondLst>
                                    <p:cond delay="0"/>
                                  </p:stCondLst>
                                  <p:childTnLst>
                                    <p:set>
                                      <p:cBhvr>
                                        <p:cTn id="10" dur="1" fill="hold">
                                          <p:stCondLst>
                                            <p:cond delay="0"/>
                                          </p:stCondLst>
                                        </p:cTn>
                                        <p:tgtEl>
                                          <p:spTgt spid="63540"/>
                                        </p:tgtEl>
                                        <p:attrNameLst>
                                          <p:attrName>style.visibility</p:attrName>
                                        </p:attrNameLst>
                                      </p:cBhvr>
                                      <p:to>
                                        <p:strVal val="visible"/>
                                      </p:to>
                                    </p:set>
                                    <p:animEffect transition="in" filter="wipe(up)">
                                      <p:cBhvr>
                                        <p:cTn id="11" dur="500"/>
                                        <p:tgtEl>
                                          <p:spTgt spid="63540"/>
                                        </p:tgtEl>
                                      </p:cBhvr>
                                    </p:animEffect>
                                  </p:childTnLst>
                                </p:cTn>
                              </p:par>
                            </p:childTnLst>
                          </p:cTn>
                        </p:par>
                        <p:par>
                          <p:cTn id="12" fill="hold" nodeType="afterGroup">
                            <p:stCondLst>
                              <p:cond delay="1000"/>
                            </p:stCondLst>
                            <p:childTnLst>
                              <p:par>
                                <p:cTn id="13" presetID="1" presetClass="entr" presetSubtype="0" fill="hold" nodeType="afterEffect">
                                  <p:stCondLst>
                                    <p:cond delay="0"/>
                                  </p:stCondLst>
                                  <p:childTnLst>
                                    <p:set>
                                      <p:cBhvr>
                                        <p:cTn id="14" dur="1" fill="hold">
                                          <p:stCondLst>
                                            <p:cond delay="499"/>
                                          </p:stCondLst>
                                        </p:cTn>
                                        <p:tgtEl>
                                          <p:spTgt spid="63579"/>
                                        </p:tgtEl>
                                        <p:attrNameLst>
                                          <p:attrName>style.visibility</p:attrName>
                                        </p:attrNameLst>
                                      </p:cBhvr>
                                      <p:to>
                                        <p:strVal val="visible"/>
                                      </p:to>
                                    </p:set>
                                  </p:childTnLst>
                                </p:cTn>
                              </p:par>
                            </p:childTnLst>
                          </p:cTn>
                        </p:par>
                        <p:par>
                          <p:cTn id="15" fill="hold" nodeType="afterGroup">
                            <p:stCondLst>
                              <p:cond delay="1500"/>
                            </p:stCondLst>
                            <p:childTnLst>
                              <p:par>
                                <p:cTn id="16" presetID="1" presetClass="entr" presetSubtype="0" fill="hold" nodeType="afterEffect">
                                  <p:stCondLst>
                                    <p:cond delay="0"/>
                                  </p:stCondLst>
                                  <p:childTnLst>
                                    <p:set>
                                      <p:cBhvr>
                                        <p:cTn id="17" dur="1" fill="hold">
                                          <p:stCondLst>
                                            <p:cond delay="499"/>
                                          </p:stCondLst>
                                        </p:cTn>
                                        <p:tgtEl>
                                          <p:spTgt spid="63585"/>
                                        </p:tgtEl>
                                        <p:attrNameLst>
                                          <p:attrName>style.visibility</p:attrName>
                                        </p:attrNameLst>
                                      </p:cBhvr>
                                      <p:to>
                                        <p:strVal val="visible"/>
                                      </p:to>
                                    </p:set>
                                  </p:childTnLst>
                                </p:cTn>
                              </p:par>
                            </p:childTnLst>
                          </p:cTn>
                        </p:par>
                        <p:par>
                          <p:cTn id="18" fill="hold" nodeType="afterGroup">
                            <p:stCondLst>
                              <p:cond delay="2000"/>
                            </p:stCondLst>
                            <p:childTnLst>
                              <p:par>
                                <p:cTn id="19" presetID="22" presetClass="entr" presetSubtype="1" fill="hold" nodeType="afterEffect">
                                  <p:stCondLst>
                                    <p:cond delay="0"/>
                                  </p:stCondLst>
                                  <p:childTnLst>
                                    <p:set>
                                      <p:cBhvr>
                                        <p:cTn id="20" dur="1" fill="hold">
                                          <p:stCondLst>
                                            <p:cond delay="0"/>
                                          </p:stCondLst>
                                        </p:cTn>
                                        <p:tgtEl>
                                          <p:spTgt spid="63520"/>
                                        </p:tgtEl>
                                        <p:attrNameLst>
                                          <p:attrName>style.visibility</p:attrName>
                                        </p:attrNameLst>
                                      </p:cBhvr>
                                      <p:to>
                                        <p:strVal val="visible"/>
                                      </p:to>
                                    </p:set>
                                    <p:animEffect transition="in" filter="wipe(up)">
                                      <p:cBhvr>
                                        <p:cTn id="21" dur="500"/>
                                        <p:tgtEl>
                                          <p:spTgt spid="63520"/>
                                        </p:tgtEl>
                                      </p:cBhvr>
                                    </p:animEffect>
                                  </p:childTnLst>
                                </p:cTn>
                              </p:par>
                            </p:childTnLst>
                          </p:cTn>
                        </p:par>
                        <p:par>
                          <p:cTn id="22" fill="hold" nodeType="afterGroup">
                            <p:stCondLst>
                              <p:cond delay="2500"/>
                            </p:stCondLst>
                            <p:childTnLst>
                              <p:par>
                                <p:cTn id="23" presetID="1" presetClass="entr" presetSubtype="0" fill="hold" nodeType="afterEffect">
                                  <p:stCondLst>
                                    <p:cond delay="0"/>
                                  </p:stCondLst>
                                  <p:childTnLst>
                                    <p:set>
                                      <p:cBhvr>
                                        <p:cTn id="24" dur="1" fill="hold">
                                          <p:stCondLst>
                                            <p:cond delay="499"/>
                                          </p:stCondLst>
                                        </p:cTn>
                                        <p:tgtEl>
                                          <p:spTgt spid="63591"/>
                                        </p:tgtEl>
                                        <p:attrNameLst>
                                          <p:attrName>style.visibility</p:attrName>
                                        </p:attrNameLst>
                                      </p:cBhvr>
                                      <p:to>
                                        <p:strVal val="visible"/>
                                      </p:to>
                                    </p:set>
                                  </p:childTnLst>
                                </p:cTn>
                              </p:par>
                            </p:childTnLst>
                          </p:cTn>
                        </p:par>
                        <p:par>
                          <p:cTn id="25" fill="hold" nodeType="afterGroup">
                            <p:stCondLst>
                              <p:cond delay="3000"/>
                            </p:stCondLst>
                            <p:childTnLst>
                              <p:par>
                                <p:cTn id="26" presetID="22" presetClass="entr" presetSubtype="1" fill="hold" nodeType="afterEffect">
                                  <p:stCondLst>
                                    <p:cond delay="0"/>
                                  </p:stCondLst>
                                  <p:childTnLst>
                                    <p:set>
                                      <p:cBhvr>
                                        <p:cTn id="27" dur="1" fill="hold">
                                          <p:stCondLst>
                                            <p:cond delay="0"/>
                                          </p:stCondLst>
                                        </p:cTn>
                                        <p:tgtEl>
                                          <p:spTgt spid="63530"/>
                                        </p:tgtEl>
                                        <p:attrNameLst>
                                          <p:attrName>style.visibility</p:attrName>
                                        </p:attrNameLst>
                                      </p:cBhvr>
                                      <p:to>
                                        <p:strVal val="visible"/>
                                      </p:to>
                                    </p:set>
                                    <p:animEffect transition="in" filter="wipe(up)">
                                      <p:cBhvr>
                                        <p:cTn id="28" dur="500"/>
                                        <p:tgtEl>
                                          <p:spTgt spid="63530"/>
                                        </p:tgtEl>
                                      </p:cBhvr>
                                    </p:animEffect>
                                  </p:childTnLst>
                                </p:cTn>
                              </p:par>
                            </p:childTnLst>
                          </p:cTn>
                        </p:par>
                        <p:par>
                          <p:cTn id="29" fill="hold" nodeType="afterGroup">
                            <p:stCondLst>
                              <p:cond delay="3500"/>
                            </p:stCondLst>
                            <p:childTnLst>
                              <p:par>
                                <p:cTn id="30" presetID="1" presetClass="entr" presetSubtype="0" fill="hold" nodeType="afterEffect">
                                  <p:stCondLst>
                                    <p:cond delay="0"/>
                                  </p:stCondLst>
                                  <p:childTnLst>
                                    <p:set>
                                      <p:cBhvr>
                                        <p:cTn id="31" dur="1" fill="hold">
                                          <p:stCondLst>
                                            <p:cond delay="499"/>
                                          </p:stCondLst>
                                        </p:cTn>
                                        <p:tgtEl>
                                          <p:spTgt spid="63599"/>
                                        </p:tgtEl>
                                        <p:attrNameLst>
                                          <p:attrName>style.visibility</p:attrName>
                                        </p:attrNameLst>
                                      </p:cBhvr>
                                      <p:to>
                                        <p:strVal val="visible"/>
                                      </p:to>
                                    </p:set>
                                  </p:childTnLst>
                                </p:cTn>
                              </p:par>
                            </p:childTnLst>
                          </p:cTn>
                        </p:par>
                        <p:par>
                          <p:cTn id="32" fill="hold" nodeType="afterGroup">
                            <p:stCondLst>
                              <p:cond delay="4000"/>
                            </p:stCondLst>
                            <p:childTnLst>
                              <p:par>
                                <p:cTn id="33" presetID="22" presetClass="entr" presetSubtype="1" fill="hold" nodeType="afterEffect">
                                  <p:stCondLst>
                                    <p:cond delay="0"/>
                                  </p:stCondLst>
                                  <p:childTnLst>
                                    <p:set>
                                      <p:cBhvr>
                                        <p:cTn id="34" dur="1" fill="hold">
                                          <p:stCondLst>
                                            <p:cond delay="0"/>
                                          </p:stCondLst>
                                        </p:cTn>
                                        <p:tgtEl>
                                          <p:spTgt spid="63554"/>
                                        </p:tgtEl>
                                        <p:attrNameLst>
                                          <p:attrName>style.visibility</p:attrName>
                                        </p:attrNameLst>
                                      </p:cBhvr>
                                      <p:to>
                                        <p:strVal val="visible"/>
                                      </p:to>
                                    </p:set>
                                    <p:animEffect transition="in" filter="wipe(up)">
                                      <p:cBhvr>
                                        <p:cTn id="35" dur="500"/>
                                        <p:tgtEl>
                                          <p:spTgt spid="63554"/>
                                        </p:tgtEl>
                                      </p:cBhvr>
                                    </p:animEffect>
                                  </p:childTnLst>
                                </p:cTn>
                              </p:par>
                            </p:childTnLst>
                          </p:cTn>
                        </p:par>
                        <p:par>
                          <p:cTn id="36" fill="hold" nodeType="afterGroup">
                            <p:stCondLst>
                              <p:cond delay="4500"/>
                            </p:stCondLst>
                            <p:childTnLst>
                              <p:par>
                                <p:cTn id="37" presetID="1" presetClass="entr" presetSubtype="0" fill="hold" nodeType="afterEffect">
                                  <p:stCondLst>
                                    <p:cond delay="0"/>
                                  </p:stCondLst>
                                  <p:childTnLst>
                                    <p:set>
                                      <p:cBhvr>
                                        <p:cTn id="38" dur="1" fill="hold">
                                          <p:stCondLst>
                                            <p:cond delay="499"/>
                                          </p:stCondLst>
                                        </p:cTn>
                                        <p:tgtEl>
                                          <p:spTgt spid="63607"/>
                                        </p:tgtEl>
                                        <p:attrNameLst>
                                          <p:attrName>style.visibility</p:attrName>
                                        </p:attrNameLst>
                                      </p:cBhvr>
                                      <p:to>
                                        <p:strVal val="visible"/>
                                      </p:to>
                                    </p:set>
                                  </p:childTnLst>
                                </p:cTn>
                              </p:par>
                            </p:childTnLst>
                          </p:cTn>
                        </p:par>
                        <p:par>
                          <p:cTn id="39" fill="hold" nodeType="afterGroup">
                            <p:stCondLst>
                              <p:cond delay="5000"/>
                            </p:stCondLst>
                            <p:childTnLst>
                              <p:par>
                                <p:cTn id="40" presetID="22" presetClass="entr" presetSubtype="1" fill="hold" nodeType="afterEffect">
                                  <p:stCondLst>
                                    <p:cond delay="0"/>
                                  </p:stCondLst>
                                  <p:childTnLst>
                                    <p:set>
                                      <p:cBhvr>
                                        <p:cTn id="41" dur="1" fill="hold">
                                          <p:stCondLst>
                                            <p:cond delay="0"/>
                                          </p:stCondLst>
                                        </p:cTn>
                                        <p:tgtEl>
                                          <p:spTgt spid="63564"/>
                                        </p:tgtEl>
                                        <p:attrNameLst>
                                          <p:attrName>style.visibility</p:attrName>
                                        </p:attrNameLst>
                                      </p:cBhvr>
                                      <p:to>
                                        <p:strVal val="visible"/>
                                      </p:to>
                                    </p:set>
                                    <p:animEffect transition="in" filter="wipe(up)">
                                      <p:cBhvr>
                                        <p:cTn id="42" dur="500"/>
                                        <p:tgtEl>
                                          <p:spTgt spid="63564"/>
                                        </p:tgtEl>
                                      </p:cBhvr>
                                    </p:animEffect>
                                  </p:childTnLst>
                                </p:cTn>
                              </p:par>
                            </p:childTnLst>
                          </p:cTn>
                        </p:par>
                        <p:par>
                          <p:cTn id="43" fill="hold" nodeType="afterGroup">
                            <p:stCondLst>
                              <p:cond delay="5500"/>
                            </p:stCondLst>
                            <p:childTnLst>
                              <p:par>
                                <p:cTn id="44" presetID="1" presetClass="entr" presetSubtype="0" fill="hold" nodeType="afterEffect">
                                  <p:stCondLst>
                                    <p:cond delay="0"/>
                                  </p:stCondLst>
                                  <p:childTnLst>
                                    <p:set>
                                      <p:cBhvr>
                                        <p:cTn id="45" dur="1" fill="hold">
                                          <p:stCondLst>
                                            <p:cond delay="499"/>
                                          </p:stCondLst>
                                        </p:cTn>
                                        <p:tgtEl>
                                          <p:spTgt spid="636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Номер слайда 3"/>
          <p:cNvSpPr>
            <a:spLocks noGrp="1"/>
          </p:cNvSpPr>
          <p:nvPr>
            <p:ph type="sldNum" sz="quarter" idx="12"/>
          </p:nvPr>
        </p:nvSpPr>
        <p:spPr>
          <a:noFill/>
        </p:spPr>
        <p:txBody>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fld id="{BA9B0FF5-8F5B-46A4-BD23-FAB15F68B9A6}" type="slidenum">
              <a:rPr lang="ru-RU" altLang="ru-RU" sz="1400"/>
              <a:pPr/>
              <a:t>39</a:t>
            </a:fld>
            <a:endParaRPr lang="ru-RU" altLang="ru-RU" sz="1400"/>
          </a:p>
        </p:txBody>
      </p:sp>
      <p:sp>
        <p:nvSpPr>
          <p:cNvPr id="44034" name="WordArt 2"/>
          <p:cNvSpPr>
            <a:spLocks noChangeArrowheads="1" noChangeShapeType="1" noTextEdit="1"/>
          </p:cNvSpPr>
          <p:nvPr/>
        </p:nvSpPr>
        <p:spPr bwMode="auto">
          <a:xfrm>
            <a:off x="2784475" y="1981200"/>
            <a:ext cx="3616325" cy="2936875"/>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Plain">
              <a:avLst>
                <a:gd name="adj" fmla="val 50000"/>
              </a:avLst>
            </a:prstTxWarp>
          </a:bodyPr>
          <a:lstStyle/>
          <a:p>
            <a:pPr algn="ctr"/>
            <a:r>
              <a:rPr lang="ru-RU" sz="3600" kern="10">
                <a:gradFill rotWithShape="1">
                  <a:gsLst>
                    <a:gs pos="0">
                      <a:srgbClr val="FFFF00"/>
                    </a:gs>
                    <a:gs pos="100000">
                      <a:srgbClr val="FF9933"/>
                    </a:gs>
                  </a:gsLst>
                  <a:path path="rect">
                    <a:fillToRect l="50000" t="50000" r="50000" b="50000"/>
                  </a:path>
                </a:gradFill>
                <a:effectLst>
                  <a:outerShdw dist="35921" dir="2700000" algn="ctr" rotWithShape="0">
                    <a:srgbClr val="C0C0C0"/>
                  </a:outerShdw>
                </a:effectLst>
                <a:latin typeface="Impact"/>
              </a:rPr>
              <a:t>Конец</a:t>
            </a:r>
          </a:p>
          <a:p>
            <a:pPr algn="ctr"/>
            <a:r>
              <a:rPr lang="ru-RU" sz="3600" kern="10">
                <a:gradFill rotWithShape="1">
                  <a:gsLst>
                    <a:gs pos="0">
                      <a:srgbClr val="FFFF00"/>
                    </a:gs>
                    <a:gs pos="100000">
                      <a:srgbClr val="FF9933"/>
                    </a:gs>
                  </a:gsLst>
                  <a:path path="rect">
                    <a:fillToRect l="50000" t="50000" r="50000" b="50000"/>
                  </a:path>
                </a:gradFill>
                <a:effectLst>
                  <a:outerShdw dist="35921" dir="2700000" algn="ctr" rotWithShape="0">
                    <a:srgbClr val="C0C0C0"/>
                  </a:outerShdw>
                </a:effectLst>
                <a:latin typeface="Impact"/>
              </a:rPr>
              <a:t>лекции</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9" presetClass="entr" presetSubtype="10" fill="hold" grpId="0" nodeType="afterEffect">
                                  <p:stCondLst>
                                    <p:cond delay="0"/>
                                  </p:stCondLst>
                                  <p:childTnLst>
                                    <p:set>
                                      <p:cBhvr>
                                        <p:cTn id="6" dur="1" fill="hold">
                                          <p:stCondLst>
                                            <p:cond delay="0"/>
                                          </p:stCondLst>
                                        </p:cTn>
                                        <p:tgtEl>
                                          <p:spTgt spid="44034"/>
                                        </p:tgtEl>
                                        <p:attrNameLst>
                                          <p:attrName>style.visibility</p:attrName>
                                        </p:attrNameLst>
                                      </p:cBhvr>
                                      <p:to>
                                        <p:strVal val="visible"/>
                                      </p:to>
                                    </p:set>
                                    <p:anim calcmode="lin" valueType="num">
                                      <p:cBhvr>
                                        <p:cTn id="7" dur="5000" fill="hold"/>
                                        <p:tgtEl>
                                          <p:spTgt spid="44034"/>
                                        </p:tgtEl>
                                        <p:attrNameLst>
                                          <p:attrName>ppt_w</p:attrName>
                                        </p:attrNameLst>
                                      </p:cBhvr>
                                      <p:tavLst>
                                        <p:tav tm="0" fmla="#ppt_w*sin(2.5*pi*$)">
                                          <p:val>
                                            <p:fltVal val="0"/>
                                          </p:val>
                                        </p:tav>
                                        <p:tav tm="100000">
                                          <p:val>
                                            <p:fltVal val="1"/>
                                          </p:val>
                                        </p:tav>
                                      </p:tavLst>
                                    </p:anim>
                                    <p:anim calcmode="lin" valueType="num">
                                      <p:cBhvr>
                                        <p:cTn id="8" dur="5000" fill="hold"/>
                                        <p:tgtEl>
                                          <p:spTgt spid="44034"/>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034"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Номер слайда 4"/>
          <p:cNvSpPr>
            <a:spLocks noGrp="1"/>
          </p:cNvSpPr>
          <p:nvPr>
            <p:ph type="sldNum" sz="quarter" idx="12"/>
          </p:nvPr>
        </p:nvSpPr>
        <p:spPr>
          <a:noFill/>
        </p:spPr>
        <p:txBody>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fld id="{50A44FEC-001D-4F08-8DB5-8DC9FB99DBAF}" type="slidenum">
              <a:rPr lang="ru-RU" altLang="ru-RU" sz="1400"/>
              <a:pPr/>
              <a:t>4</a:t>
            </a:fld>
            <a:endParaRPr lang="ru-RU" altLang="ru-RU" sz="1400"/>
          </a:p>
        </p:txBody>
      </p:sp>
      <p:sp>
        <p:nvSpPr>
          <p:cNvPr id="5123" name="Text Box 3"/>
          <p:cNvSpPr txBox="1">
            <a:spLocks noChangeArrowheads="1"/>
          </p:cNvSpPr>
          <p:nvPr/>
        </p:nvSpPr>
        <p:spPr bwMode="auto">
          <a:xfrm>
            <a:off x="533400" y="422275"/>
            <a:ext cx="8382000" cy="5675313"/>
          </a:xfrm>
          <a:prstGeom prst="rect">
            <a:avLst/>
          </a:prstGeom>
          <a:solidFill>
            <a:srgbClr val="000099"/>
          </a:solidFill>
          <a:ln w="38100" cmpd="dbl">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lvl="1" algn="ctr"/>
            <a:r>
              <a:rPr lang="en-US" altLang="ru-RU" sz="2800" b="1">
                <a:solidFill>
                  <a:srgbClr val="FFFF00"/>
                </a:solidFill>
              </a:rPr>
              <a:t>Наиболее распространенные </a:t>
            </a:r>
            <a:r>
              <a:rPr lang="ru-RU" altLang="ru-RU" sz="2800" b="1">
                <a:solidFill>
                  <a:srgbClr val="FFFF00"/>
                </a:solidFill>
              </a:rPr>
              <a:t>                             </a:t>
            </a:r>
            <a:r>
              <a:rPr lang="en-US" altLang="ru-RU" sz="2800" b="1">
                <a:solidFill>
                  <a:srgbClr val="FFFF00"/>
                </a:solidFill>
              </a:rPr>
              <a:t>методологии </a:t>
            </a:r>
            <a:r>
              <a:rPr lang="ru-RU" altLang="ru-RU" sz="2800" b="1">
                <a:solidFill>
                  <a:srgbClr val="FFFF00"/>
                </a:solidFill>
              </a:rPr>
              <a:t>моделирования объекта: </a:t>
            </a:r>
          </a:p>
          <a:p>
            <a:pPr lvl="1" algn="ctr"/>
            <a:endParaRPr lang="ru-RU" altLang="ru-RU" sz="2800" b="1">
              <a:solidFill>
                <a:srgbClr val="FFFF00"/>
              </a:solidFill>
            </a:endParaRPr>
          </a:p>
          <a:p>
            <a:pPr>
              <a:buFont typeface="Symbol" pitchFamily="18" charset="2"/>
              <a:buChar char="·"/>
            </a:pPr>
            <a:r>
              <a:rPr lang="ru-RU" altLang="ru-RU" sz="2800">
                <a:solidFill>
                  <a:srgbClr val="FFFF00"/>
                </a:solidFill>
              </a:rPr>
              <a:t> </a:t>
            </a:r>
            <a:r>
              <a:rPr lang="ru-RU" altLang="ru-RU" sz="2800" b="1">
                <a:solidFill>
                  <a:schemeClr val="bg1"/>
                </a:solidFill>
              </a:rPr>
              <a:t>структурный анализ и разработка приложений:</a:t>
            </a:r>
            <a:r>
              <a:rPr lang="ru-RU" altLang="ru-RU" sz="2800">
                <a:solidFill>
                  <a:schemeClr val="bg1"/>
                </a:solidFill>
              </a:rPr>
              <a:t> </a:t>
            </a:r>
          </a:p>
          <a:p>
            <a:pPr lvl="1">
              <a:buFont typeface="Wingdings" pitchFamily="2" charset="2"/>
              <a:buChar char="ü"/>
            </a:pPr>
            <a:r>
              <a:rPr lang="ru-RU" altLang="ru-RU">
                <a:solidFill>
                  <a:srgbClr val="FFFF00"/>
                </a:solidFill>
              </a:rPr>
              <a:t> методология структурного проектирования Йордана;</a:t>
            </a:r>
          </a:p>
          <a:p>
            <a:pPr lvl="1">
              <a:buFont typeface="Wingdings" pitchFamily="2" charset="2"/>
              <a:buChar char="ü"/>
            </a:pPr>
            <a:r>
              <a:rPr lang="ru-RU" altLang="ru-RU">
                <a:solidFill>
                  <a:srgbClr val="FFFF00"/>
                </a:solidFill>
              </a:rPr>
              <a:t> структурный системный анализ Гейна-Сарсона;</a:t>
            </a:r>
          </a:p>
          <a:p>
            <a:pPr lvl="1">
              <a:buFont typeface="Wingdings" pitchFamily="2" charset="2"/>
              <a:buChar char="ü"/>
            </a:pPr>
            <a:r>
              <a:rPr lang="ru-RU" altLang="ru-RU">
                <a:solidFill>
                  <a:srgbClr val="FFFF00"/>
                </a:solidFill>
              </a:rPr>
              <a:t> структурный анализ Де-Марко;</a:t>
            </a:r>
          </a:p>
          <a:p>
            <a:pPr lvl="1">
              <a:buFont typeface="Wingdings" pitchFamily="2" charset="2"/>
              <a:buChar char="ü"/>
            </a:pPr>
            <a:r>
              <a:rPr lang="ru-RU" altLang="ru-RU">
                <a:solidFill>
                  <a:srgbClr val="FFFF00"/>
                </a:solidFill>
              </a:rPr>
              <a:t> развитие систем Джексона; </a:t>
            </a:r>
          </a:p>
          <a:p>
            <a:pPr lvl="1">
              <a:buFont typeface="Wingdings" pitchFamily="2" charset="2"/>
              <a:buChar char="ü"/>
            </a:pPr>
            <a:r>
              <a:rPr lang="ru-RU" altLang="ru-RU">
                <a:solidFill>
                  <a:srgbClr val="FFFF00"/>
                </a:solidFill>
              </a:rPr>
              <a:t> развитие структурных схем Варнье-Орра; </a:t>
            </a:r>
          </a:p>
          <a:p>
            <a:pPr lvl="1">
              <a:buFont typeface="Wingdings" pitchFamily="2" charset="2"/>
              <a:buChar char="ü"/>
            </a:pPr>
            <a:r>
              <a:rPr lang="ru-RU" altLang="ru-RU">
                <a:solidFill>
                  <a:srgbClr val="FFFF00"/>
                </a:solidFill>
              </a:rPr>
              <a:t> подход Чена;</a:t>
            </a:r>
          </a:p>
          <a:p>
            <a:pPr>
              <a:buFont typeface="Symbol" pitchFamily="18" charset="2"/>
              <a:buNone/>
            </a:pPr>
            <a:endParaRPr lang="ru-RU" altLang="ru-RU">
              <a:solidFill>
                <a:schemeClr val="bg1"/>
              </a:solidFill>
            </a:endParaRPr>
          </a:p>
          <a:p>
            <a:pPr>
              <a:buFont typeface="Symbol" pitchFamily="18" charset="2"/>
              <a:buChar char="·"/>
            </a:pPr>
            <a:r>
              <a:rPr lang="ru-RU" altLang="ru-RU" sz="2800">
                <a:solidFill>
                  <a:srgbClr val="FFFF00"/>
                </a:solidFill>
              </a:rPr>
              <a:t> </a:t>
            </a:r>
            <a:r>
              <a:rPr lang="ru-RU" altLang="ru-RU" sz="2800" b="1">
                <a:solidFill>
                  <a:schemeClr val="bg1"/>
                </a:solidFill>
              </a:rPr>
              <a:t>объектно-ориентированный анализ и </a:t>
            </a:r>
          </a:p>
          <a:p>
            <a:pPr>
              <a:buFont typeface="Symbol" pitchFamily="18" charset="2"/>
              <a:buNone/>
            </a:pPr>
            <a:r>
              <a:rPr lang="ru-RU" altLang="ru-RU" sz="2800" b="1">
                <a:solidFill>
                  <a:schemeClr val="bg1"/>
                </a:solidFill>
              </a:rPr>
              <a:t>   проектирование (OOAП). </a:t>
            </a:r>
          </a:p>
          <a:p>
            <a:pPr>
              <a:buFont typeface="Symbol" pitchFamily="18" charset="2"/>
              <a:buNone/>
            </a:pPr>
            <a:r>
              <a:rPr lang="ru-RU" altLang="ru-RU" sz="2800" b="1">
                <a:solidFill>
                  <a:schemeClr val="bg1"/>
                </a:solidFill>
              </a:rPr>
              <a:t> </a:t>
            </a:r>
          </a:p>
        </p:txBody>
      </p:sp>
      <p:sp>
        <p:nvSpPr>
          <p:cNvPr id="4102" name="Rectangle 6"/>
          <p:cNvSpPr>
            <a:spLocks noChangeArrowheads="1"/>
          </p:cNvSpPr>
          <p:nvPr/>
        </p:nvSpPr>
        <p:spPr bwMode="auto">
          <a:xfrm>
            <a:off x="990600" y="2209800"/>
            <a:ext cx="7620000" cy="762000"/>
          </a:xfrm>
          <a:prstGeom prst="rect">
            <a:avLst/>
          </a:prstGeom>
          <a:noFill/>
          <a:ln w="76200">
            <a:solidFill>
              <a:srgbClr val="FF3300"/>
            </a:solidFill>
            <a:miter lim="800000"/>
            <a:headEnd/>
            <a:tailEnd/>
          </a:ln>
          <a:effectLst/>
          <a:extLst>
            <a:ext uri="{909E8E84-426E-40DD-AFC4-6F175D3DCCD1}">
              <a14:hiddenFill xmlns:a14="http://schemas.microsoft.com/office/drawing/2010/main">
                <a:solidFill>
                  <a:srgbClr val="33CC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endParaRPr lang="ru-RU" altLang="ru-RU"/>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6" presetClass="entr" presetSubtype="37" fill="hold" grpId="0" nodeType="clickEffect">
                                  <p:stCondLst>
                                    <p:cond delay="0"/>
                                  </p:stCondLst>
                                  <p:childTnLst>
                                    <p:set>
                                      <p:cBhvr>
                                        <p:cTn id="6" dur="1" fill="hold">
                                          <p:stCondLst>
                                            <p:cond delay="0"/>
                                          </p:stCondLst>
                                        </p:cTn>
                                        <p:tgtEl>
                                          <p:spTgt spid="4102"/>
                                        </p:tgtEl>
                                        <p:attrNameLst>
                                          <p:attrName>style.visibility</p:attrName>
                                        </p:attrNameLst>
                                      </p:cBhvr>
                                      <p:to>
                                        <p:strVal val="visible"/>
                                      </p:to>
                                    </p:set>
                                    <p:animEffect transition="in" filter="barn(outVertical)">
                                      <p:cBhvr>
                                        <p:cTn id="7" dur="500"/>
                                        <p:tgtEl>
                                          <p:spTgt spid="410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02"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Номер слайда 3"/>
          <p:cNvSpPr>
            <a:spLocks noGrp="1"/>
          </p:cNvSpPr>
          <p:nvPr>
            <p:ph type="sldNum" sz="quarter" idx="12"/>
          </p:nvPr>
        </p:nvSpPr>
        <p:spPr>
          <a:noFill/>
        </p:spPr>
        <p:txBody>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fld id="{6A86001E-D385-4580-805C-E2A9A8652EF0}" type="slidenum">
              <a:rPr lang="ru-RU" altLang="ru-RU" sz="1400"/>
              <a:pPr/>
              <a:t>5</a:t>
            </a:fld>
            <a:endParaRPr lang="ru-RU" altLang="ru-RU" sz="1400"/>
          </a:p>
        </p:txBody>
      </p:sp>
      <p:sp>
        <p:nvSpPr>
          <p:cNvPr id="6147" name="WordArt 2"/>
          <p:cNvSpPr>
            <a:spLocks noChangeArrowheads="1" noChangeShapeType="1" noTextEdit="1"/>
          </p:cNvSpPr>
          <p:nvPr/>
        </p:nvSpPr>
        <p:spPr bwMode="auto">
          <a:xfrm>
            <a:off x="1600200" y="1143000"/>
            <a:ext cx="5791200" cy="3657600"/>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Plain">
              <a:avLst>
                <a:gd name="adj" fmla="val 50000"/>
              </a:avLst>
            </a:prstTxWarp>
          </a:bodyPr>
          <a:lstStyle/>
          <a:p>
            <a:pPr algn="ctr"/>
            <a:r>
              <a:rPr lang="ru-RU" sz="3600" kern="10">
                <a:gradFill rotWithShape="1">
                  <a:gsLst>
                    <a:gs pos="0">
                      <a:srgbClr val="FFFF00"/>
                    </a:gs>
                    <a:gs pos="100000">
                      <a:srgbClr val="FF9933"/>
                    </a:gs>
                  </a:gsLst>
                  <a:path path="rect">
                    <a:fillToRect l="50000" t="50000" r="50000" b="50000"/>
                  </a:path>
                </a:gradFill>
                <a:effectLst>
                  <a:outerShdw dist="35921" dir="2700000" algn="ctr" rotWithShape="0">
                    <a:srgbClr val="C0C0C0"/>
                  </a:outerShdw>
                </a:effectLst>
                <a:latin typeface="Impact"/>
              </a:rPr>
              <a:t>Международные</a:t>
            </a:r>
          </a:p>
          <a:p>
            <a:pPr algn="ctr"/>
            <a:r>
              <a:rPr lang="ru-RU" sz="3600" kern="10">
                <a:gradFill rotWithShape="1">
                  <a:gsLst>
                    <a:gs pos="0">
                      <a:srgbClr val="FFFF00"/>
                    </a:gs>
                    <a:gs pos="100000">
                      <a:srgbClr val="FF9933"/>
                    </a:gs>
                  </a:gsLst>
                  <a:path path="rect">
                    <a:fillToRect l="50000" t="50000" r="50000" b="50000"/>
                  </a:path>
                </a:gradFill>
                <a:effectLst>
                  <a:outerShdw dist="35921" dir="2700000" algn="ctr" rotWithShape="0">
                    <a:srgbClr val="C0C0C0"/>
                  </a:outerShdw>
                </a:effectLst>
                <a:latin typeface="Impact"/>
              </a:rPr>
              <a:t>методологии</a:t>
            </a:r>
          </a:p>
          <a:p>
            <a:pPr algn="ctr"/>
            <a:r>
              <a:rPr lang="ru-RU" sz="3600" kern="10">
                <a:gradFill rotWithShape="1">
                  <a:gsLst>
                    <a:gs pos="0">
                      <a:srgbClr val="FFFF00"/>
                    </a:gs>
                    <a:gs pos="100000">
                      <a:srgbClr val="FF9933"/>
                    </a:gs>
                  </a:gsLst>
                  <a:path path="rect">
                    <a:fillToRect l="50000" t="50000" r="50000" b="50000"/>
                  </a:path>
                </a:gradFill>
                <a:effectLst>
                  <a:outerShdw dist="35921" dir="2700000" algn="ctr" rotWithShape="0">
                    <a:srgbClr val="C0C0C0"/>
                  </a:outerShdw>
                </a:effectLst>
                <a:latin typeface="Impact"/>
              </a:rPr>
              <a:t>проектирования</a:t>
            </a:r>
          </a:p>
          <a:p>
            <a:pPr algn="ctr"/>
            <a:r>
              <a:rPr lang="ru-RU" sz="3600" kern="10">
                <a:gradFill rotWithShape="1">
                  <a:gsLst>
                    <a:gs pos="0">
                      <a:srgbClr val="FFFF00"/>
                    </a:gs>
                    <a:gs pos="100000">
                      <a:srgbClr val="FF9933"/>
                    </a:gs>
                  </a:gsLst>
                  <a:path path="rect">
                    <a:fillToRect l="50000" t="50000" r="50000" b="50000"/>
                  </a:path>
                </a:gradFill>
                <a:effectLst>
                  <a:outerShdw dist="35921" dir="2700000" algn="ctr" rotWithShape="0">
                    <a:srgbClr val="C0C0C0"/>
                  </a:outerShdw>
                </a:effectLst>
                <a:latin typeface="Impact"/>
              </a:rPr>
              <a:t>информационных систем</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Номер слайда 3"/>
          <p:cNvSpPr>
            <a:spLocks noGrp="1"/>
          </p:cNvSpPr>
          <p:nvPr>
            <p:ph type="sldNum" sz="quarter" idx="12"/>
          </p:nvPr>
        </p:nvSpPr>
        <p:spPr>
          <a:noFill/>
        </p:spPr>
        <p:txBody>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fld id="{D6FEC407-8D9D-4165-B65D-F9ABC11CE26A}" type="slidenum">
              <a:rPr lang="ru-RU" altLang="ru-RU" sz="1400"/>
              <a:pPr/>
              <a:t>6</a:t>
            </a:fld>
            <a:endParaRPr lang="ru-RU" altLang="ru-RU" sz="1400"/>
          </a:p>
        </p:txBody>
      </p:sp>
      <p:sp>
        <p:nvSpPr>
          <p:cNvPr id="7171" name="Text Box 2"/>
          <p:cNvSpPr txBox="1">
            <a:spLocks noChangeArrowheads="1"/>
          </p:cNvSpPr>
          <p:nvPr/>
        </p:nvSpPr>
        <p:spPr bwMode="auto">
          <a:xfrm>
            <a:off x="609600" y="457200"/>
            <a:ext cx="8077200" cy="5092700"/>
          </a:xfrm>
          <a:prstGeom prst="rect">
            <a:avLst/>
          </a:prstGeom>
          <a:noFill/>
          <a:ln w="38100" cmpd="dbl">
            <a:solidFill>
              <a:schemeClr val="bg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lgn="ctr">
              <a:spcBef>
                <a:spcPts val="500"/>
              </a:spcBef>
              <a:spcAft>
                <a:spcPts val="500"/>
              </a:spcAft>
            </a:pPr>
            <a:r>
              <a:rPr lang="ru-RU" altLang="ru-RU" sz="3600" b="1">
                <a:solidFill>
                  <a:schemeClr val="bg1"/>
                </a:solidFill>
                <a:latin typeface="AG_Benguiat"/>
              </a:rPr>
              <a:t>IDEF </a:t>
            </a:r>
          </a:p>
          <a:p>
            <a:pPr algn="ctr">
              <a:spcBef>
                <a:spcPts val="500"/>
              </a:spcBef>
              <a:spcAft>
                <a:spcPts val="500"/>
              </a:spcAft>
            </a:pPr>
            <a:r>
              <a:rPr lang="ru-RU" altLang="ru-RU" b="1">
                <a:solidFill>
                  <a:schemeClr val="bg1"/>
                </a:solidFill>
                <a:latin typeface="AG_Benguiat"/>
              </a:rPr>
              <a:t>Integration Definition Metodology</a:t>
            </a:r>
            <a:endParaRPr lang="ru-RU" altLang="ru-RU" sz="3600" b="1">
              <a:solidFill>
                <a:schemeClr val="bg1"/>
              </a:solidFill>
              <a:latin typeface="AG_Benguiat"/>
            </a:endParaRPr>
          </a:p>
          <a:p>
            <a:pPr algn="ctr">
              <a:spcBef>
                <a:spcPts val="500"/>
              </a:spcBef>
              <a:spcAft>
                <a:spcPts val="500"/>
              </a:spcAft>
            </a:pPr>
            <a:r>
              <a:rPr lang="ru-RU" altLang="ru-RU" b="1">
                <a:solidFill>
                  <a:schemeClr val="bg1"/>
                </a:solidFill>
                <a:latin typeface="AG_Benguiat"/>
              </a:rPr>
              <a:t>Методология процесса моделирования</a:t>
            </a:r>
          </a:p>
          <a:p>
            <a:pPr algn="just">
              <a:spcBef>
                <a:spcPts val="500"/>
              </a:spcBef>
              <a:spcAft>
                <a:spcPts val="500"/>
              </a:spcAft>
            </a:pPr>
            <a:endParaRPr lang="ru-RU" altLang="ru-RU">
              <a:solidFill>
                <a:srgbClr val="FFFF00"/>
              </a:solidFill>
              <a:latin typeface="AG_Benguiat"/>
            </a:endParaRPr>
          </a:p>
          <a:p>
            <a:pPr algn="just">
              <a:spcBef>
                <a:spcPts val="500"/>
              </a:spcBef>
              <a:spcAft>
                <a:spcPts val="500"/>
              </a:spcAft>
            </a:pPr>
            <a:r>
              <a:rPr lang="ru-RU" altLang="ru-RU">
                <a:solidFill>
                  <a:srgbClr val="FFFF00"/>
                </a:solidFill>
                <a:latin typeface="AG_Benguiat"/>
              </a:rPr>
              <a:t>	</a:t>
            </a:r>
            <a:r>
              <a:rPr lang="en-US" altLang="ru-RU">
                <a:solidFill>
                  <a:srgbClr val="FFFF00"/>
                </a:solidFill>
                <a:latin typeface="AG_Benguiat"/>
              </a:rPr>
              <a:t>IDEF </a:t>
            </a:r>
            <a:r>
              <a:rPr lang="ru-RU" altLang="ru-RU">
                <a:solidFill>
                  <a:srgbClr val="FFFF00"/>
                </a:solidFill>
                <a:latin typeface="AG_Benguiat"/>
              </a:rPr>
              <a:t>входит в семейство стандартов США по комплексной компьютерной поддержки  производства </a:t>
            </a:r>
            <a:r>
              <a:rPr lang="ru-RU" altLang="ru-RU">
                <a:solidFill>
                  <a:srgbClr val="FFFF00"/>
                </a:solidFill>
              </a:rPr>
              <a:t>ICAM (Integrated Computer-Aided Manufacturing).</a:t>
            </a:r>
          </a:p>
          <a:p>
            <a:pPr algn="just">
              <a:spcBef>
                <a:spcPts val="500"/>
              </a:spcBef>
              <a:spcAft>
                <a:spcPts val="500"/>
              </a:spcAft>
            </a:pPr>
            <a:r>
              <a:rPr lang="ru-RU" altLang="ru-RU">
                <a:solidFill>
                  <a:srgbClr val="FFFF00"/>
                </a:solidFill>
                <a:latin typeface="AG_Benguiat"/>
              </a:rPr>
              <a:t>  	Действует как федеральный стандарт США с 1993 года. </a:t>
            </a:r>
          </a:p>
          <a:p>
            <a:pPr algn="just">
              <a:spcBef>
                <a:spcPts val="500"/>
              </a:spcBef>
              <a:spcAft>
                <a:spcPts val="500"/>
              </a:spcAft>
            </a:pPr>
            <a:r>
              <a:rPr lang="ru-RU" altLang="ru-RU">
                <a:solidFill>
                  <a:srgbClr val="FFFF00"/>
                </a:solidFill>
                <a:latin typeface="AG_Benguiat"/>
              </a:rPr>
              <a:t> 	С </a:t>
            </a:r>
            <a:r>
              <a:rPr lang="ru-RU" altLang="ru-RU">
                <a:solidFill>
                  <a:srgbClr val="FFFF00"/>
                </a:solidFill>
              </a:rPr>
              <a:t> 2000 года  - в качестве руководящего документа по стандартизации в Российской Федерации.</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Номер слайда 3"/>
          <p:cNvSpPr>
            <a:spLocks noGrp="1"/>
          </p:cNvSpPr>
          <p:nvPr>
            <p:ph type="sldNum" sz="quarter" idx="12"/>
          </p:nvPr>
        </p:nvSpPr>
        <p:spPr>
          <a:noFill/>
        </p:spPr>
        <p:txBody>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fld id="{969F01D4-261A-4CCF-92E7-2522FE01F439}" type="slidenum">
              <a:rPr lang="ru-RU" altLang="ru-RU" sz="1400"/>
              <a:pPr/>
              <a:t>7</a:t>
            </a:fld>
            <a:endParaRPr lang="ru-RU" altLang="ru-RU" sz="1400"/>
          </a:p>
        </p:txBody>
      </p:sp>
      <p:sp>
        <p:nvSpPr>
          <p:cNvPr id="8195" name="Text Box 2"/>
          <p:cNvSpPr txBox="1">
            <a:spLocks noChangeArrowheads="1"/>
          </p:cNvSpPr>
          <p:nvPr/>
        </p:nvSpPr>
        <p:spPr bwMode="auto">
          <a:xfrm>
            <a:off x="685800" y="457200"/>
            <a:ext cx="7848600" cy="5749925"/>
          </a:xfrm>
          <a:prstGeom prst="rect">
            <a:avLst/>
          </a:prstGeom>
          <a:noFill/>
          <a:ln w="38100" cmpd="dbl">
            <a:solidFill>
              <a:schemeClr val="bg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lgn="ctr">
              <a:spcBef>
                <a:spcPts val="500"/>
              </a:spcBef>
              <a:spcAft>
                <a:spcPts val="500"/>
              </a:spcAft>
            </a:pPr>
            <a:r>
              <a:rPr lang="ru-RU" altLang="ru-RU" b="1" u="sng">
                <a:solidFill>
                  <a:srgbClr val="0000FF"/>
                </a:solidFill>
                <a:hlinkClick r:id="rId2"/>
              </a:rPr>
              <a:t>Состав стандарта </a:t>
            </a:r>
            <a:r>
              <a:rPr lang="en-US" altLang="ru-RU" b="1" u="sng">
                <a:solidFill>
                  <a:srgbClr val="0000FF"/>
                </a:solidFill>
                <a:hlinkClick r:id="rId2"/>
              </a:rPr>
              <a:t>IDEF:</a:t>
            </a:r>
            <a:endParaRPr lang="ru-RU" altLang="ru-RU" b="1" u="sng">
              <a:solidFill>
                <a:srgbClr val="0000FF"/>
              </a:solidFill>
              <a:hlinkClick r:id="rId2"/>
            </a:endParaRPr>
          </a:p>
          <a:p>
            <a:pPr>
              <a:spcBef>
                <a:spcPts val="500"/>
              </a:spcBef>
              <a:spcAft>
                <a:spcPts val="500"/>
              </a:spcAft>
            </a:pPr>
            <a:endParaRPr lang="ru-RU" altLang="ru-RU" u="sng">
              <a:solidFill>
                <a:srgbClr val="0000FF"/>
              </a:solidFill>
              <a:hlinkClick r:id="rId2"/>
            </a:endParaRPr>
          </a:p>
          <a:p>
            <a:pPr algn="just">
              <a:spcBef>
                <a:spcPts val="500"/>
              </a:spcBef>
              <a:spcAft>
                <a:spcPts val="500"/>
              </a:spcAft>
            </a:pPr>
            <a:r>
              <a:rPr lang="ru-RU" altLang="ru-RU" b="1">
                <a:solidFill>
                  <a:srgbClr val="0000FF"/>
                </a:solidFill>
                <a:hlinkClick r:id="rId2"/>
              </a:rPr>
              <a:t>IDEF0 </a:t>
            </a:r>
            <a:r>
              <a:rPr lang="ru-RU" altLang="ru-RU" b="1">
                <a:solidFill>
                  <a:srgbClr val="FFFF00"/>
                </a:solidFill>
                <a:hlinkClick r:id="rId2"/>
              </a:rPr>
              <a:t>-</a:t>
            </a:r>
            <a:r>
              <a:rPr lang="ru-RU" altLang="ru-RU" b="1" u="sng">
                <a:solidFill>
                  <a:srgbClr val="FFFF00"/>
                </a:solidFill>
                <a:hlinkClick r:id="rId2"/>
              </a:rPr>
              <a:t> </a:t>
            </a:r>
            <a:r>
              <a:rPr lang="ru-RU" altLang="ru-RU" b="1">
                <a:solidFill>
                  <a:srgbClr val="FFFF00"/>
                </a:solidFill>
              </a:rPr>
              <a:t>Function Modeling</a:t>
            </a:r>
            <a:r>
              <a:rPr lang="ru-RU" altLang="ru-RU">
                <a:solidFill>
                  <a:srgbClr val="FFFF00"/>
                </a:solidFill>
              </a:rPr>
              <a:t> - используется для создания функциональной модели, которая является структурированным отображением функций производственной системы или среды, а также информации и объектов, связывающих эти функции. </a:t>
            </a:r>
          </a:p>
          <a:p>
            <a:pPr algn="just">
              <a:spcBef>
                <a:spcPts val="500"/>
              </a:spcBef>
              <a:spcAft>
                <a:spcPts val="500"/>
              </a:spcAft>
            </a:pPr>
            <a:r>
              <a:rPr lang="ru-RU" altLang="ru-RU" b="1" u="sng">
                <a:solidFill>
                  <a:srgbClr val="FFFF00"/>
                </a:solidFill>
                <a:hlinkClick r:id="rId3"/>
              </a:rPr>
              <a:t>IDEF1</a:t>
            </a:r>
            <a:r>
              <a:rPr lang="ru-RU" altLang="ru-RU" u="sng">
                <a:solidFill>
                  <a:srgbClr val="FFFF00"/>
                </a:solidFill>
                <a:hlinkClick r:id="rId3"/>
              </a:rPr>
              <a:t>-</a:t>
            </a:r>
            <a:r>
              <a:rPr lang="ru-RU" altLang="ru-RU" b="1">
                <a:solidFill>
                  <a:srgbClr val="FFFF00"/>
                </a:solidFill>
              </a:rPr>
              <a:t>Information Modeling</a:t>
            </a:r>
            <a:r>
              <a:rPr lang="ru-RU" altLang="ru-RU">
                <a:solidFill>
                  <a:srgbClr val="FFFF00"/>
                </a:solidFill>
              </a:rPr>
              <a:t> - применяется для построения информационной модели, которая представляет структуру информации, необходимой для поддержки функций производственной системы или среды. </a:t>
            </a:r>
          </a:p>
          <a:p>
            <a:pPr algn="just">
              <a:spcBef>
                <a:spcPts val="500"/>
              </a:spcBef>
              <a:spcAft>
                <a:spcPts val="500"/>
              </a:spcAft>
            </a:pPr>
            <a:r>
              <a:rPr lang="ru-RU" altLang="ru-RU" b="1" u="sng">
                <a:solidFill>
                  <a:srgbClr val="FFFF00"/>
                </a:solidFill>
                <a:hlinkClick r:id="rId4"/>
              </a:rPr>
              <a:t>IDEF1x</a:t>
            </a:r>
            <a:r>
              <a:rPr lang="ru-RU" altLang="ru-RU" b="1">
                <a:solidFill>
                  <a:srgbClr val="FFFF00"/>
                </a:solidFill>
              </a:rPr>
              <a:t>- Data Modeling-</a:t>
            </a:r>
            <a:r>
              <a:rPr lang="ru-RU" altLang="ru-RU">
                <a:solidFill>
                  <a:srgbClr val="FFFF00"/>
                </a:solidFill>
              </a:rPr>
              <a:t>является методом для разработки реляционных баз данных.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Номер слайда 3"/>
          <p:cNvSpPr>
            <a:spLocks noGrp="1"/>
          </p:cNvSpPr>
          <p:nvPr>
            <p:ph type="sldNum" sz="quarter" idx="12"/>
          </p:nvPr>
        </p:nvSpPr>
        <p:spPr>
          <a:noFill/>
        </p:spPr>
        <p:txBody>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fld id="{6D1FF9E0-57F0-43B8-BF4F-998B66A8C67F}" type="slidenum">
              <a:rPr lang="ru-RU" altLang="ru-RU" sz="1400"/>
              <a:pPr/>
              <a:t>8</a:t>
            </a:fld>
            <a:endParaRPr lang="ru-RU" altLang="ru-RU" sz="1400"/>
          </a:p>
        </p:txBody>
      </p:sp>
      <p:sp>
        <p:nvSpPr>
          <p:cNvPr id="9219" name="Text Box 2"/>
          <p:cNvSpPr txBox="1">
            <a:spLocks noChangeArrowheads="1"/>
          </p:cNvSpPr>
          <p:nvPr/>
        </p:nvSpPr>
        <p:spPr bwMode="auto">
          <a:xfrm>
            <a:off x="685800" y="228600"/>
            <a:ext cx="8077200" cy="5749925"/>
          </a:xfrm>
          <a:prstGeom prst="rect">
            <a:avLst/>
          </a:prstGeom>
          <a:noFill/>
          <a:ln w="38100" cmpd="dbl">
            <a:solidFill>
              <a:schemeClr val="bg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lgn="ctr">
              <a:spcBef>
                <a:spcPts val="500"/>
              </a:spcBef>
              <a:spcAft>
                <a:spcPts val="500"/>
              </a:spcAft>
            </a:pPr>
            <a:r>
              <a:rPr lang="ru-RU" altLang="ru-RU" b="1" u="sng">
                <a:solidFill>
                  <a:srgbClr val="0000FF"/>
                </a:solidFill>
                <a:hlinkClick r:id="rId2"/>
              </a:rPr>
              <a:t>Состав стандарта </a:t>
            </a:r>
            <a:r>
              <a:rPr lang="en-US" altLang="ru-RU" b="1" u="sng">
                <a:solidFill>
                  <a:srgbClr val="0000FF"/>
                </a:solidFill>
                <a:hlinkClick r:id="rId2"/>
              </a:rPr>
              <a:t>IDEF:</a:t>
            </a:r>
            <a:endParaRPr lang="ru-RU" altLang="ru-RU" b="1" u="sng">
              <a:solidFill>
                <a:srgbClr val="0000FF"/>
              </a:solidFill>
              <a:hlinkClick r:id="rId2"/>
            </a:endParaRPr>
          </a:p>
          <a:p>
            <a:pPr>
              <a:spcBef>
                <a:spcPts val="500"/>
              </a:spcBef>
              <a:spcAft>
                <a:spcPts val="500"/>
              </a:spcAft>
            </a:pPr>
            <a:endParaRPr lang="ru-RU" altLang="ru-RU" u="sng">
              <a:solidFill>
                <a:srgbClr val="0000FF"/>
              </a:solidFill>
              <a:hlinkClick r:id="rId2"/>
            </a:endParaRPr>
          </a:p>
          <a:p>
            <a:pPr algn="just">
              <a:spcBef>
                <a:spcPts val="500"/>
              </a:spcBef>
              <a:spcAft>
                <a:spcPts val="500"/>
              </a:spcAft>
            </a:pPr>
            <a:r>
              <a:rPr lang="ru-RU" altLang="ru-RU" b="1" u="sng">
                <a:solidFill>
                  <a:srgbClr val="0000FF"/>
                </a:solidFill>
                <a:hlinkClick r:id="rId3"/>
              </a:rPr>
              <a:t>IDEF3</a:t>
            </a:r>
            <a:r>
              <a:rPr lang="ru-RU" altLang="ru-RU"/>
              <a:t> </a:t>
            </a:r>
            <a:r>
              <a:rPr lang="ru-RU" altLang="ru-RU">
                <a:solidFill>
                  <a:srgbClr val="FFFF00"/>
                </a:solidFill>
              </a:rPr>
              <a:t>- </a:t>
            </a:r>
            <a:r>
              <a:rPr lang="ru-RU" altLang="ru-RU" b="1">
                <a:solidFill>
                  <a:srgbClr val="FFFF00"/>
                </a:solidFill>
              </a:rPr>
              <a:t>(Process Description Capture)</a:t>
            </a:r>
            <a:r>
              <a:rPr lang="ru-RU" altLang="ru-RU">
                <a:solidFill>
                  <a:srgbClr val="FFFF00"/>
                </a:solidFill>
              </a:rPr>
              <a:t> - используется для сбора информации о состоянии моделируемой системы. Это структурный метод, показывающий причинно-следственные связи и события. Он также показывает, как организована работа, и какие пользователи работают с моделируемой системой. </a:t>
            </a:r>
          </a:p>
          <a:p>
            <a:pPr algn="just">
              <a:spcBef>
                <a:spcPts val="500"/>
              </a:spcBef>
              <a:spcAft>
                <a:spcPts val="500"/>
              </a:spcAft>
            </a:pPr>
            <a:r>
              <a:rPr lang="ru-RU" altLang="ru-RU" b="1">
                <a:solidFill>
                  <a:srgbClr val="FFFF00"/>
                </a:solidFill>
              </a:rPr>
              <a:t> </a:t>
            </a:r>
            <a:r>
              <a:rPr lang="ru-RU" altLang="ru-RU" b="1" u="sng">
                <a:solidFill>
                  <a:srgbClr val="0000FF"/>
                </a:solidFill>
                <a:hlinkClick r:id="rId4"/>
              </a:rPr>
              <a:t>IDEF5</a:t>
            </a:r>
            <a:r>
              <a:rPr lang="ru-RU" altLang="ru-RU">
                <a:solidFill>
                  <a:srgbClr val="FFFF00"/>
                </a:solidFill>
              </a:rPr>
              <a:t>  - </a:t>
            </a:r>
            <a:r>
              <a:rPr lang="ru-RU" altLang="ru-RU" b="1">
                <a:solidFill>
                  <a:srgbClr val="FFFF00"/>
                </a:solidFill>
              </a:rPr>
              <a:t>(Ontology Description Capture)</a:t>
            </a:r>
            <a:r>
              <a:rPr lang="ru-RU" altLang="ru-RU">
                <a:solidFill>
                  <a:srgbClr val="FFFF00"/>
                </a:solidFill>
              </a:rPr>
              <a:t> - этот метод позволяет разрабатывать, изучать и поддерживать онтологию моделируемой системы. </a:t>
            </a:r>
          </a:p>
          <a:p>
            <a:pPr algn="just">
              <a:spcBef>
                <a:spcPts val="500"/>
              </a:spcBef>
              <a:spcAft>
                <a:spcPts val="500"/>
              </a:spcAft>
            </a:pPr>
            <a:r>
              <a:rPr lang="ru-RU" altLang="ru-RU">
                <a:solidFill>
                  <a:srgbClr val="FFFF00"/>
                </a:solidFill>
              </a:rPr>
              <a:t>	Термин </a:t>
            </a:r>
            <a:r>
              <a:rPr lang="en-US" altLang="ru-RU">
                <a:solidFill>
                  <a:srgbClr val="FFFF00"/>
                </a:solidFill>
              </a:rPr>
              <a:t>“</a:t>
            </a:r>
            <a:r>
              <a:rPr lang="ru-RU" altLang="ru-RU" b="1">
                <a:solidFill>
                  <a:srgbClr val="FFFF00"/>
                </a:solidFill>
              </a:rPr>
              <a:t>онтология»</a:t>
            </a:r>
            <a:r>
              <a:rPr lang="ru-RU" altLang="ru-RU">
                <a:solidFill>
                  <a:srgbClr val="FFFF00"/>
                </a:solidFill>
              </a:rPr>
              <a:t> включает в себя каталог терминов области знаний; правила, объясняющие, как термины могут комбинироваться.</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Номер слайда 4"/>
          <p:cNvSpPr>
            <a:spLocks noGrp="1"/>
          </p:cNvSpPr>
          <p:nvPr>
            <p:ph type="sldNum" sz="quarter" idx="12"/>
          </p:nvPr>
        </p:nvSpPr>
        <p:spPr>
          <a:noFill/>
        </p:spPr>
        <p:txBody>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fld id="{F6B60CED-78D1-48E1-8073-F5279C18875C}" type="slidenum">
              <a:rPr lang="ru-RU" altLang="ru-RU" sz="1400"/>
              <a:pPr/>
              <a:t>9</a:t>
            </a:fld>
            <a:endParaRPr lang="ru-RU" altLang="ru-RU" sz="1400"/>
          </a:p>
        </p:txBody>
      </p:sp>
      <p:sp>
        <p:nvSpPr>
          <p:cNvPr id="10243" name="Text Box 3"/>
          <p:cNvSpPr txBox="1">
            <a:spLocks noChangeArrowheads="1"/>
          </p:cNvSpPr>
          <p:nvPr/>
        </p:nvSpPr>
        <p:spPr bwMode="auto">
          <a:xfrm>
            <a:off x="381000" y="390525"/>
            <a:ext cx="8534400" cy="5183188"/>
          </a:xfrm>
          <a:prstGeom prst="rect">
            <a:avLst/>
          </a:prstGeom>
          <a:solidFill>
            <a:srgbClr val="000099"/>
          </a:solidFill>
          <a:ln w="38100" cmpd="dbl">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400">
                <a:solidFill>
                  <a:schemeClr val="tx1"/>
                </a:solidFill>
                <a:latin typeface="Times New Roman" pitchFamily="18" charset="0"/>
              </a:defRPr>
            </a:lvl1pPr>
            <a:lvl2pPr marL="19050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lgn="ctr">
              <a:spcBef>
                <a:spcPct val="50000"/>
              </a:spcBef>
            </a:pPr>
            <a:r>
              <a:rPr lang="en-US" altLang="ru-RU" sz="2800" b="1">
                <a:solidFill>
                  <a:schemeClr val="bg1"/>
                </a:solidFill>
              </a:rPr>
              <a:t> </a:t>
            </a:r>
            <a:r>
              <a:rPr lang="ru-RU" altLang="ru-RU" sz="2800" b="1">
                <a:solidFill>
                  <a:schemeClr val="bg1"/>
                </a:solidFill>
              </a:rPr>
              <a:t> СРЕДСТВА СТРУКТУРНОГО                            СИСТЕМНОГО АНАЛИЗА</a:t>
            </a:r>
          </a:p>
          <a:p>
            <a:pPr algn="ctr">
              <a:spcBef>
                <a:spcPct val="50000"/>
              </a:spcBef>
            </a:pPr>
            <a:r>
              <a:rPr lang="ru-RU" altLang="ru-RU" b="1">
                <a:solidFill>
                  <a:schemeClr val="bg1"/>
                </a:solidFill>
              </a:rPr>
              <a:t>Основные диаграммы, иллюстрирующие функции, которые система должна выполнять:</a:t>
            </a:r>
          </a:p>
          <a:p>
            <a:pPr lvl="1" algn="just"/>
            <a:endParaRPr lang="ru-RU" altLang="ru-RU" b="1">
              <a:solidFill>
                <a:srgbClr val="FFFF00"/>
              </a:solidFill>
            </a:endParaRPr>
          </a:p>
          <a:p>
            <a:pPr lvl="1" algn="just">
              <a:buFont typeface="Wingdings" pitchFamily="2" charset="2"/>
              <a:buChar char="q"/>
            </a:pPr>
            <a:r>
              <a:rPr lang="ru-RU" altLang="ru-RU" b="1">
                <a:solidFill>
                  <a:srgbClr val="FFFF00"/>
                </a:solidFill>
              </a:rPr>
              <a:t> Контекстная диаграмма – главная функция системы, входы, выходы, механизмы (ресурсы), управления; </a:t>
            </a:r>
          </a:p>
          <a:p>
            <a:pPr lvl="1" algn="just">
              <a:buFont typeface="Wingdings" pitchFamily="2" charset="2"/>
              <a:buChar char="q"/>
            </a:pPr>
            <a:r>
              <a:rPr lang="ru-RU" altLang="ru-RU" b="1">
                <a:solidFill>
                  <a:srgbClr val="00FF00"/>
                </a:solidFill>
              </a:rPr>
              <a:t> </a:t>
            </a:r>
            <a:r>
              <a:rPr lang="ru-RU" altLang="ru-RU" b="1">
                <a:solidFill>
                  <a:srgbClr val="00FF99"/>
                </a:solidFill>
              </a:rPr>
              <a:t>SADT </a:t>
            </a:r>
            <a:r>
              <a:rPr lang="en-US" altLang="ru-RU" b="1">
                <a:solidFill>
                  <a:srgbClr val="00FF99"/>
                </a:solidFill>
              </a:rPr>
              <a:t>(Structured Analysis and Design Technique)</a:t>
            </a:r>
            <a:r>
              <a:rPr lang="ru-RU" altLang="ru-RU" b="1">
                <a:solidFill>
                  <a:srgbClr val="00FF99"/>
                </a:solidFill>
              </a:rPr>
              <a:t>-</a:t>
            </a:r>
            <a:r>
              <a:rPr lang="ru-RU" altLang="ru-RU">
                <a:solidFill>
                  <a:srgbClr val="00FF99"/>
                </a:solidFill>
              </a:rPr>
              <a:t>функциональная</a:t>
            </a:r>
            <a:r>
              <a:rPr lang="ru-RU" altLang="ru-RU" b="1">
                <a:solidFill>
                  <a:srgbClr val="00FF99"/>
                </a:solidFill>
              </a:rPr>
              <a:t> </a:t>
            </a:r>
            <a:r>
              <a:rPr lang="ru-RU" altLang="ru-RU">
                <a:solidFill>
                  <a:srgbClr val="00FF99"/>
                </a:solidFill>
              </a:rPr>
              <a:t>диаграмма;</a:t>
            </a:r>
            <a:r>
              <a:rPr lang="ru-RU" altLang="ru-RU">
                <a:solidFill>
                  <a:schemeClr val="bg1"/>
                </a:solidFill>
              </a:rPr>
              <a:t> </a:t>
            </a:r>
          </a:p>
          <a:p>
            <a:pPr lvl="1" algn="just">
              <a:buFont typeface="Wingdings" pitchFamily="2" charset="2"/>
              <a:buChar char="q"/>
            </a:pPr>
            <a:r>
              <a:rPr lang="ru-RU" altLang="ru-RU" b="1">
                <a:solidFill>
                  <a:srgbClr val="66CCFF"/>
                </a:solidFill>
              </a:rPr>
              <a:t> </a:t>
            </a:r>
            <a:r>
              <a:rPr lang="ru-RU" altLang="ru-RU" b="1">
                <a:solidFill>
                  <a:srgbClr val="99CCFF"/>
                </a:solidFill>
              </a:rPr>
              <a:t>DFD (Data Flow Diagrams)</a:t>
            </a:r>
            <a:r>
              <a:rPr lang="ru-RU" altLang="ru-RU">
                <a:solidFill>
                  <a:srgbClr val="99CCFF"/>
                </a:solidFill>
              </a:rPr>
              <a:t> - диаграмма потоков данных;   </a:t>
            </a:r>
          </a:p>
          <a:p>
            <a:pPr lvl="1" algn="just">
              <a:buFont typeface="Wingdings" pitchFamily="2" charset="2"/>
              <a:buChar char="q"/>
            </a:pPr>
            <a:r>
              <a:rPr lang="ru-RU" altLang="ru-RU" b="1">
                <a:solidFill>
                  <a:srgbClr val="FF33CC"/>
                </a:solidFill>
              </a:rPr>
              <a:t> </a:t>
            </a:r>
            <a:r>
              <a:rPr lang="ru-RU" altLang="ru-RU" b="1">
                <a:solidFill>
                  <a:srgbClr val="FF99FF"/>
                </a:solidFill>
              </a:rPr>
              <a:t>ERD (Entity-Relationship Diagrams)</a:t>
            </a:r>
            <a:r>
              <a:rPr lang="ru-RU" altLang="ru-RU">
                <a:solidFill>
                  <a:srgbClr val="FF99FF"/>
                </a:solidFill>
              </a:rPr>
              <a:t> - диаграммы "сущность-связь", моделирующие отношения между данными.</a:t>
            </a:r>
          </a:p>
        </p:txBody>
      </p:sp>
    </p:spTree>
  </p:cSld>
  <p:clrMapOvr>
    <a:masterClrMapping/>
  </p:clrMapOvr>
</p:sld>
</file>

<file path=ppt/theme/theme1.xml><?xml version="1.0" encoding="utf-8"?>
<a:theme xmlns:a="http://schemas.openxmlformats.org/drawingml/2006/main" name="Новая презентация">
  <a:themeElements>
    <a:clrScheme name="Новая презентация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Новая презентация">
      <a:majorFont>
        <a:latin typeface="Times New Roman"/>
        <a:ea typeface=""/>
        <a:cs typeface=""/>
      </a:majorFont>
      <a:minorFont>
        <a:latin typeface="Times New Roman"/>
        <a:ea typeface=""/>
        <a:cs typeface=""/>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Новая презентация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Новая презентация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Новая презентация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Новая презентация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Новая презентация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Новая презентация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Новая презентация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Тема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D:\Program Files\Microsoft Office\Шаблоны\Новая презентация.pot</Template>
  <TotalTime>693</TotalTime>
  <Words>1708</Words>
  <Application>Microsoft Office PowerPoint</Application>
  <PresentationFormat>Экран (4:3)</PresentationFormat>
  <Paragraphs>465</Paragraphs>
  <Slides>39</Slides>
  <Notes>2</Notes>
  <HiddenSlides>0</HiddenSlides>
  <MMClips>0</MMClips>
  <ScaleCrop>false</ScaleCrop>
  <HeadingPairs>
    <vt:vector size="8" baseType="variant">
      <vt:variant>
        <vt:lpstr>Использованные шрифты</vt:lpstr>
      </vt:variant>
      <vt:variant>
        <vt:i4>8</vt:i4>
      </vt:variant>
      <vt:variant>
        <vt:lpstr>Тема</vt:lpstr>
      </vt:variant>
      <vt:variant>
        <vt:i4>1</vt:i4>
      </vt:variant>
      <vt:variant>
        <vt:lpstr>Внедренные серверы OLE</vt:lpstr>
      </vt:variant>
      <vt:variant>
        <vt:i4>3</vt:i4>
      </vt:variant>
      <vt:variant>
        <vt:lpstr>Заголовки слайдов</vt:lpstr>
      </vt:variant>
      <vt:variant>
        <vt:i4>39</vt:i4>
      </vt:variant>
    </vt:vector>
  </HeadingPairs>
  <TitlesOfParts>
    <vt:vector size="51" baseType="lpstr">
      <vt:lpstr>Times New Roman</vt:lpstr>
      <vt:lpstr>Arial</vt:lpstr>
      <vt:lpstr>Arial Unicode MS</vt:lpstr>
      <vt:lpstr>Tahoma</vt:lpstr>
      <vt:lpstr>Wingdings</vt:lpstr>
      <vt:lpstr>Symbol</vt:lpstr>
      <vt:lpstr>AG_Benguiat</vt:lpstr>
      <vt:lpstr>Verdana</vt:lpstr>
      <vt:lpstr>Новая презентация</vt:lpstr>
      <vt:lpstr>Точечный рисунок BMP</vt:lpstr>
      <vt:lpstr>Документ Microsoft Word</vt:lpstr>
      <vt:lpstr>Точечный рисунок</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Company>ASTU</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Модели информационных систем</dc:title>
  <dc:subject>Структурное моделирование</dc:subject>
  <dc:creator>Куркурин Н.Д.</dc:creator>
  <cp:lastModifiedBy>Good Devil</cp:lastModifiedBy>
  <cp:revision>62</cp:revision>
  <cp:lastPrinted>2005-10-23T18:31:51Z</cp:lastPrinted>
  <dcterms:created xsi:type="dcterms:W3CDTF">1999-09-21T07:14:56Z</dcterms:created>
  <dcterms:modified xsi:type="dcterms:W3CDTF">2014-01-03T09:13:16Z</dcterms:modified>
</cp:coreProperties>
</file>