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57" r:id="rId2"/>
    <p:sldId id="258" r:id="rId3"/>
    <p:sldId id="256" r:id="rId4"/>
    <p:sldId id="259" r:id="rId5"/>
    <p:sldId id="260" r:id="rId6"/>
    <p:sldId id="261" r:id="rId7"/>
    <p:sldId id="271" r:id="rId8"/>
    <p:sldId id="262" r:id="rId9"/>
    <p:sldId id="272" r:id="rId10"/>
    <p:sldId id="273" r:id="rId11"/>
    <p:sldId id="263" r:id="rId12"/>
    <p:sldId id="264" r:id="rId13"/>
    <p:sldId id="265" r:id="rId14"/>
    <p:sldId id="274" r:id="rId15"/>
    <p:sldId id="275" r:id="rId16"/>
    <p:sldId id="276" r:id="rId17"/>
    <p:sldId id="277" r:id="rId18"/>
    <p:sldId id="278" r:id="rId19"/>
    <p:sldId id="279" r:id="rId20"/>
    <p:sldId id="266" r:id="rId21"/>
    <p:sldId id="267" r:id="rId22"/>
    <p:sldId id="280" r:id="rId23"/>
    <p:sldId id="268" r:id="rId24"/>
    <p:sldId id="269" r:id="rId25"/>
    <p:sldId id="281" r:id="rId26"/>
    <p:sldId id="282" r:id="rId27"/>
    <p:sldId id="283" r:id="rId28"/>
    <p:sldId id="284" r:id="rId29"/>
    <p:sldId id="270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9D7A9-9F06-4A54-928A-56DE3C989FCA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14D6D-417C-4869-8218-EA584E646E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8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14D6D-417C-4869-8218-EA584E646EC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412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4A733FC-AA33-466E-8384-66323C54E677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890B5B-40AD-48B4-860B-E8F5AB0738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48602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9600" dirty="0" smtClean="0"/>
              <a:t>Резьба по дереву</a:t>
            </a:r>
            <a:endParaRPr lang="ru-RU" sz="9600" dirty="0"/>
          </a:p>
        </p:txBody>
      </p:sp>
      <p:pic>
        <p:nvPicPr>
          <p:cNvPr id="4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064"/>
            <a:ext cx="9006490" cy="243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7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184576" cy="333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3501008"/>
            <a:ext cx="6264697" cy="325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39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ropped-1372065498_domovaya-rez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245580"/>
          </a:xfrm>
          <a:prstGeom prst="rect">
            <a:avLst/>
          </a:prstGeom>
        </p:spPr>
      </p:pic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Рельефная резьба</a:t>
            </a:r>
            <a:r>
              <a:rPr lang="ru-RU" sz="6000" b="1" dirty="0" smtClean="0">
                <a:latin typeface="Arial Black" pitchFamily="34" charset="0"/>
              </a:rPr>
              <a:t/>
            </a:r>
            <a:br>
              <a:rPr lang="ru-RU" sz="6000" b="1" dirty="0" smtClean="0">
                <a:latin typeface="Arial Black" pitchFamily="34" charset="0"/>
              </a:rPr>
            </a:br>
            <a:endParaRPr lang="ru-RU" sz="6000" b="1" dirty="0" smtClean="0">
              <a:latin typeface="Arial Black" pitchFamily="34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4940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/>
              <a:t>		</a:t>
            </a:r>
            <a:r>
              <a:rPr lang="ru-RU" sz="3600" b="1" dirty="0" smtClean="0"/>
              <a:t>Характерная особенность </a:t>
            </a:r>
            <a:r>
              <a:rPr lang="ru-RU" sz="3600" dirty="0" smtClean="0"/>
              <a:t>- основной фон находится на уровне рисунка или значительно ниже его. Резные элементы не врезаны в фон, как в видах </a:t>
            </a:r>
            <a:r>
              <a:rPr lang="ru-RU" sz="3600" dirty="0" err="1" smtClean="0"/>
              <a:t>плосковыемчатой</a:t>
            </a:r>
            <a:r>
              <a:rPr lang="ru-RU" sz="3600" dirty="0" smtClean="0"/>
              <a:t> резьбы, а наоборот, поднимаются над фоном.</a:t>
            </a:r>
          </a:p>
          <a:p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78384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Пример Рельефной резьбы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000625" y="4429125"/>
            <a:ext cx="4000500" cy="24288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smtClean="0"/>
              <a:t>Очелье ворот. Фрагмент.</a:t>
            </a:r>
            <a:endParaRPr lang="ru-RU" sz="4000" smtClean="0"/>
          </a:p>
        </p:txBody>
      </p:sp>
      <p:pic>
        <p:nvPicPr>
          <p:cNvPr id="10244" name="Picture 2" descr="http://www.u16s.narod.ru/rel_rez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5825"/>
            <a:ext cx="4714875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79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556792"/>
          </a:xfrm>
          <a:prstGeom prst="rect">
            <a:avLst/>
          </a:prstGeom>
        </p:spPr>
      </p:pic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Виды Рельефной резьбы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08911" cy="511256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плоскорельефная резьба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- фон на уровне рисунка (иногда называют такую резьбу плоскорельефной с подушечным фоном)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глухая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- (иногда называют такую резьбу плоскорельефной с выбранным фоном) фон выбирается, а вот насколько глубоко по отношению к рисунку, определяет подвиды этой резьбы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барельефная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- не очень глубоко, рисунок имеет низкий рельеф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горельефная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- значительно глубже, рисунок имеет высокий рельеф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кудринская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(абрамцево-кудринская) резьба - зародилась в деревне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Кудрино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усадьбы Абрамцево, поэтому носит как одинарное, так и двойное название. Характерна особенным узором, который невозможно спутать ни с каким другим.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Ислими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особая резьба, характеризуется глубокой выборкой и чеканкой фона. Распространена главным образом в Средней Азии.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Татьянка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- относительно свежий вид резьбы, изобретенный в конце 20 века нашим соотечественником. Название свое резьба получила в честь супруги автора. Резьба относительно проста и очень насыщена растительными элементами. При желании доступна резчикам любых возрастов, ограничений нет.</a:t>
            </a:r>
          </a:p>
        </p:txBody>
      </p:sp>
    </p:spTree>
    <p:extLst>
      <p:ext uri="{BB962C8B-B14F-4D97-AF65-F5344CB8AC3E}">
        <p14:creationId xmlns:p14="http://schemas.microsoft.com/office/powerpoint/2010/main" val="192000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6263"/>
            <a:ext cx="76200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479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5256584" cy="626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89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320480" cy="427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4430892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787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6648772" cy="443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060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0"/>
            <a:ext cx="571500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903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18669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4903241" cy="646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81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Объект 2"/>
          <p:cNvSpPr>
            <a:spLocks noGrp="1"/>
          </p:cNvSpPr>
          <p:nvPr>
            <p:ph idx="1"/>
          </p:nvPr>
        </p:nvSpPr>
        <p:spPr>
          <a:xfrm>
            <a:off x="827584" y="2204864"/>
            <a:ext cx="7416824" cy="4104456"/>
          </a:xfrm>
        </p:spPr>
        <p:txBody>
          <a:bodyPr>
            <a:noAutofit/>
          </a:bodyPr>
          <a:lstStyle/>
          <a:p>
            <a:r>
              <a:rPr lang="ru-RU" altLang="ru-RU" sz="3600" b="1" dirty="0" smtClean="0"/>
              <a:t>Резьба по дереву</a:t>
            </a:r>
            <a:r>
              <a:rPr lang="ru-RU" altLang="ru-RU" sz="3600" dirty="0" smtClean="0"/>
              <a:t> — вид декоративно-прикладного искусства (наряду с выпиливанием, токарным делом), а также искусство в целом.</a:t>
            </a:r>
          </a:p>
          <a:p>
            <a:r>
              <a:rPr lang="ru-RU" sz="2800" dirty="0"/>
              <a:t>Строгой классификации не имеет, поскольку в одном и том же изделии могут сочетаться разные виды резьбы.</a:t>
            </a:r>
            <a:endParaRPr lang="ru-RU" altLang="ru-RU" sz="2800" dirty="0" smtClean="0"/>
          </a:p>
        </p:txBody>
      </p:sp>
      <p:pic>
        <p:nvPicPr>
          <p:cNvPr id="3" name="Рисунок 2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Сквозная резьба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1115616" y="2057400"/>
            <a:ext cx="7498080" cy="4800600"/>
          </a:xfrm>
        </p:spPr>
        <p:txBody>
          <a:bodyPr/>
          <a:lstStyle/>
          <a:p>
            <a:r>
              <a:rPr lang="ru-RU" dirty="0" smtClean="0"/>
              <a:t>Из названия понятно, что такая резьба имеет сквозные отверстия, главным образом удаляются участки фона. За кажущуюся воздушность, легкость и схожесть с кружевом часто носит название </a:t>
            </a:r>
            <a:r>
              <a:rPr lang="ru-RU" b="1" dirty="0" smtClean="0"/>
              <a:t>ажурной резьбы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7439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Пример  Сквозной резьбы</a:t>
            </a:r>
          </a:p>
        </p:txBody>
      </p:sp>
      <p:pic>
        <p:nvPicPr>
          <p:cNvPr id="13315" name="Picture 2" descr="http://www.arthania.ru/a/files/image/savino_bereginya_na_vyez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7078663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3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5976664" cy="537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425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Виды Сквозной резьбы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115616" y="2057400"/>
            <a:ext cx="7498080" cy="4800600"/>
          </a:xfrm>
        </p:spPr>
        <p:txBody>
          <a:bodyPr/>
          <a:lstStyle/>
          <a:p>
            <a:r>
              <a:rPr lang="ru-RU" b="1" dirty="0" smtClean="0"/>
              <a:t>прорезная</a:t>
            </a:r>
            <a:r>
              <a:rPr lang="ru-RU" dirty="0" smtClean="0"/>
              <a:t> - участки фона прорезаются стамесками</a:t>
            </a:r>
          </a:p>
          <a:p>
            <a:r>
              <a:rPr lang="ru-RU" b="1" dirty="0" err="1" smtClean="0"/>
              <a:t>пропильная</a:t>
            </a:r>
            <a:r>
              <a:rPr lang="ru-RU" dirty="0" smtClean="0"/>
              <a:t> - участки фона пропиливаются пилой или лобзиком (в таком случае можно говорить о выпиливании).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3550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Скульптурная резьба (объемная)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072605"/>
            <a:ext cx="7668840" cy="4785395"/>
          </a:xfrm>
        </p:spPr>
        <p:txBody>
          <a:bodyPr>
            <a:normAutofit fontScale="77500" lnSpcReduction="20000"/>
          </a:bodyPr>
          <a:lstStyle/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Скульптурная резьба не имеет четких подвидов, а выделяются лишь направления, обусловленные культурными или историческими предпосылками: </a:t>
            </a:r>
            <a:r>
              <a:rPr lang="ru-RU" b="1" dirty="0" err="1" smtClean="0"/>
              <a:t>богородская</a:t>
            </a:r>
            <a:r>
              <a:rPr lang="ru-RU" b="1" dirty="0" smtClean="0"/>
              <a:t> резьба</a:t>
            </a:r>
            <a:r>
              <a:rPr lang="ru-RU" dirty="0" smtClean="0"/>
              <a:t> (главным образом </a:t>
            </a:r>
            <a:r>
              <a:rPr lang="ru-RU" dirty="0" err="1" smtClean="0"/>
              <a:t>богородская</a:t>
            </a:r>
            <a:r>
              <a:rPr lang="ru-RU" dirty="0" smtClean="0"/>
              <a:t> игрушка),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 миниатюра (небольшие декоративные скульптуры, например нэцкэ и окимоно), 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лесная резьба</a:t>
            </a:r>
            <a:r>
              <a:rPr lang="ru-RU" dirty="0" smtClean="0"/>
              <a:t> (</a:t>
            </a:r>
            <a:r>
              <a:rPr lang="ru-RU" dirty="0" err="1" smtClean="0"/>
              <a:t>резьба</a:t>
            </a:r>
            <a:r>
              <a:rPr lang="ru-RU" dirty="0" smtClean="0"/>
              <a:t> на стоящих высохших деревьях - как правило вырезаются лица и фигуры людей, сказочных персонажей и такое дерево остается стоять в лесу),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 </a:t>
            </a:r>
            <a:r>
              <a:rPr lang="ru-RU" b="1" dirty="0" smtClean="0"/>
              <a:t>тотемные столбы </a:t>
            </a:r>
            <a:r>
              <a:rPr lang="ru-RU" dirty="0" smtClean="0"/>
              <a:t>индейцев Северной Америки и т.п.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22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032448" cy="351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37234"/>
            <a:ext cx="6667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7243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1928"/>
            <a:ext cx="381642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11928"/>
            <a:ext cx="4123134" cy="441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194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9857"/>
            <a:ext cx="7930111" cy="618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3064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248472" cy="637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36712"/>
            <a:ext cx="5218397" cy="417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95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Пример Скульптурная резьба (объемная)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6387" name="Picture 2" descr="скульптурная резьба по дереву - конь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7704" y="1916832"/>
            <a:ext cx="4786313" cy="4824412"/>
          </a:xfrm>
        </p:spPr>
      </p:pic>
    </p:spTree>
    <p:extLst>
      <p:ext uri="{BB962C8B-B14F-4D97-AF65-F5344CB8AC3E}">
        <p14:creationId xmlns:p14="http://schemas.microsoft.com/office/powerpoint/2010/main" val="304821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620688"/>
            <a:ext cx="8136904" cy="590465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Русское искусство обработки древесины восходит ко времени древних славян, селившихся с первого тысячелетия </a:t>
            </a:r>
            <a:r>
              <a:rPr lang="ru-RU" sz="2400" dirty="0" smtClean="0">
                <a:solidFill>
                  <a:schemeClr val="bg1"/>
                </a:solidFill>
              </a:rPr>
              <a:t>н.э</a:t>
            </a:r>
            <a:r>
              <a:rPr lang="ru-RU" sz="2400" dirty="0">
                <a:solidFill>
                  <a:schemeClr val="bg1"/>
                </a:solidFill>
              </a:rPr>
              <a:t>. по берегам Днепра, Волги, Дона, озера Ильмень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На стенах славянских святилищ изображались люди, птицы, звери, которые, по свидетельству летописи, казалось, «обладали жизнью</a:t>
            </a:r>
            <a:r>
              <a:rPr lang="ru-RU" sz="2400" dirty="0" smtClean="0">
                <a:solidFill>
                  <a:schemeClr val="tx1"/>
                </a:solidFill>
              </a:rPr>
              <a:t>»…</a:t>
            </a:r>
          </a:p>
          <a:p>
            <a:r>
              <a:rPr lang="ru-RU" sz="2400" dirty="0">
                <a:solidFill>
                  <a:schemeClr val="tx1"/>
                </a:solidFill>
              </a:rPr>
              <a:t>Для резьбы по дереву чаще всего используется: Сосна – прямослойная, мягкая, достаточно </a:t>
            </a:r>
            <a:r>
              <a:rPr lang="ru-RU" sz="2400" dirty="0" smtClean="0">
                <a:solidFill>
                  <a:schemeClr val="tx1"/>
                </a:solidFill>
              </a:rPr>
              <a:t>прочная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Ольха – древесина мягкая и лёгкая, быстро сохнет, хорошо обрабатывается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Липа </a:t>
            </a:r>
            <a:r>
              <a:rPr lang="ru-RU" sz="2400" dirty="0">
                <a:solidFill>
                  <a:schemeClr val="tx1"/>
                </a:solidFill>
              </a:rPr>
              <a:t>– древесина легко обрабатывается, очень мягкая и лёгкая, мало трескается и коробится, идеальна для резьбы.</a:t>
            </a:r>
          </a:p>
        </p:txBody>
      </p:sp>
    </p:spTree>
    <p:extLst>
      <p:ext uri="{BB962C8B-B14F-4D97-AF65-F5344CB8AC3E}">
        <p14:creationId xmlns:p14="http://schemas.microsoft.com/office/powerpoint/2010/main" val="33136629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41277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Символика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5" cy="532859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Каждая геометрическая фигура в народном творчестве имеет свой смысл, свою символику:</a:t>
            </a:r>
          </a:p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розетка </a:t>
            </a:r>
            <a:r>
              <a:rPr lang="ru-RU" b="1" dirty="0">
                <a:solidFill>
                  <a:schemeClr val="tx1"/>
                </a:solidFill>
              </a:rPr>
              <a:t>с лучами или просто круг </a:t>
            </a:r>
            <a:r>
              <a:rPr lang="ru-RU" dirty="0">
                <a:solidFill>
                  <a:schemeClr val="tx1"/>
                </a:solidFill>
              </a:rPr>
              <a:t>— символ солнца, жизни;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спираль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вихрь, беспокойство, буря;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капля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вода, зерно, символ жизни;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клетка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поле, какое-либо пространство;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ромб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мощь, сила, удача;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крест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человек, душа;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точка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— первооснова всего;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вертикальная </a:t>
            </a:r>
            <a:r>
              <a:rPr lang="ru-RU" b="1" dirty="0">
                <a:solidFill>
                  <a:schemeClr val="tx1"/>
                </a:solidFill>
              </a:rPr>
              <a:t>линия </a:t>
            </a:r>
            <a:r>
              <a:rPr lang="ru-RU" dirty="0">
                <a:solidFill>
                  <a:schemeClr val="tx1"/>
                </a:solidFill>
              </a:rPr>
              <a:t>— возвышенность;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горизонтальная </a:t>
            </a:r>
            <a:r>
              <a:rPr lang="ru-RU" b="1" dirty="0">
                <a:solidFill>
                  <a:schemeClr val="tx1"/>
                </a:solidFill>
              </a:rPr>
              <a:t>линия </a:t>
            </a:r>
            <a:r>
              <a:rPr lang="ru-RU" dirty="0">
                <a:solidFill>
                  <a:schemeClr val="tx1"/>
                </a:solidFill>
              </a:rPr>
              <a:t>— покой, спокойствие;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волнистая </a:t>
            </a:r>
            <a:r>
              <a:rPr lang="ru-RU" b="1" dirty="0">
                <a:solidFill>
                  <a:schemeClr val="tx1"/>
                </a:solidFill>
              </a:rPr>
              <a:t>линия </a:t>
            </a:r>
            <a:r>
              <a:rPr lang="ru-RU" dirty="0">
                <a:solidFill>
                  <a:schemeClr val="tx1"/>
                </a:solidFill>
              </a:rPr>
              <a:t>— движение;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ломаная </a:t>
            </a:r>
            <a:r>
              <a:rPr lang="ru-RU" b="1" dirty="0">
                <a:solidFill>
                  <a:schemeClr val="tx1"/>
                </a:solidFill>
              </a:rPr>
              <a:t>линия </a:t>
            </a:r>
            <a:r>
              <a:rPr lang="ru-RU" dirty="0">
                <a:solidFill>
                  <a:schemeClr val="tx1"/>
                </a:solidFill>
              </a:rPr>
              <a:t>— противоборство.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88840"/>
            <a:ext cx="52387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3590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404664"/>
            <a:ext cx="7884864" cy="57214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Ромб с точками</a:t>
            </a:r>
            <a:r>
              <a:rPr lang="ru-RU" dirty="0"/>
              <a:t> – Знак засеянного поля. Знак плодородия</a:t>
            </a:r>
          </a:p>
          <a:p>
            <a:r>
              <a:rPr lang="ru-RU" b="1" dirty="0"/>
              <a:t>Ромб, заштрихованный прямоугольник</a:t>
            </a:r>
            <a:r>
              <a:rPr lang="ru-RU" dirty="0"/>
              <a:t> – Обозначение земли</a:t>
            </a:r>
          </a:p>
          <a:p>
            <a:r>
              <a:rPr lang="ru-RU" b="1" dirty="0"/>
              <a:t>Точки – семя, “запятые”</a:t>
            </a:r>
            <a:r>
              <a:rPr lang="ru-RU" dirty="0"/>
              <a:t> – прорастающее семя.</a:t>
            </a:r>
          </a:p>
          <a:p>
            <a:r>
              <a:rPr lang="ru-RU" b="1" dirty="0"/>
              <a:t>Лучи в кругу, круги, кресты</a:t>
            </a:r>
            <a:r>
              <a:rPr lang="ru-RU" dirty="0"/>
              <a:t> – Солярные знаки, восходящее или заходящее солнце может быть показано полукругом, бег солнца – </a:t>
            </a:r>
            <a:r>
              <a:rPr lang="ru-RU" dirty="0" err="1"/>
              <a:t>сикривленные</a:t>
            </a:r>
            <a:r>
              <a:rPr lang="ru-RU" dirty="0"/>
              <a:t> линии внутри круга или волюты.</a:t>
            </a:r>
          </a:p>
          <a:p>
            <a:r>
              <a:rPr lang="ru-RU" b="1" dirty="0" err="1"/>
              <a:t>Шестилепестковый</a:t>
            </a:r>
            <a:r>
              <a:rPr lang="ru-RU" b="1" dirty="0"/>
              <a:t> знак в кругу</a:t>
            </a:r>
            <a:r>
              <a:rPr lang="ru-RU" dirty="0"/>
              <a:t> – Громовый знак</a:t>
            </a:r>
          </a:p>
          <a:p>
            <a:r>
              <a:rPr lang="ru-RU" b="1" dirty="0"/>
              <a:t>Кресты – Огненные знаки</a:t>
            </a:r>
            <a:endParaRPr lang="ru-RU" dirty="0"/>
          </a:p>
          <a:p>
            <a:r>
              <a:rPr lang="ru-RU" b="1" dirty="0"/>
              <a:t>Большой круг, заполненный орнаментом</a:t>
            </a:r>
            <a:r>
              <a:rPr lang="ru-RU" dirty="0"/>
              <a:t> – Обозначение неба, белого света – в основном на прялках</a:t>
            </a:r>
          </a:p>
          <a:p>
            <a:r>
              <a:rPr lang="ru-RU" b="1" dirty="0"/>
              <a:t>Волнистые линии – Знаки вод</a:t>
            </a:r>
            <a:r>
              <a:rPr lang="ru-RU" dirty="0"/>
              <a:t> (земных и хлябей небесных), дождь. Вода – символика небесного плодородия, урожая, и пути “на тот свет”, рубежа между мирами</a:t>
            </a:r>
          </a:p>
          <a:p>
            <a:r>
              <a:rPr lang="ru-RU" b="1" dirty="0"/>
              <a:t>Дерево, “елочка”</a:t>
            </a:r>
            <a:r>
              <a:rPr lang="ru-RU" dirty="0"/>
              <a:t> – Знак мирового древа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9818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32656"/>
            <a:ext cx="8496943" cy="626469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Конь</a:t>
            </a:r>
            <a:r>
              <a:rPr lang="ru-RU" dirty="0">
                <a:solidFill>
                  <a:schemeClr val="tx1"/>
                </a:solidFill>
              </a:rPr>
              <a:t> – символ солнца, перевозчик солнца по дневному небу</a:t>
            </a:r>
          </a:p>
          <a:p>
            <a:r>
              <a:rPr lang="ru-RU" b="1" dirty="0">
                <a:solidFill>
                  <a:schemeClr val="tx1"/>
                </a:solidFill>
              </a:rPr>
              <a:t>Утка</a:t>
            </a:r>
            <a:r>
              <a:rPr lang="ru-RU" dirty="0">
                <a:solidFill>
                  <a:schemeClr val="tx1"/>
                </a:solidFill>
              </a:rPr>
              <a:t> – перевозчик солнца ночью</a:t>
            </a:r>
          </a:p>
          <a:p>
            <a:r>
              <a:rPr lang="ru-RU" b="1" dirty="0">
                <a:solidFill>
                  <a:schemeClr val="tx1"/>
                </a:solidFill>
              </a:rPr>
              <a:t>Женская фигура</a:t>
            </a:r>
            <a:r>
              <a:rPr lang="ru-RU" dirty="0">
                <a:solidFill>
                  <a:schemeClr val="tx1"/>
                </a:solidFill>
              </a:rPr>
              <a:t> – женское божество, может присутствовать в сюжетах прихода весны, материнства, на предметах женских занятий, на наличниках – охранительница и </a:t>
            </a:r>
            <a:r>
              <a:rPr lang="ru-RU" dirty="0" err="1">
                <a:solidFill>
                  <a:schemeClr val="tx1"/>
                </a:solidFill>
              </a:rPr>
              <a:t>тд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b="1" dirty="0">
                <a:solidFill>
                  <a:schemeClr val="tx1"/>
                </a:solidFill>
              </a:rPr>
              <a:t>Рогатая женщина</a:t>
            </a:r>
            <a:r>
              <a:rPr lang="ru-RU" dirty="0">
                <a:solidFill>
                  <a:schemeClr val="tx1"/>
                </a:solidFill>
              </a:rPr>
              <a:t> – богиня- </a:t>
            </a:r>
            <a:r>
              <a:rPr lang="ru-RU" dirty="0" err="1">
                <a:solidFill>
                  <a:schemeClr val="tx1"/>
                </a:solidFill>
              </a:rPr>
              <a:t>рожаница</a:t>
            </a:r>
            <a:r>
              <a:rPr lang="ru-RU" dirty="0">
                <a:solidFill>
                  <a:schemeClr val="tx1"/>
                </a:solidFill>
              </a:rPr>
              <a:t>, трансформированный образ небесной </a:t>
            </a:r>
            <a:r>
              <a:rPr lang="ru-RU" dirty="0" err="1">
                <a:solidFill>
                  <a:schemeClr val="tx1"/>
                </a:solidFill>
              </a:rPr>
              <a:t>оленихи</a:t>
            </a:r>
            <a:r>
              <a:rPr lang="ru-RU" dirty="0">
                <a:solidFill>
                  <a:schemeClr val="tx1"/>
                </a:solidFill>
              </a:rPr>
              <a:t> – подательницы благ</a:t>
            </a:r>
          </a:p>
          <a:p>
            <a:r>
              <a:rPr lang="ru-RU" b="1" dirty="0">
                <a:solidFill>
                  <a:schemeClr val="tx1"/>
                </a:solidFill>
              </a:rPr>
              <a:t>Птица</a:t>
            </a:r>
            <a:r>
              <a:rPr lang="ru-RU" dirty="0">
                <a:solidFill>
                  <a:schemeClr val="tx1"/>
                </a:solidFill>
              </a:rPr>
              <a:t> – огненно-солярная символика, может быть также перевозчиком или символом души, пара птиц – в том числе – символ брака</a:t>
            </a:r>
          </a:p>
          <a:p>
            <a:r>
              <a:rPr lang="ru-RU" dirty="0">
                <a:solidFill>
                  <a:schemeClr val="tx1"/>
                </a:solidFill>
              </a:rPr>
              <a:t>Очень стилизованная антропоморфная фигура в домовой резьбе – Духи – хранители дома, духи предков</a:t>
            </a:r>
          </a:p>
          <a:p>
            <a:r>
              <a:rPr lang="ru-RU" b="1" dirty="0">
                <a:solidFill>
                  <a:schemeClr val="tx1"/>
                </a:solidFill>
              </a:rPr>
              <a:t>Олень</a:t>
            </a:r>
            <a:r>
              <a:rPr lang="ru-RU" dirty="0">
                <a:solidFill>
                  <a:schemeClr val="tx1"/>
                </a:solidFill>
              </a:rPr>
              <a:t> – небесная богиня- </a:t>
            </a:r>
            <a:r>
              <a:rPr lang="ru-RU" dirty="0" err="1">
                <a:solidFill>
                  <a:schemeClr val="tx1"/>
                </a:solidFill>
              </a:rPr>
              <a:t>олениха</a:t>
            </a:r>
            <a:r>
              <a:rPr lang="ru-RU" dirty="0">
                <a:solidFill>
                  <a:schemeClr val="tx1"/>
                </a:solidFill>
              </a:rPr>
              <a:t>, подательница благ</a:t>
            </a:r>
          </a:p>
          <a:p>
            <a:r>
              <a:rPr lang="ru-RU" b="1" dirty="0">
                <a:solidFill>
                  <a:schemeClr val="tx1"/>
                </a:solidFill>
              </a:rPr>
              <a:t>Медведь</a:t>
            </a:r>
            <a:r>
              <a:rPr lang="ru-RU" dirty="0">
                <a:solidFill>
                  <a:schemeClr val="tx1"/>
                </a:solidFill>
              </a:rPr>
              <a:t> – древнейший объект поклонения, отождествлялся с Велесом (“скотий бог”) – подателем богатства и благополучия, позже – хозяин леса.</a:t>
            </a:r>
          </a:p>
          <a:p>
            <a:r>
              <a:rPr lang="ru-RU" b="1" dirty="0">
                <a:solidFill>
                  <a:schemeClr val="tx1"/>
                </a:solidFill>
              </a:rPr>
              <a:t>Знак змеи</a:t>
            </a:r>
            <a:r>
              <a:rPr lang="ru-RU" dirty="0">
                <a:solidFill>
                  <a:schemeClr val="tx1"/>
                </a:solidFill>
              </a:rPr>
              <a:t>, имеет отношение к воде</a:t>
            </a:r>
          </a:p>
          <a:p>
            <a:r>
              <a:rPr lang="ru-RU" b="1" dirty="0">
                <a:solidFill>
                  <a:schemeClr val="tx1"/>
                </a:solidFill>
              </a:rPr>
              <a:t>Солнечные символы</a:t>
            </a:r>
            <a:r>
              <a:rPr lang="ru-RU" dirty="0">
                <a:solidFill>
                  <a:schemeClr val="tx1"/>
                </a:solidFill>
              </a:rPr>
              <a:t> – наряду с собственно солярными знаками – например, по Рыбакову, птица с распростертыми крыльями) — полдень.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473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5"/>
            <a:ext cx="7992888" cy="643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3610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1432"/>
            <a:ext cx="829871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7234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12" y="1498104"/>
            <a:ext cx="9158912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837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2617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Виды резьбы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2057400"/>
            <a:ext cx="7498080" cy="48006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Плоскорельефная</a:t>
            </a:r>
          </a:p>
          <a:p>
            <a:r>
              <a:rPr lang="ru-RU" sz="4000" dirty="0" smtClean="0"/>
              <a:t>Рельефная</a:t>
            </a:r>
          </a:p>
          <a:p>
            <a:r>
              <a:rPr lang="ru-RU" sz="4000" dirty="0" smtClean="0"/>
              <a:t>Сквозная</a:t>
            </a:r>
          </a:p>
          <a:p>
            <a:r>
              <a:rPr lang="ru-RU" sz="4000" dirty="0" smtClean="0"/>
              <a:t>Скульптурная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1272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Плоскорельефная резьба</a:t>
            </a:r>
            <a:endParaRPr lang="ru-RU" sz="5400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2928938"/>
            <a:ext cx="8229600" cy="3379787"/>
          </a:xfrm>
        </p:spPr>
        <p:txBody>
          <a:bodyPr/>
          <a:lstStyle/>
          <a:p>
            <a:r>
              <a:rPr lang="ru-RU" sz="4000" dirty="0" smtClean="0"/>
              <a:t>Характерная особенность - плоский основной фон, в который врезаны элементы, т.е. все элементы резьбы находятся ниже уровня фона.</a:t>
            </a:r>
          </a:p>
        </p:txBody>
      </p:sp>
    </p:spTree>
    <p:extLst>
      <p:ext uri="{BB962C8B-B14F-4D97-AF65-F5344CB8AC3E}">
        <p14:creationId xmlns:p14="http://schemas.microsoft.com/office/powerpoint/2010/main" val="50040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Пример Плоскорельефной резьбы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500563" y="2286000"/>
            <a:ext cx="4371975" cy="2428875"/>
          </a:xfrm>
        </p:spPr>
        <p:txBody>
          <a:bodyPr>
            <a:normAutofit fontScale="77500" lnSpcReduction="20000"/>
          </a:bodyPr>
          <a:lstStyle/>
          <a:p>
            <a:r>
              <a:rPr lang="ru-RU" sz="4400" smtClean="0"/>
              <a:t>контурная резьба двери;</a:t>
            </a:r>
          </a:p>
          <a:p>
            <a:r>
              <a:rPr lang="ru-RU" sz="4400" smtClean="0"/>
              <a:t>фриз на карнизе мебели.</a:t>
            </a:r>
          </a:p>
          <a:p>
            <a:pPr>
              <a:buFont typeface="Wingdings 2" pitchFamily="18" charset="2"/>
              <a:buNone/>
            </a:pPr>
            <a:r>
              <a:rPr lang="ru-RU" sz="4400" smtClean="0"/>
              <a:t> </a:t>
            </a:r>
          </a:p>
        </p:txBody>
      </p:sp>
      <p:pic>
        <p:nvPicPr>
          <p:cNvPr id="7172" name="Picture 2" descr="Контурная резьб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14563"/>
            <a:ext cx="3825875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30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5760640" cy="572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509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in-slide1.2311dc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60848"/>
          </a:xfrm>
          <a:prstGeom prst="rect">
            <a:avLst/>
          </a:prstGeom>
        </p:spPr>
      </p:pic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Виды Плоскорельефной резьбы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2060848"/>
            <a:ext cx="8358187" cy="4714875"/>
          </a:xfrm>
        </p:spPr>
        <p:txBody>
          <a:bodyPr>
            <a:normAutofit fontScale="32500" lnSpcReduction="20000"/>
          </a:bodyPr>
          <a:lstStyle/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контурная резьба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 — очевидно, самая простая резьба, давшая начало всем остальным видам.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скобчата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я (ногтевидная) резьба - может рассматриваться как подвид контурной, поскольку не отличается особой сложностью. Узор создается различными вариантами сочетания разных по направлению и размерам скобок - полукруглых насечек на плоском фоне.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7400" b="1" dirty="0" err="1" smtClean="0">
                <a:latin typeface="Times New Roman" pitchFamily="18" charset="0"/>
                <a:cs typeface="Times New Roman" pitchFamily="18" charset="0"/>
              </a:rPr>
              <a:t>чернолаковая</a:t>
            </a: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резьба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7400" dirty="0" err="1" smtClean="0">
                <a:latin typeface="Times New Roman" pitchFamily="18" charset="0"/>
                <a:cs typeface="Times New Roman" pitchFamily="18" charset="0"/>
              </a:rPr>
              <a:t>резьба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по черному лаку) - заготовка покрывается черным лаком или краской, а затем на нем прорезаются линии. Таким образом и создается узор. Характерная игра контраста передает порой, интересные сюжеты.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геометрическая резьба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 - основные элементы - геометрические фигуры получаются из множественного сочетания </a:t>
            </a:r>
            <a:r>
              <a:rPr lang="ru-RU" sz="7400" dirty="0" err="1" smtClean="0">
                <a:latin typeface="Times New Roman" pitchFamily="18" charset="0"/>
                <a:cs typeface="Times New Roman" pitchFamily="18" charset="0"/>
              </a:rPr>
              <a:t>сколышков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и пирамид.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13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248472" cy="414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82" y="2924944"/>
            <a:ext cx="47625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2947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215</TotalTime>
  <Words>274</Words>
  <Application>Microsoft Office PowerPoint</Application>
  <PresentationFormat>Экран (4:3)</PresentationFormat>
  <Paragraphs>82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Солнцестояние</vt:lpstr>
      <vt:lpstr>Резьба по дереву</vt:lpstr>
      <vt:lpstr>Презентация PowerPoint</vt:lpstr>
      <vt:lpstr>Презентация PowerPoint</vt:lpstr>
      <vt:lpstr>Виды резьбы</vt:lpstr>
      <vt:lpstr>Плоскорельефная резьба</vt:lpstr>
      <vt:lpstr>Пример Плоскорельефной резьбы</vt:lpstr>
      <vt:lpstr>Презентация PowerPoint</vt:lpstr>
      <vt:lpstr>Виды Плоскорельефной резьбы</vt:lpstr>
      <vt:lpstr>Презентация PowerPoint</vt:lpstr>
      <vt:lpstr>Презентация PowerPoint</vt:lpstr>
      <vt:lpstr>Рельефная резьба </vt:lpstr>
      <vt:lpstr>Пример Рельефной резьбы</vt:lpstr>
      <vt:lpstr>Виды Рельефной резьбы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Сквозная резьба</vt:lpstr>
      <vt:lpstr>Пример  Сквозной резьбы</vt:lpstr>
      <vt:lpstr>Презентация PowerPoint</vt:lpstr>
      <vt:lpstr>Виды Сквозной резьбы</vt:lpstr>
      <vt:lpstr>Скульптурная резьба (объемная)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Скульптурная резьба (объемная)</vt:lpstr>
      <vt:lpstr>Символика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Резьба по дереву</dc:title>
  <dc:creator>User</dc:creator>
  <cp:lastModifiedBy>Таша</cp:lastModifiedBy>
  <cp:revision>13</cp:revision>
  <dcterms:created xsi:type="dcterms:W3CDTF">2014-12-04T09:12:16Z</dcterms:created>
  <dcterms:modified xsi:type="dcterms:W3CDTF">2017-01-09T04:33:01Z</dcterms:modified>
</cp:coreProperties>
</file>